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62" r:id="rId3"/>
  </p:sldMasterIdLst>
  <p:notesMasterIdLst>
    <p:notesMasterId r:id="rId6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Encode Sans Black" panose="020B0604020202020204" charset="0"/>
      <p:bold r:id="rId65"/>
    </p:embeddedFont>
    <p:embeddedFont>
      <p:font typeface="Merriweather Sans" pitchFamily="2" charset="0"/>
      <p:regular r:id="rId66"/>
    </p:embeddedFont>
    <p:embeddedFont>
      <p:font typeface="Open Sans" panose="020B0606030504020204" pitchFamily="34" charset="0"/>
      <p:regular r:id="rId67"/>
      <p:bold r:id="rId68"/>
      <p:italic r:id="rId69"/>
      <p:boldItalic r:id="rId70"/>
    </p:embeddedFont>
    <p:embeddedFont>
      <p:font typeface="Open Sans Light" panose="020B0306030504020204" pitchFamily="34" charset="0"/>
      <p:regular r:id="rId71"/>
      <p:bold r:id="rId72"/>
      <p:italic r:id="rId73"/>
      <p:boldItalic r:id="rId74"/>
    </p:embeddedFont>
    <p:embeddedFont>
      <p:font typeface="Source Sans Pro" panose="020B0503030403020204" pitchFamily="34" charset="0"/>
      <p:regular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88">
          <p15:clr>
            <a:srgbClr val="A4A3A4"/>
          </p15:clr>
        </p15:guide>
        <p15:guide id="2" pos="4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636378-F83D-4CC6-8CDD-65DD8C49FFE0}">
  <a:tblStyle styleId="{15636378-F83D-4CC6-8CDD-65DD8C49FFE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7EC"/>
          </a:solidFill>
        </a:fill>
      </a:tcStyle>
    </a:wholeTbl>
    <a:band1H>
      <a:tcTxStyle b="off" i="off"/>
      <a:tcStyle>
        <a:tcBdr/>
        <a:fill>
          <a:solidFill>
            <a:srgbClr val="CECCD8"/>
          </a:solidFill>
        </a:fill>
      </a:tcStyle>
    </a:band1H>
    <a:band2H>
      <a:tcTxStyle b="off" i="off"/>
      <a:tcStyle>
        <a:tcBdr/>
      </a:tcStyle>
    </a:band2H>
    <a:band1V>
      <a:tcTxStyle b="off" i="off"/>
      <a:tcStyle>
        <a:tcBdr/>
        <a:fill>
          <a:solidFill>
            <a:srgbClr val="CECCD8"/>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488"/>
        <p:guide pos="4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2.xml"/><Relationship Id="rId61" Type="http://schemas.openxmlformats.org/officeDocument/2006/relationships/font" Target="fonts/font1.fntdata"/><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222965c5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11222965c5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13d1228c5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13d1228c5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10"/>
        <p:cNvGrpSpPr/>
        <p:nvPr/>
      </p:nvGrpSpPr>
      <p:grpSpPr>
        <a:xfrm>
          <a:off x="0" y="0"/>
          <a:ext cx="0" cy="0"/>
          <a:chOff x="0" y="0"/>
          <a:chExt cx="0" cy="0"/>
        </a:xfrm>
      </p:grpSpPr>
      <p:pic>
        <p:nvPicPr>
          <p:cNvPr id="11" name="Google Shape;11;p2"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12" name="Google Shape;12;p2"/>
          <p:cNvPicPr preferRelativeResize="0"/>
          <p:nvPr/>
        </p:nvPicPr>
        <p:blipFill rotWithShape="1">
          <a:blip r:embed="rId3">
            <a:alphaModFix/>
          </a:blip>
          <a:srcRect/>
          <a:stretch/>
        </p:blipFill>
        <p:spPr>
          <a:xfrm>
            <a:off x="677334" y="6354234"/>
            <a:ext cx="2540000" cy="266700"/>
          </a:xfrm>
          <a:prstGeom prst="rect">
            <a:avLst/>
          </a:prstGeom>
          <a:noFill/>
          <a:ln>
            <a:noFill/>
          </a:ln>
        </p:spPr>
      </p:pic>
      <p:pic>
        <p:nvPicPr>
          <p:cNvPr id="13" name="Google Shape;13;p2" descr="Bar_RtAngle_7502_RGB.png"/>
          <p:cNvPicPr preferRelativeResize="0"/>
          <p:nvPr/>
        </p:nvPicPr>
        <p:blipFill rotWithShape="1">
          <a:blip r:embed="rId4">
            <a:alphaModFix/>
          </a:blip>
          <a:srcRect/>
          <a:stretch/>
        </p:blipFill>
        <p:spPr>
          <a:xfrm>
            <a:off x="813587" y="4006085"/>
            <a:ext cx="2284303" cy="112770"/>
          </a:xfrm>
          <a:prstGeom prst="rect">
            <a:avLst/>
          </a:prstGeom>
          <a:noFill/>
          <a:ln>
            <a:noFill/>
          </a:ln>
        </p:spPr>
      </p:pic>
      <p:sp>
        <p:nvSpPr>
          <p:cNvPr id="14" name="Google Shape;14;p2"/>
          <p:cNvSpPr txBox="1">
            <a:spLocks noGrp="1"/>
          </p:cNvSpPr>
          <p:nvPr>
            <p:ph type="title"/>
          </p:nvPr>
        </p:nvSpPr>
        <p:spPr>
          <a:xfrm>
            <a:off x="671757" y="1179824"/>
            <a:ext cx="6972300" cy="264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pic>
        <p:nvPicPr>
          <p:cNvPr id="60" name="Google Shape;60;p13"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61" name="Google Shape;61;p13" descr="Wordmark_center_Purple_HEX.png"/>
          <p:cNvPicPr preferRelativeResize="0"/>
          <p:nvPr/>
        </p:nvPicPr>
        <p:blipFill rotWithShape="1">
          <a:blip r:embed="rId3">
            <a:alphaModFix/>
          </a:blip>
          <a:srcRect/>
          <a:stretch/>
        </p:blipFill>
        <p:spPr>
          <a:xfrm>
            <a:off x="792039" y="6487457"/>
            <a:ext cx="2425295" cy="163374"/>
          </a:xfrm>
          <a:prstGeom prst="rect">
            <a:avLst/>
          </a:prstGeom>
          <a:noFill/>
          <a:ln>
            <a:noFill/>
          </a:ln>
        </p:spPr>
      </p:pic>
      <p:pic>
        <p:nvPicPr>
          <p:cNvPr id="62" name="Google Shape;62;p13" descr="Bar_RtAngle_7502_RGB.png"/>
          <p:cNvPicPr preferRelativeResize="0"/>
          <p:nvPr/>
        </p:nvPicPr>
        <p:blipFill rotWithShape="1">
          <a:blip r:embed="rId4">
            <a:alphaModFix/>
          </a:blip>
          <a:srcRect/>
          <a:stretch/>
        </p:blipFill>
        <p:spPr>
          <a:xfrm>
            <a:off x="813587" y="4006085"/>
            <a:ext cx="2284303" cy="112770"/>
          </a:xfrm>
          <a:prstGeom prst="rect">
            <a:avLst/>
          </a:prstGeom>
          <a:noFill/>
          <a:ln>
            <a:noFill/>
          </a:ln>
        </p:spPr>
      </p:pic>
      <p:sp>
        <p:nvSpPr>
          <p:cNvPr id="63" name="Google Shape;63;p13"/>
          <p:cNvSpPr txBox="1">
            <a:spLocks noGrp="1"/>
          </p:cNvSpPr>
          <p:nvPr>
            <p:ph type="title"/>
          </p:nvPr>
        </p:nvSpPr>
        <p:spPr>
          <a:xfrm>
            <a:off x="671757" y="1167124"/>
            <a:ext cx="6972300" cy="264175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4B2E83"/>
              </a:buClr>
              <a:buSzPts val="5000"/>
              <a:buFont typeface="Encode Sans Black"/>
              <a:buNone/>
              <a:defRPr sz="5000" b="1" i="0" u="none" strike="noStrike" cap="none">
                <a:solidFill>
                  <a:srgbClr val="4B2E83"/>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659305" y="2320239"/>
            <a:ext cx="8197114" cy="381008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body" idx="2"/>
          </p:nvPr>
        </p:nvSpPr>
        <p:spPr>
          <a:xfrm>
            <a:off x="671757" y="1730667"/>
            <a:ext cx="8184662" cy="4111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7" name="Google Shape;67;p14" descr="Wordmark_center_Purple_HEX.png"/>
          <p:cNvPicPr preferRelativeResize="0"/>
          <p:nvPr/>
        </p:nvPicPr>
        <p:blipFill rotWithShape="1">
          <a:blip r:embed="rId2">
            <a:alphaModFix/>
          </a:blip>
          <a:srcRect/>
          <a:stretch/>
        </p:blipFill>
        <p:spPr>
          <a:xfrm>
            <a:off x="6382155" y="6487457"/>
            <a:ext cx="2425295" cy="163374"/>
          </a:xfrm>
          <a:prstGeom prst="rect">
            <a:avLst/>
          </a:prstGeom>
          <a:noFill/>
          <a:ln>
            <a:noFill/>
          </a:ln>
        </p:spPr>
      </p:pic>
      <p:pic>
        <p:nvPicPr>
          <p:cNvPr id="68" name="Google Shape;68;p14"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
        <p:nvSpPr>
          <p:cNvPr id="69" name="Google Shape;69;p14"/>
          <p:cNvSpPr txBox="1">
            <a:spLocks noGrp="1"/>
          </p:cNvSpPr>
          <p:nvPr>
            <p:ph type="title"/>
          </p:nvPr>
        </p:nvSpPr>
        <p:spPr>
          <a:xfrm>
            <a:off x="671756" y="371511"/>
            <a:ext cx="8184663" cy="99199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70"/>
        <p:cNvGrpSpPr/>
        <p:nvPr/>
      </p:nvGrpSpPr>
      <p:grpSpPr>
        <a:xfrm>
          <a:off x="0" y="0"/>
          <a:ext cx="0" cy="0"/>
          <a:chOff x="0" y="0"/>
          <a:chExt cx="0" cy="0"/>
        </a:xfrm>
      </p:grpSpPr>
      <p:sp>
        <p:nvSpPr>
          <p:cNvPr id="71" name="Google Shape;71;p15"/>
          <p:cNvSpPr>
            <a:spLocks noGrp="1"/>
          </p:cNvSpPr>
          <p:nvPr>
            <p:ph type="chart" idx="2"/>
          </p:nvPr>
        </p:nvSpPr>
        <p:spPr>
          <a:xfrm>
            <a:off x="766763" y="1736725"/>
            <a:ext cx="8021637" cy="443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5" descr="Wordmark_center_Purple_HEX.png"/>
          <p:cNvPicPr preferRelativeResize="0"/>
          <p:nvPr/>
        </p:nvPicPr>
        <p:blipFill rotWithShape="1">
          <a:blip r:embed="rId2">
            <a:alphaModFix/>
          </a:blip>
          <a:srcRect/>
          <a:stretch/>
        </p:blipFill>
        <p:spPr>
          <a:xfrm>
            <a:off x="6363105" y="6487457"/>
            <a:ext cx="2425295" cy="163374"/>
          </a:xfrm>
          <a:prstGeom prst="rect">
            <a:avLst/>
          </a:prstGeom>
          <a:noFill/>
          <a:ln>
            <a:noFill/>
          </a:ln>
        </p:spPr>
      </p:pic>
      <p:pic>
        <p:nvPicPr>
          <p:cNvPr id="73" name="Google Shape;73;p15"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
        <p:nvSpPr>
          <p:cNvPr id="74" name="Google Shape;74;p15"/>
          <p:cNvSpPr txBox="1">
            <a:spLocks noGrp="1"/>
          </p:cNvSpPr>
          <p:nvPr>
            <p:ph type="title"/>
          </p:nvPr>
        </p:nvSpPr>
        <p:spPr>
          <a:xfrm>
            <a:off x="671756" y="371511"/>
            <a:ext cx="8116644" cy="99199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659305" y="2320239"/>
            <a:ext cx="8197114" cy="381008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7" name="Google Shape;17;p3"/>
          <p:cNvSpPr txBox="1">
            <a:spLocks noGrp="1"/>
          </p:cNvSpPr>
          <p:nvPr>
            <p:ph type="body" idx="2"/>
          </p:nvPr>
        </p:nvSpPr>
        <p:spPr>
          <a:xfrm>
            <a:off x="671757" y="1730667"/>
            <a:ext cx="8184662" cy="4111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8" name="Google Shape;18;p3"/>
          <p:cNvPicPr preferRelativeResize="0"/>
          <p:nvPr/>
        </p:nvPicPr>
        <p:blipFill rotWithShape="1">
          <a:blip r:embed="rId2">
            <a:alphaModFix/>
          </a:blip>
          <a:srcRect/>
          <a:stretch/>
        </p:blipFill>
        <p:spPr>
          <a:xfrm>
            <a:off x="6248401" y="6354234"/>
            <a:ext cx="2540000" cy="266700"/>
          </a:xfrm>
          <a:prstGeom prst="rect">
            <a:avLst/>
          </a:prstGeom>
          <a:noFill/>
          <a:ln>
            <a:noFill/>
          </a:ln>
        </p:spPr>
      </p:pic>
      <p:pic>
        <p:nvPicPr>
          <p:cNvPr id="19" name="Google Shape;19;p3"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
        <p:nvSpPr>
          <p:cNvPr id="20" name="Google Shape;20;p3"/>
          <p:cNvSpPr txBox="1">
            <a:spLocks noGrp="1"/>
          </p:cNvSpPr>
          <p:nvPr>
            <p:ph type="title"/>
          </p:nvPr>
        </p:nvSpPr>
        <p:spPr>
          <a:xfrm>
            <a:off x="671757" y="365069"/>
            <a:ext cx="8184662" cy="99844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21"/>
        <p:cNvGrpSpPr/>
        <p:nvPr/>
      </p:nvGrpSpPr>
      <p:grpSpPr>
        <a:xfrm>
          <a:off x="0" y="0"/>
          <a:ext cx="0" cy="0"/>
          <a:chOff x="0" y="0"/>
          <a:chExt cx="0" cy="0"/>
        </a:xfrm>
      </p:grpSpPr>
      <p:pic>
        <p:nvPicPr>
          <p:cNvPr id="22" name="Google Shape;22;p4"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23" name="Google Shape;23;p4"/>
          <p:cNvSpPr txBox="1">
            <a:spLocks noGrp="1"/>
          </p:cNvSpPr>
          <p:nvPr>
            <p:ph type="body" idx="1"/>
          </p:nvPr>
        </p:nvSpPr>
        <p:spPr>
          <a:xfrm>
            <a:off x="659305" y="1736725"/>
            <a:ext cx="8076956" cy="401549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4" name="Google Shape;24;p4"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
        <p:nvSpPr>
          <p:cNvPr id="25" name="Google Shape;25;p4"/>
          <p:cNvSpPr txBox="1">
            <a:spLocks noGrp="1"/>
          </p:cNvSpPr>
          <p:nvPr>
            <p:ph type="title"/>
          </p:nvPr>
        </p:nvSpPr>
        <p:spPr>
          <a:xfrm>
            <a:off x="671756" y="371511"/>
            <a:ext cx="8064505" cy="99199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a:stretch/>
        </p:blipFill>
        <p:spPr>
          <a:xfrm>
            <a:off x="6248401" y="6354234"/>
            <a:ext cx="2540000" cy="266700"/>
          </a:xfrm>
          <a:prstGeom prst="rect">
            <a:avLst/>
          </a:prstGeom>
          <a:noFill/>
          <a:ln>
            <a:noFill/>
          </a:ln>
        </p:spPr>
      </p:pic>
      <p:sp>
        <p:nvSpPr>
          <p:cNvPr id="28" name="Google Shape;28;p5"/>
          <p:cNvSpPr>
            <a:spLocks noGrp="1"/>
          </p:cNvSpPr>
          <p:nvPr>
            <p:ph type="chart" idx="2"/>
          </p:nvPr>
        </p:nvSpPr>
        <p:spPr>
          <a:xfrm>
            <a:off x="766763" y="1736725"/>
            <a:ext cx="8021637" cy="443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9" name="Google Shape;29;p5"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
        <p:nvSpPr>
          <p:cNvPr id="30" name="Google Shape;30;p5"/>
          <p:cNvSpPr txBox="1">
            <a:spLocks noGrp="1"/>
          </p:cNvSpPr>
          <p:nvPr>
            <p:ph type="title"/>
          </p:nvPr>
        </p:nvSpPr>
        <p:spPr>
          <a:xfrm>
            <a:off x="671756" y="371511"/>
            <a:ext cx="8116644" cy="99199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671757" y="2320239"/>
            <a:ext cx="8197114" cy="381008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Google Shape;34;p7"/>
          <p:cNvSpPr txBox="1">
            <a:spLocks noGrp="1"/>
          </p:cNvSpPr>
          <p:nvPr>
            <p:ph type="body" idx="2"/>
          </p:nvPr>
        </p:nvSpPr>
        <p:spPr>
          <a:xfrm>
            <a:off x="671757" y="1730667"/>
            <a:ext cx="8184662" cy="4111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 name="Google Shape;35;p7"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36" name="Google Shape;36;p7" descr="Bar_RtAngle_HEX.png"/>
          <p:cNvPicPr preferRelativeResize="0"/>
          <p:nvPr/>
        </p:nvPicPr>
        <p:blipFill rotWithShape="1">
          <a:blip r:embed="rId3">
            <a:alphaModFix/>
          </a:blip>
          <a:srcRect/>
          <a:stretch/>
        </p:blipFill>
        <p:spPr>
          <a:xfrm>
            <a:off x="781050" y="1402894"/>
            <a:ext cx="1371201" cy="69644"/>
          </a:xfrm>
          <a:prstGeom prst="rect">
            <a:avLst/>
          </a:prstGeom>
          <a:noFill/>
          <a:ln>
            <a:noFill/>
          </a:ln>
        </p:spPr>
      </p:pic>
      <p:sp>
        <p:nvSpPr>
          <p:cNvPr id="37" name="Google Shape;37;p7"/>
          <p:cNvSpPr txBox="1">
            <a:spLocks noGrp="1"/>
          </p:cNvSpPr>
          <p:nvPr>
            <p:ph type="title"/>
          </p:nvPr>
        </p:nvSpPr>
        <p:spPr>
          <a:xfrm>
            <a:off x="671757" y="365125"/>
            <a:ext cx="8184662" cy="99838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8"/>
        <p:cNvGrpSpPr/>
        <p:nvPr/>
      </p:nvGrpSpPr>
      <p:grpSpPr>
        <a:xfrm>
          <a:off x="0" y="0"/>
          <a:ext cx="0" cy="0"/>
          <a:chOff x="0" y="0"/>
          <a:chExt cx="0" cy="0"/>
        </a:xfrm>
      </p:grpSpPr>
      <p:pic>
        <p:nvPicPr>
          <p:cNvPr id="39" name="Google Shape;39;p8"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40" name="Google Shape;40;p8" descr="Wordmark_center_Purple_HEX.png"/>
          <p:cNvPicPr preferRelativeResize="0"/>
          <p:nvPr/>
        </p:nvPicPr>
        <p:blipFill rotWithShape="1">
          <a:blip r:embed="rId3">
            <a:alphaModFix/>
          </a:blip>
          <a:srcRect/>
          <a:stretch/>
        </p:blipFill>
        <p:spPr>
          <a:xfrm>
            <a:off x="792039" y="6487457"/>
            <a:ext cx="2425295" cy="163374"/>
          </a:xfrm>
          <a:prstGeom prst="rect">
            <a:avLst/>
          </a:prstGeom>
          <a:noFill/>
          <a:ln>
            <a:noFill/>
          </a:ln>
        </p:spPr>
      </p:pic>
      <p:pic>
        <p:nvPicPr>
          <p:cNvPr id="41" name="Google Shape;41;p8" descr="Bar_RtAngle_HEX.png"/>
          <p:cNvPicPr preferRelativeResize="0"/>
          <p:nvPr/>
        </p:nvPicPr>
        <p:blipFill rotWithShape="1">
          <a:blip r:embed="rId4">
            <a:alphaModFix/>
          </a:blip>
          <a:srcRect/>
          <a:stretch/>
        </p:blipFill>
        <p:spPr>
          <a:xfrm>
            <a:off x="792039" y="3947767"/>
            <a:ext cx="2451418" cy="124509"/>
          </a:xfrm>
          <a:prstGeom prst="rect">
            <a:avLst/>
          </a:prstGeom>
          <a:noFill/>
          <a:ln>
            <a:noFill/>
          </a:ln>
        </p:spPr>
      </p:pic>
      <p:sp>
        <p:nvSpPr>
          <p:cNvPr id="42" name="Google Shape;42;p8"/>
          <p:cNvSpPr txBox="1">
            <a:spLocks noGrp="1"/>
          </p:cNvSpPr>
          <p:nvPr>
            <p:ph type="title"/>
          </p:nvPr>
        </p:nvSpPr>
        <p:spPr>
          <a:xfrm>
            <a:off x="671757" y="939146"/>
            <a:ext cx="6972300" cy="287110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5000"/>
              <a:buFont typeface="Encode Sans Black"/>
              <a:buNone/>
              <a:defRPr sz="5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659305" y="1736725"/>
            <a:ext cx="8076956" cy="401549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 name="Google Shape;45;p9" descr="Wordmark_center_Purple_HEX.png"/>
          <p:cNvPicPr preferRelativeResize="0"/>
          <p:nvPr/>
        </p:nvPicPr>
        <p:blipFill rotWithShape="1">
          <a:blip r:embed="rId2">
            <a:alphaModFix/>
          </a:blip>
          <a:srcRect/>
          <a:stretch/>
        </p:blipFill>
        <p:spPr>
          <a:xfrm>
            <a:off x="6382155" y="6487457"/>
            <a:ext cx="2425295" cy="163374"/>
          </a:xfrm>
          <a:prstGeom prst="rect">
            <a:avLst/>
          </a:prstGeom>
          <a:noFill/>
          <a:ln>
            <a:noFill/>
          </a:ln>
        </p:spPr>
      </p:pic>
      <p:pic>
        <p:nvPicPr>
          <p:cNvPr id="46" name="Google Shape;46;p9" descr="Bar_RtAngle_HEX.png"/>
          <p:cNvPicPr preferRelativeResize="0"/>
          <p:nvPr/>
        </p:nvPicPr>
        <p:blipFill rotWithShape="1">
          <a:blip r:embed="rId3">
            <a:alphaModFix/>
          </a:blip>
          <a:srcRect/>
          <a:stretch/>
        </p:blipFill>
        <p:spPr>
          <a:xfrm>
            <a:off x="781050" y="1402894"/>
            <a:ext cx="1371201" cy="69644"/>
          </a:xfrm>
          <a:prstGeom prst="rect">
            <a:avLst/>
          </a:prstGeom>
          <a:noFill/>
          <a:ln>
            <a:noFill/>
          </a:ln>
        </p:spPr>
      </p:pic>
      <p:sp>
        <p:nvSpPr>
          <p:cNvPr id="47" name="Google Shape;47;p9"/>
          <p:cNvSpPr txBox="1">
            <a:spLocks noGrp="1"/>
          </p:cNvSpPr>
          <p:nvPr>
            <p:ph type="title"/>
          </p:nvPr>
        </p:nvSpPr>
        <p:spPr>
          <a:xfrm>
            <a:off x="671755" y="365125"/>
            <a:ext cx="8064505" cy="99838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48"/>
        <p:cNvGrpSpPr/>
        <p:nvPr/>
      </p:nvGrpSpPr>
      <p:grpSpPr>
        <a:xfrm>
          <a:off x="0" y="0"/>
          <a:ext cx="0" cy="0"/>
          <a:chOff x="0" y="0"/>
          <a:chExt cx="0" cy="0"/>
        </a:xfrm>
      </p:grpSpPr>
      <p:sp>
        <p:nvSpPr>
          <p:cNvPr id="49" name="Google Shape;49;p10"/>
          <p:cNvSpPr>
            <a:spLocks noGrp="1"/>
          </p:cNvSpPr>
          <p:nvPr>
            <p:ph type="chart" idx="2"/>
          </p:nvPr>
        </p:nvSpPr>
        <p:spPr>
          <a:xfrm>
            <a:off x="671757" y="1736725"/>
            <a:ext cx="8184662" cy="443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rgbClr val="4B2E83"/>
              </a:buClr>
              <a:buSzPts val="2400"/>
              <a:buFont typeface="Arial"/>
              <a:buNone/>
              <a:defRPr sz="2400" b="0" i="1" u="none" strike="noStrike" cap="none">
                <a:solidFill>
                  <a:srgbClr val="4B2E83"/>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0" name="Google Shape;50;p10"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51" name="Google Shape;51;p10" descr="Bar_RtAngle_HEX.png"/>
          <p:cNvPicPr preferRelativeResize="0"/>
          <p:nvPr/>
        </p:nvPicPr>
        <p:blipFill rotWithShape="1">
          <a:blip r:embed="rId3">
            <a:alphaModFix/>
          </a:blip>
          <a:srcRect/>
          <a:stretch/>
        </p:blipFill>
        <p:spPr>
          <a:xfrm>
            <a:off x="781050" y="1402894"/>
            <a:ext cx="1371201" cy="69644"/>
          </a:xfrm>
          <a:prstGeom prst="rect">
            <a:avLst/>
          </a:prstGeom>
          <a:noFill/>
          <a:ln>
            <a:noFill/>
          </a:ln>
        </p:spPr>
      </p:pic>
      <p:sp>
        <p:nvSpPr>
          <p:cNvPr id="52" name="Google Shape;52;p10"/>
          <p:cNvSpPr txBox="1">
            <a:spLocks noGrp="1"/>
          </p:cNvSpPr>
          <p:nvPr>
            <p:ph type="title"/>
          </p:nvPr>
        </p:nvSpPr>
        <p:spPr>
          <a:xfrm>
            <a:off x="671755" y="371510"/>
            <a:ext cx="8184663" cy="99199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54"/>
        <p:cNvGrpSpPr/>
        <p:nvPr/>
      </p:nvGrpSpPr>
      <p:grpSpPr>
        <a:xfrm>
          <a:off x="0" y="0"/>
          <a:ext cx="0" cy="0"/>
          <a:chOff x="0" y="0"/>
          <a:chExt cx="0" cy="0"/>
        </a:xfrm>
      </p:grpSpPr>
      <p:sp>
        <p:nvSpPr>
          <p:cNvPr id="55" name="Google Shape;55;p12"/>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 name="Google Shape;56;p12"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57" name="Google Shape;57;p12"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
        <p:nvSpPr>
          <p:cNvPr id="58" name="Google Shape;58;p12"/>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3000"/>
              <a:buFont typeface="Encode Sans Black"/>
              <a:buNone/>
              <a:defRPr sz="3000" b="1" i="0" u="none" strike="noStrike" cap="none">
                <a:solidFill>
                  <a:schemeClr val="dk1"/>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D3A2"/>
        </a:solidFill>
        <a:effectLst/>
      </p:bgPr>
    </p:bg>
    <p:spTree>
      <p:nvGrpSpPr>
        <p:cNvPr id="1" name="Shape 3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gistrar.washington.edu/staffandfaculty/ferpa/"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registrar.washington.edu/students/ferpa/annual-notic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apps.leg.wa.gov/WAC/default.aspx?cite=478-140-024"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registrar.washington.edu/staffandfaculty/protocol-when-disclosing-personally-identifiable-student-information-related-to-a-health-or-safety-emergency-situation/"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privacy.uw.edu/" TargetMode="External"/><Relationship Id="rId7"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hyperlink" Target="https://privacy.uw.edu/policies/online-conferencing/" TargetMode="External"/><Relationship Id="rId5" Type="http://schemas.openxmlformats.org/officeDocument/2006/relationships/hyperlink" Target="https://privacy.uw.edu/policies/live-streaming/" TargetMode="External"/><Relationship Id="rId4" Type="http://schemas.openxmlformats.org/officeDocument/2006/relationships/hyperlink" Target="https://privacy.uw.edu/policies/online-monitoring-guidelin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privacy.uw.edu/"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33.jpg"/><Relationship Id="rId4" Type="http://schemas.openxmlformats.org/officeDocument/2006/relationships/hyperlink" Target="https://privacy.uw.edu/report/breach-notifica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mailto:FERPA@uw.edu"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hyperlink" Target="https://www.uwb.edu/registration/policies/ferpa-for-staff-and-faculty" TargetMode="External"/><Relationship Id="rId4" Type="http://schemas.openxmlformats.org/officeDocument/2006/relationships/hyperlink" Target="https://registrar.washington.edu/staffandfaculty/ferp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2.ed.gov/policy/gen/guid/fpco/ferpa/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671757" y="626853"/>
            <a:ext cx="6972300" cy="154420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2"/>
              </a:buClr>
              <a:buSzPts val="5000"/>
              <a:buFont typeface="Encode Sans Black"/>
              <a:buNone/>
            </a:pPr>
            <a:r>
              <a:rPr lang="en-US"/>
              <a:t>FERPA 101:</a:t>
            </a:r>
            <a:br>
              <a:rPr lang="en-US"/>
            </a:br>
            <a:r>
              <a:rPr lang="en-US" sz="4200"/>
              <a:t>A Private Conversation</a:t>
            </a:r>
            <a:endParaRPr sz="4200"/>
          </a:p>
        </p:txBody>
      </p:sp>
      <p:sp>
        <p:nvSpPr>
          <p:cNvPr id="80" name="Google Shape;80;p16"/>
          <p:cNvSpPr txBox="1"/>
          <p:nvPr/>
        </p:nvSpPr>
        <p:spPr>
          <a:xfrm>
            <a:off x="710325" y="2583202"/>
            <a:ext cx="4189500" cy="154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lt1"/>
                </a:solidFill>
                <a:latin typeface="Open Sans"/>
                <a:ea typeface="Open Sans"/>
                <a:cs typeface="Open Sans"/>
                <a:sym typeface="Open Sans"/>
              </a:rPr>
              <a:t>Presented by Helen B. Garrett, Ed.D.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Open Sans"/>
                <a:ea typeface="Open Sans"/>
                <a:cs typeface="Open Sans"/>
                <a:sym typeface="Open Sans"/>
              </a:rPr>
              <a:t>University Registrar and Chief Officer of Enrollment Information Services</a:t>
            </a:r>
            <a:endParaRPr sz="16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600"/>
              <a:buFont typeface="Arial"/>
              <a:buNone/>
            </a:pPr>
            <a:r>
              <a:rPr lang="en-US" sz="1600">
                <a:solidFill>
                  <a:schemeClr val="lt1"/>
                </a:solidFill>
                <a:latin typeface="Open Sans"/>
                <a:ea typeface="Open Sans"/>
                <a:cs typeface="Open Sans"/>
                <a:sym typeface="Open Sans"/>
              </a:rPr>
              <a:t>University of Washington</a:t>
            </a:r>
            <a:endParaRPr sz="1600">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Open Sans"/>
                <a:ea typeface="Open Sans"/>
                <a:cs typeface="Open Sans"/>
                <a:sym typeface="Open Sans"/>
              </a:rPr>
              <a:t>helenbg@uw.edu</a:t>
            </a: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81" name="Google Shape;81;p16" descr="Macintosh HD:Users:helen:Desktop:DEMS Files:FERPA:E-mails.Docs:E-mails and Docs:Helen Portrait at USC.jpg"/>
          <p:cNvPicPr preferRelativeResize="0"/>
          <p:nvPr/>
        </p:nvPicPr>
        <p:blipFill rotWithShape="1">
          <a:blip r:embed="rId3">
            <a:alphaModFix/>
          </a:blip>
          <a:srcRect/>
          <a:stretch/>
        </p:blipFill>
        <p:spPr>
          <a:xfrm>
            <a:off x="4728050" y="2556725"/>
            <a:ext cx="3772650" cy="27010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Faculty and Staff FERPA Basics Training</a:t>
            </a:r>
            <a:endParaRPr/>
          </a:p>
        </p:txBody>
      </p:sp>
      <p:sp>
        <p:nvSpPr>
          <p:cNvPr id="153" name="Google Shape;153;p25"/>
          <p:cNvSpPr txBox="1"/>
          <p:nvPr/>
        </p:nvSpPr>
        <p:spPr>
          <a:xfrm>
            <a:off x="671750" y="1944000"/>
            <a:ext cx="8472300" cy="3632700"/>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Clr>
                <a:schemeClr val="dk1"/>
              </a:buClr>
              <a:buSzPts val="2800"/>
              <a:buFont typeface="Arial"/>
              <a:buChar char="•"/>
            </a:pPr>
            <a:r>
              <a:rPr lang="en-US" sz="2800" b="1">
                <a:solidFill>
                  <a:schemeClr val="dk1"/>
                </a:solidFill>
                <a:latin typeface="Open Sans"/>
                <a:ea typeface="Open Sans"/>
                <a:cs typeface="Open Sans"/>
                <a:sym typeface="Open Sans"/>
              </a:rPr>
              <a:t>Any UW school official who has access to education records (directly related to a student and maintained by the institution) should complete the FERPA Basic Training course</a:t>
            </a:r>
            <a:endParaRPr sz="2800" b="1">
              <a:solidFill>
                <a:schemeClr val="dk1"/>
              </a:solidFill>
              <a:latin typeface="Open Sans"/>
              <a:ea typeface="Open Sans"/>
              <a:cs typeface="Open Sans"/>
              <a:sym typeface="Open Sans"/>
            </a:endParaRPr>
          </a:p>
          <a:p>
            <a:pPr marL="914400" lvl="1" indent="-406400" algn="l" rtl="0">
              <a:spcBef>
                <a:spcPts val="0"/>
              </a:spcBef>
              <a:spcAft>
                <a:spcPts val="0"/>
              </a:spcAft>
              <a:buClr>
                <a:schemeClr val="dk1"/>
              </a:buClr>
              <a:buSzPts val="2800"/>
              <a:buFont typeface="Open Sans"/>
              <a:buChar char="–"/>
            </a:pPr>
            <a:r>
              <a:rPr lang="en-US" sz="2800" b="1" u="sng">
                <a:solidFill>
                  <a:schemeClr val="hlink"/>
                </a:solidFill>
                <a:latin typeface="Open Sans"/>
                <a:ea typeface="Open Sans"/>
                <a:cs typeface="Open Sans"/>
                <a:sym typeface="Open Sans"/>
                <a:hlinkClick r:id="rId3"/>
              </a:rPr>
              <a:t>Faculty/Staff FERPA Training</a:t>
            </a:r>
            <a:r>
              <a:rPr lang="en-US" sz="2800" b="1">
                <a:solidFill>
                  <a:schemeClr val="dk1"/>
                </a:solidFill>
                <a:latin typeface="Open Sans"/>
                <a:ea typeface="Open Sans"/>
                <a:cs typeface="Open Sans"/>
                <a:sym typeface="Open Sans"/>
              </a:rPr>
              <a:t> or https://registrar.washington.edu/staffandfaculty/ferpa/</a:t>
            </a:r>
            <a:endParaRPr sz="2800" b="1">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body" idx="1"/>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800"/>
              <a:buFont typeface="Arial"/>
              <a:buChar char="•"/>
            </a:pPr>
            <a:r>
              <a:rPr lang="en-US" sz="2800"/>
              <a:t>All students attending an institution of higher education receiving federal Title IV funds, regardless of age</a:t>
            </a:r>
            <a:endParaRPr/>
          </a:p>
          <a:p>
            <a:pPr marL="342900" lvl="0" indent="-342900" algn="l" rtl="0">
              <a:lnSpc>
                <a:spcPct val="100000"/>
              </a:lnSpc>
              <a:spcBef>
                <a:spcPts val="560"/>
              </a:spcBef>
              <a:spcAft>
                <a:spcPts val="0"/>
              </a:spcAft>
              <a:buClr>
                <a:srgbClr val="4B2E83"/>
              </a:buClr>
              <a:buSzPts val="2800"/>
              <a:buFont typeface="Arial"/>
              <a:buChar char="•"/>
            </a:pPr>
            <a:r>
              <a:rPr lang="en-US" sz="2800"/>
              <a:t>All students for whom records are maintained, regardless of method</a:t>
            </a:r>
            <a:endParaRPr/>
          </a:p>
          <a:p>
            <a:pPr marL="342900" lvl="0" indent="-342900" algn="l" rtl="0">
              <a:lnSpc>
                <a:spcPct val="100000"/>
              </a:lnSpc>
              <a:spcBef>
                <a:spcPts val="560"/>
              </a:spcBef>
              <a:spcAft>
                <a:spcPts val="0"/>
              </a:spcAft>
              <a:buClr>
                <a:srgbClr val="4B2E83"/>
              </a:buClr>
              <a:buSzPts val="2800"/>
              <a:buFont typeface="Arial"/>
              <a:buChar char="•"/>
            </a:pPr>
            <a:r>
              <a:rPr lang="en-US" sz="2800"/>
              <a:t>Parents lose rights when student is in attendance, regardless of age</a:t>
            </a:r>
            <a:endParaRPr/>
          </a:p>
          <a:p>
            <a:pPr marL="342900" lvl="0" indent="-342900" algn="l" rtl="0">
              <a:lnSpc>
                <a:spcPct val="100000"/>
              </a:lnSpc>
              <a:spcBef>
                <a:spcPts val="560"/>
              </a:spcBef>
              <a:spcAft>
                <a:spcPts val="0"/>
              </a:spcAft>
              <a:buClr>
                <a:srgbClr val="4B2E83"/>
              </a:buClr>
              <a:buSzPts val="2800"/>
              <a:buFont typeface="Arial"/>
              <a:buChar char="•"/>
            </a:pPr>
            <a:r>
              <a:rPr lang="en-US" sz="2800"/>
              <a:t>Students retain all FERPA rights until deceased</a:t>
            </a:r>
            <a:endParaRPr sz="2800"/>
          </a:p>
        </p:txBody>
      </p:sp>
      <p:sp>
        <p:nvSpPr>
          <p:cNvPr id="159" name="Google Shape;159;p26"/>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Who has FERPA Rights?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i="1"/>
              <a:t>Student Must Read and Accept That They Have Read </a:t>
            </a:r>
            <a:r>
              <a:rPr lang="en-US" sz="2200" i="1" u="sng">
                <a:solidFill>
                  <a:schemeClr val="hlink"/>
                </a:solidFill>
                <a:hlinkClick r:id="rId3"/>
              </a:rPr>
              <a:t>UW’s Annual FERPA Notice </a:t>
            </a:r>
            <a:r>
              <a:rPr lang="en-US" sz="2200" i="1"/>
              <a:t>in the Pre-Registration Steps Each Quarter That they Register for Classes:</a:t>
            </a:r>
            <a:endParaRPr sz="2200" i="1"/>
          </a:p>
          <a:p>
            <a:pPr marL="342900" lvl="0" indent="-330200" algn="l" rtl="0">
              <a:lnSpc>
                <a:spcPct val="100000"/>
              </a:lnSpc>
              <a:spcBef>
                <a:spcPts val="0"/>
              </a:spcBef>
              <a:spcAft>
                <a:spcPts val="0"/>
              </a:spcAft>
              <a:buClr>
                <a:srgbClr val="4B2E83"/>
              </a:buClr>
              <a:buSzPts val="2200"/>
              <a:buFont typeface="Arial"/>
              <a:buChar char="•"/>
            </a:pPr>
            <a:r>
              <a:rPr lang="en-US" sz="2200" b="0"/>
              <a:t>Right and method to inspect and review education records</a:t>
            </a:r>
            <a:endParaRPr sz="2200" b="0"/>
          </a:p>
          <a:p>
            <a:pPr marL="342900" lvl="0" indent="-330200" algn="l" rtl="0">
              <a:lnSpc>
                <a:spcPct val="100000"/>
              </a:lnSpc>
              <a:spcBef>
                <a:spcPts val="480"/>
              </a:spcBef>
              <a:spcAft>
                <a:spcPts val="0"/>
              </a:spcAft>
              <a:buClr>
                <a:srgbClr val="4B2E83"/>
              </a:buClr>
              <a:buSzPts val="2200"/>
              <a:buFont typeface="Arial"/>
              <a:buChar char="•"/>
            </a:pPr>
            <a:r>
              <a:rPr lang="en-US" sz="2200" b="0"/>
              <a:t>Right and method to seek amendment</a:t>
            </a:r>
            <a:endParaRPr sz="2200" b="0"/>
          </a:p>
          <a:p>
            <a:pPr marL="342900" lvl="0" indent="-330200" algn="l" rtl="0">
              <a:lnSpc>
                <a:spcPct val="100000"/>
              </a:lnSpc>
              <a:spcBef>
                <a:spcPts val="480"/>
              </a:spcBef>
              <a:spcAft>
                <a:spcPts val="0"/>
              </a:spcAft>
              <a:buClr>
                <a:srgbClr val="4B2E83"/>
              </a:buClr>
              <a:buSzPts val="2200"/>
              <a:buFont typeface="Arial"/>
              <a:buChar char="•"/>
            </a:pPr>
            <a:r>
              <a:rPr lang="en-US" sz="2200" b="0"/>
              <a:t>Right to consent</a:t>
            </a:r>
            <a:endParaRPr sz="2200" b="0"/>
          </a:p>
          <a:p>
            <a:pPr marL="742950" lvl="1" indent="-273050" algn="l" rtl="0">
              <a:lnSpc>
                <a:spcPct val="100000"/>
              </a:lnSpc>
              <a:spcBef>
                <a:spcPts val="400"/>
              </a:spcBef>
              <a:spcAft>
                <a:spcPts val="0"/>
              </a:spcAft>
              <a:buClr>
                <a:srgbClr val="4B2E83"/>
              </a:buClr>
              <a:buSzPts val="1800"/>
              <a:buChar char="•"/>
            </a:pPr>
            <a:r>
              <a:rPr lang="en-US" sz="1800" b="0"/>
              <a:t>Other than 99.31 exceptions</a:t>
            </a:r>
            <a:endParaRPr sz="1800" b="0"/>
          </a:p>
          <a:p>
            <a:pPr marL="342900" lvl="0" indent="-330200" algn="l" rtl="0">
              <a:lnSpc>
                <a:spcPct val="100000"/>
              </a:lnSpc>
              <a:spcBef>
                <a:spcPts val="480"/>
              </a:spcBef>
              <a:spcAft>
                <a:spcPts val="0"/>
              </a:spcAft>
              <a:buClr>
                <a:srgbClr val="4B2E83"/>
              </a:buClr>
              <a:buSzPts val="2200"/>
              <a:buFont typeface="Arial"/>
              <a:buChar char="•"/>
            </a:pPr>
            <a:r>
              <a:rPr lang="en-US" sz="2200" b="0"/>
              <a:t>Right to file a complaint with the Dept of Education</a:t>
            </a:r>
            <a:endParaRPr sz="2200" b="0"/>
          </a:p>
          <a:p>
            <a:pPr marL="342900" lvl="0" indent="-330200" algn="l" rtl="0">
              <a:lnSpc>
                <a:spcPct val="100000"/>
              </a:lnSpc>
              <a:spcBef>
                <a:spcPts val="480"/>
              </a:spcBef>
              <a:spcAft>
                <a:spcPts val="0"/>
              </a:spcAft>
              <a:buClr>
                <a:srgbClr val="4B2E83"/>
              </a:buClr>
              <a:buSzPts val="2200"/>
              <a:buFont typeface="Arial"/>
              <a:buChar char="•"/>
            </a:pPr>
            <a:r>
              <a:rPr lang="en-US" sz="2200" b="0"/>
              <a:t>Definition of legitimate educational interest/school officials</a:t>
            </a:r>
            <a:endParaRPr sz="2200" b="0"/>
          </a:p>
          <a:p>
            <a:pPr marL="342900" lvl="0" indent="-330200" algn="l" rtl="0">
              <a:lnSpc>
                <a:spcPct val="100000"/>
              </a:lnSpc>
              <a:spcBef>
                <a:spcPts val="480"/>
              </a:spcBef>
              <a:spcAft>
                <a:spcPts val="0"/>
              </a:spcAft>
              <a:buClr>
                <a:srgbClr val="4B2E83"/>
              </a:buClr>
              <a:buSzPts val="2200"/>
              <a:buFont typeface="Arial"/>
              <a:buChar char="•"/>
            </a:pPr>
            <a:r>
              <a:rPr lang="en-US" sz="2200" b="0"/>
              <a:t>Directory information</a:t>
            </a:r>
            <a:endParaRPr sz="2200" b="0"/>
          </a:p>
          <a:p>
            <a:pPr marL="742950" lvl="1" indent="-273050" algn="l" rtl="0">
              <a:lnSpc>
                <a:spcPct val="100000"/>
              </a:lnSpc>
              <a:spcBef>
                <a:spcPts val="400"/>
              </a:spcBef>
              <a:spcAft>
                <a:spcPts val="0"/>
              </a:spcAft>
              <a:buClr>
                <a:srgbClr val="4B2E83"/>
              </a:buClr>
              <a:buSzPts val="1800"/>
              <a:buChar char="–"/>
            </a:pPr>
            <a:r>
              <a:rPr lang="en-US" sz="1800" b="0"/>
              <a:t>Defined by institution</a:t>
            </a:r>
            <a:endParaRPr sz="1800" b="0"/>
          </a:p>
          <a:p>
            <a:pPr marL="0" lvl="0" indent="0" algn="l" rtl="0">
              <a:lnSpc>
                <a:spcPct val="100000"/>
              </a:lnSpc>
              <a:spcBef>
                <a:spcPts val="480"/>
              </a:spcBef>
              <a:spcAft>
                <a:spcPts val="0"/>
              </a:spcAft>
              <a:buClr>
                <a:srgbClr val="4B2E83"/>
              </a:buClr>
              <a:buSzPts val="2400"/>
              <a:buNone/>
            </a:pPr>
            <a:endParaRPr b="0"/>
          </a:p>
        </p:txBody>
      </p:sp>
      <p:sp>
        <p:nvSpPr>
          <p:cNvPr id="165" name="Google Shape;165;p27"/>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800"/>
              <a:buFont typeface="Encode Sans Black"/>
              <a:buNone/>
            </a:pPr>
            <a:r>
              <a:rPr lang="en-US" sz="2800"/>
              <a:t>FERPA Annual Notification Requirements</a:t>
            </a:r>
            <a:endParaRPr sz="2800"/>
          </a:p>
        </p:txBody>
      </p:sp>
      <p:pic>
        <p:nvPicPr>
          <p:cNvPr id="166" name="Google Shape;166;p27"/>
          <p:cNvPicPr preferRelativeResize="0"/>
          <p:nvPr/>
        </p:nvPicPr>
        <p:blipFill rotWithShape="1">
          <a:blip r:embed="rId4">
            <a:alphaModFix/>
          </a:blip>
          <a:srcRect/>
          <a:stretch/>
        </p:blipFill>
        <p:spPr>
          <a:xfrm>
            <a:off x="5542475" y="5525875"/>
            <a:ext cx="1625676" cy="1231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Signature of Release</a:t>
            </a:r>
            <a:endParaRPr/>
          </a:p>
        </p:txBody>
      </p:sp>
      <p:sp>
        <p:nvSpPr>
          <p:cNvPr id="172" name="Google Shape;172;p28"/>
          <p:cNvSpPr txBox="1"/>
          <p:nvPr/>
        </p:nvSpPr>
        <p:spPr>
          <a:xfrm>
            <a:off x="348027" y="1907774"/>
            <a:ext cx="3288900" cy="3669600"/>
          </a:xfrm>
          <a:prstGeom prst="rect">
            <a:avLst/>
          </a:prstGeom>
          <a:solidFill>
            <a:schemeClr val="lt2">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40005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Should include:</a:t>
            </a:r>
            <a:endParaRPr sz="2400" b="0" i="0" u="none" strike="noStrike" cap="none">
              <a:solidFill>
                <a:srgbClr val="000000"/>
              </a:solidFill>
              <a:latin typeface="Arial"/>
              <a:ea typeface="Arial"/>
              <a:cs typeface="Arial"/>
              <a:sym typeface="Arial"/>
            </a:endParaRPr>
          </a:p>
          <a:p>
            <a:pPr marL="40005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 </a:t>
            </a:r>
            <a:endParaRPr sz="2400" b="0" i="0" u="none" strike="noStrike" cap="none">
              <a:solidFill>
                <a:srgbClr val="000000"/>
              </a:solidFill>
              <a:latin typeface="Arial"/>
              <a:ea typeface="Arial"/>
              <a:cs typeface="Arial"/>
              <a:sym typeface="Arial"/>
            </a:endParaRPr>
          </a:p>
          <a:p>
            <a:pPr marL="400050" marR="0" lvl="0" indent="-152400" algn="l" rtl="0">
              <a:lnSpc>
                <a:spcPct val="100000"/>
              </a:lnSpc>
              <a:spcBef>
                <a:spcPts val="0"/>
              </a:spcBef>
              <a:spcAft>
                <a:spcPts val="0"/>
              </a:spcAft>
              <a:buClr>
                <a:schemeClr val="dk1"/>
              </a:buClr>
              <a:buSzPts val="2400"/>
              <a:buFont typeface="Verdana"/>
              <a:buAutoNum type="arabicParenR"/>
            </a:pPr>
            <a:r>
              <a:rPr lang="en-US" sz="2400" b="0" i="0" u="none" strike="noStrike" cap="none">
                <a:solidFill>
                  <a:schemeClr val="dk1"/>
                </a:solidFill>
                <a:latin typeface="Verdana"/>
                <a:ea typeface="Verdana"/>
                <a:cs typeface="Verdana"/>
                <a:sym typeface="Verdana"/>
              </a:rPr>
              <a:t>Record(s) to be released</a:t>
            </a:r>
            <a:endParaRPr sz="2400" b="0" i="0" u="none" strike="noStrike" cap="none">
              <a:solidFill>
                <a:schemeClr val="dk1"/>
              </a:solidFill>
              <a:latin typeface="Verdana"/>
              <a:ea typeface="Verdana"/>
              <a:cs typeface="Verdana"/>
              <a:sym typeface="Verdana"/>
            </a:endParaRPr>
          </a:p>
          <a:p>
            <a:pPr marL="400050" marR="0" lvl="0" indent="0" algn="l" rtl="0">
              <a:lnSpc>
                <a:spcPct val="100000"/>
              </a:lnSpc>
              <a:spcBef>
                <a:spcPts val="0"/>
              </a:spcBef>
              <a:spcAft>
                <a:spcPts val="0"/>
              </a:spcAft>
              <a:buClr>
                <a:schemeClr val="dk1"/>
              </a:buClr>
              <a:buSzPts val="2400"/>
              <a:buFont typeface="Source Sans Pro"/>
              <a:buNone/>
            </a:pPr>
            <a:endParaRPr sz="2400" b="0" i="0" u="none" strike="noStrike" cap="none">
              <a:solidFill>
                <a:schemeClr val="dk1"/>
              </a:solidFill>
              <a:latin typeface="Verdana"/>
              <a:ea typeface="Verdana"/>
              <a:cs typeface="Verdana"/>
              <a:sym typeface="Verdana"/>
            </a:endParaRPr>
          </a:p>
          <a:p>
            <a:pPr marL="400050" marR="0" lvl="0" indent="-152400" algn="l" rtl="0">
              <a:lnSpc>
                <a:spcPct val="100000"/>
              </a:lnSpc>
              <a:spcBef>
                <a:spcPts val="0"/>
              </a:spcBef>
              <a:spcAft>
                <a:spcPts val="0"/>
              </a:spcAft>
              <a:buClr>
                <a:schemeClr val="dk1"/>
              </a:buClr>
              <a:buSzPts val="2400"/>
              <a:buFont typeface="Verdana"/>
              <a:buAutoNum type="arabicParenR"/>
            </a:pPr>
            <a:r>
              <a:rPr lang="en-US" sz="2400" b="0" i="0" u="none" strike="noStrike" cap="none">
                <a:solidFill>
                  <a:schemeClr val="dk1"/>
                </a:solidFill>
                <a:latin typeface="Verdana"/>
                <a:ea typeface="Verdana"/>
                <a:cs typeface="Verdana"/>
                <a:sym typeface="Verdana"/>
              </a:rPr>
              <a:t>To Whom</a:t>
            </a:r>
            <a:endParaRPr sz="2400" b="0" i="0" u="none" strike="noStrike" cap="none">
              <a:solidFill>
                <a:schemeClr val="dk1"/>
              </a:solidFill>
              <a:latin typeface="Verdana"/>
              <a:ea typeface="Verdana"/>
              <a:cs typeface="Verdana"/>
              <a:sym typeface="Verdana"/>
            </a:endParaRPr>
          </a:p>
          <a:p>
            <a:pPr marL="400050" marR="0" lvl="0" indent="0" algn="l" rtl="0">
              <a:lnSpc>
                <a:spcPct val="100000"/>
              </a:lnSpc>
              <a:spcBef>
                <a:spcPts val="0"/>
              </a:spcBef>
              <a:spcAft>
                <a:spcPts val="0"/>
              </a:spcAft>
              <a:buClr>
                <a:schemeClr val="dk1"/>
              </a:buClr>
              <a:buSzPts val="2400"/>
              <a:buFont typeface="Source Sans Pro"/>
              <a:buNone/>
            </a:pPr>
            <a:endParaRPr sz="2400" b="0" i="0" u="none" strike="noStrike" cap="none">
              <a:solidFill>
                <a:schemeClr val="dk1"/>
              </a:solidFill>
              <a:latin typeface="Verdana"/>
              <a:ea typeface="Verdana"/>
              <a:cs typeface="Verdana"/>
              <a:sym typeface="Verdana"/>
            </a:endParaRPr>
          </a:p>
          <a:p>
            <a:pPr marL="400050" marR="0" lvl="0" indent="-152400" algn="l" rtl="0">
              <a:lnSpc>
                <a:spcPct val="100000"/>
              </a:lnSpc>
              <a:spcBef>
                <a:spcPts val="0"/>
              </a:spcBef>
              <a:spcAft>
                <a:spcPts val="0"/>
              </a:spcAft>
              <a:buClr>
                <a:schemeClr val="dk1"/>
              </a:buClr>
              <a:buSzPts val="2400"/>
              <a:buFont typeface="Verdana"/>
              <a:buAutoNum type="arabicParenR"/>
            </a:pPr>
            <a:r>
              <a:rPr lang="en-US" sz="2400" b="0" i="0" u="none" strike="noStrike" cap="none">
                <a:solidFill>
                  <a:schemeClr val="dk1"/>
                </a:solidFill>
                <a:latin typeface="Verdana"/>
                <a:ea typeface="Verdana"/>
                <a:cs typeface="Verdana"/>
                <a:sym typeface="Verdana"/>
              </a:rPr>
              <a:t>Purpose</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Source Sans Pro"/>
              <a:buNone/>
            </a:pPr>
            <a:endParaRPr sz="2400" b="0" i="0" u="none" strike="noStrike" cap="none">
              <a:solidFill>
                <a:schemeClr val="dk1"/>
              </a:solidFill>
              <a:latin typeface="Verdana"/>
              <a:ea typeface="Verdana"/>
              <a:cs typeface="Verdana"/>
              <a:sym typeface="Verdana"/>
            </a:endParaRPr>
          </a:p>
        </p:txBody>
      </p:sp>
      <p:sp>
        <p:nvSpPr>
          <p:cNvPr id="173" name="Google Shape;173;p28"/>
          <p:cNvSpPr txBox="1"/>
          <p:nvPr/>
        </p:nvSpPr>
        <p:spPr>
          <a:xfrm>
            <a:off x="3951288" y="2488692"/>
            <a:ext cx="4621212" cy="3046988"/>
          </a:xfrm>
          <a:prstGeom prst="rect">
            <a:avLst/>
          </a:prstGeom>
          <a:solidFill>
            <a:schemeClr val="lt1">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28575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Can be:</a:t>
            </a:r>
            <a:endParaRPr sz="1400" b="0" i="0" u="none" strike="noStrike" cap="none">
              <a:solidFill>
                <a:srgbClr val="000000"/>
              </a:solidFill>
              <a:latin typeface="Arial"/>
              <a:ea typeface="Arial"/>
              <a:cs typeface="Arial"/>
              <a:sym typeface="Arial"/>
            </a:endParaRPr>
          </a:p>
          <a:p>
            <a:pPr marL="285750" marR="0" lvl="0" indent="-152400" algn="l" rtl="0">
              <a:lnSpc>
                <a:spcPct val="100000"/>
              </a:lnSpc>
              <a:spcBef>
                <a:spcPts val="0"/>
              </a:spcBef>
              <a:spcAft>
                <a:spcPts val="0"/>
              </a:spcAft>
              <a:buClr>
                <a:schemeClr val="dk1"/>
              </a:buClr>
              <a:buSzPts val="2400"/>
              <a:buFont typeface="Verdana"/>
              <a:buAutoNum type="arabicParenR"/>
            </a:pPr>
            <a:r>
              <a:rPr lang="en-US" sz="2400" b="0" i="0" u="none" strike="noStrike" cap="none">
                <a:solidFill>
                  <a:schemeClr val="dk1"/>
                </a:solidFill>
                <a:latin typeface="Verdana"/>
                <a:ea typeface="Verdana"/>
                <a:cs typeface="Verdana"/>
                <a:sym typeface="Verdana"/>
              </a:rPr>
              <a:t>Submitted to the institution</a:t>
            </a:r>
            <a:endParaRPr sz="1400" b="0" i="0" u="none" strike="noStrike" cap="none">
              <a:solidFill>
                <a:srgbClr val="000000"/>
              </a:solidFill>
              <a:latin typeface="Arial"/>
              <a:ea typeface="Arial"/>
              <a:cs typeface="Arial"/>
              <a:sym typeface="Arial"/>
            </a:endParaRPr>
          </a:p>
          <a:p>
            <a:pPr marL="285750" marR="0" lvl="0" indent="0" algn="l" rtl="0">
              <a:lnSpc>
                <a:spcPct val="100000"/>
              </a:lnSpc>
              <a:spcBef>
                <a:spcPts val="0"/>
              </a:spcBef>
              <a:spcAft>
                <a:spcPts val="0"/>
              </a:spcAft>
              <a:buClr>
                <a:schemeClr val="dk1"/>
              </a:buClr>
              <a:buSzPts val="2400"/>
              <a:buFont typeface="Source Sans Pro"/>
              <a:buNone/>
            </a:pPr>
            <a:endParaRPr sz="2400" b="0" i="0" u="none" strike="noStrike" cap="none">
              <a:solidFill>
                <a:schemeClr val="dk1"/>
              </a:solidFill>
              <a:latin typeface="Verdana"/>
              <a:ea typeface="Verdana"/>
              <a:cs typeface="Verdana"/>
              <a:sym typeface="Verdana"/>
            </a:endParaRPr>
          </a:p>
          <a:p>
            <a:pPr marL="285750" marR="0" lvl="0" indent="-152400" algn="l" rtl="0">
              <a:lnSpc>
                <a:spcPct val="100000"/>
              </a:lnSpc>
              <a:spcBef>
                <a:spcPts val="0"/>
              </a:spcBef>
              <a:spcAft>
                <a:spcPts val="0"/>
              </a:spcAft>
              <a:buClr>
                <a:schemeClr val="dk1"/>
              </a:buClr>
              <a:buSzPts val="2400"/>
              <a:buFont typeface="Verdana"/>
              <a:buAutoNum type="arabicParenR"/>
            </a:pPr>
            <a:r>
              <a:rPr lang="en-US" sz="2400" b="0" i="0" u="none" strike="noStrike" cap="none">
                <a:solidFill>
                  <a:schemeClr val="dk1"/>
                </a:solidFill>
                <a:latin typeface="Verdana"/>
                <a:ea typeface="Verdana"/>
                <a:cs typeface="Verdana"/>
                <a:sym typeface="Verdana"/>
              </a:rPr>
              <a:t>Submitted to a third party</a:t>
            </a:r>
            <a:endParaRPr sz="2400" b="0" i="0" u="none" strike="noStrike" cap="none">
              <a:solidFill>
                <a:schemeClr val="dk1"/>
              </a:solidFill>
              <a:latin typeface="Verdana"/>
              <a:ea typeface="Verdana"/>
              <a:cs typeface="Verdana"/>
              <a:sym typeface="Verdana"/>
            </a:endParaRPr>
          </a:p>
          <a:p>
            <a:pPr marL="285750" marR="0" lvl="0" indent="0" algn="l" rtl="0">
              <a:lnSpc>
                <a:spcPct val="100000"/>
              </a:lnSpc>
              <a:spcBef>
                <a:spcPts val="0"/>
              </a:spcBef>
              <a:spcAft>
                <a:spcPts val="0"/>
              </a:spcAft>
              <a:buClr>
                <a:schemeClr val="dk1"/>
              </a:buClr>
              <a:buSzPts val="2400"/>
              <a:buFont typeface="Source Sans Pro"/>
              <a:buNone/>
            </a:pPr>
            <a:endParaRPr sz="2400" b="0" i="0" u="none" strike="noStrike" cap="none">
              <a:solidFill>
                <a:schemeClr val="dk1"/>
              </a:solidFill>
              <a:latin typeface="Verdana"/>
              <a:ea typeface="Verdana"/>
              <a:cs typeface="Verdana"/>
              <a:sym typeface="Verdana"/>
            </a:endParaRPr>
          </a:p>
          <a:p>
            <a:pPr marL="285750" marR="0" lvl="0" indent="-152400" algn="l" rtl="0">
              <a:lnSpc>
                <a:spcPct val="100000"/>
              </a:lnSpc>
              <a:spcBef>
                <a:spcPts val="0"/>
              </a:spcBef>
              <a:spcAft>
                <a:spcPts val="0"/>
              </a:spcAft>
              <a:buClr>
                <a:schemeClr val="dk1"/>
              </a:buClr>
              <a:buSzPts val="2400"/>
              <a:buFont typeface="Verdana"/>
              <a:buAutoNum type="arabicParenR"/>
            </a:pPr>
            <a:r>
              <a:rPr lang="en-US" sz="2400" b="0" i="0" u="none" strike="noStrike" cap="none">
                <a:solidFill>
                  <a:schemeClr val="dk1"/>
                </a:solidFill>
                <a:latin typeface="Verdana"/>
                <a:ea typeface="Verdana"/>
                <a:cs typeface="Verdana"/>
                <a:sym typeface="Verdana"/>
              </a:rPr>
              <a:t>Electronic signature</a:t>
            </a:r>
            <a:endParaRPr sz="2400" b="0" i="0" u="none" strike="noStrike" cap="none">
              <a:solidFill>
                <a:schemeClr val="dk1"/>
              </a:solidFill>
              <a:latin typeface="Verdana"/>
              <a:ea typeface="Verdana"/>
              <a:cs typeface="Verdana"/>
              <a:sym typeface="Verdana"/>
            </a:endParaRPr>
          </a:p>
          <a:p>
            <a:pPr marL="28575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Social Security Number</a:t>
            </a:r>
            <a:endParaRPr/>
          </a:p>
          <a:p>
            <a:pPr marL="342900" lvl="0" indent="-342900" algn="l" rtl="0">
              <a:lnSpc>
                <a:spcPct val="100000"/>
              </a:lnSpc>
              <a:spcBef>
                <a:spcPts val="480"/>
              </a:spcBef>
              <a:spcAft>
                <a:spcPts val="0"/>
              </a:spcAft>
              <a:buClr>
                <a:srgbClr val="4B2E83"/>
              </a:buClr>
              <a:buSzPts val="2400"/>
              <a:buFont typeface="Arial"/>
              <a:buChar char="•"/>
            </a:pPr>
            <a:r>
              <a:rPr lang="en-US"/>
              <a:t>Citizenship</a:t>
            </a:r>
            <a:endParaRPr/>
          </a:p>
          <a:p>
            <a:pPr marL="342900" lvl="0" indent="-342900" algn="l" rtl="0">
              <a:lnSpc>
                <a:spcPct val="100000"/>
              </a:lnSpc>
              <a:spcBef>
                <a:spcPts val="480"/>
              </a:spcBef>
              <a:spcAft>
                <a:spcPts val="0"/>
              </a:spcAft>
              <a:buClr>
                <a:srgbClr val="4B2E83"/>
              </a:buClr>
              <a:buSzPts val="2400"/>
              <a:buFont typeface="Arial"/>
              <a:buChar char="•"/>
            </a:pPr>
            <a:r>
              <a:rPr lang="en-US"/>
              <a:t>Gender</a:t>
            </a:r>
            <a:endParaRPr/>
          </a:p>
          <a:p>
            <a:pPr marL="342900" lvl="0" indent="-342900" algn="l" rtl="0">
              <a:lnSpc>
                <a:spcPct val="100000"/>
              </a:lnSpc>
              <a:spcBef>
                <a:spcPts val="480"/>
              </a:spcBef>
              <a:spcAft>
                <a:spcPts val="0"/>
              </a:spcAft>
              <a:buClr>
                <a:srgbClr val="4B2E83"/>
              </a:buClr>
              <a:buSzPts val="2400"/>
              <a:buFont typeface="Arial"/>
              <a:buChar char="•"/>
            </a:pPr>
            <a:r>
              <a:rPr lang="en-US"/>
              <a:t>Ethnicity</a:t>
            </a:r>
            <a:endParaRPr/>
          </a:p>
          <a:p>
            <a:pPr marL="342900" lvl="0" indent="-342900" algn="l" rtl="0">
              <a:lnSpc>
                <a:spcPct val="100000"/>
              </a:lnSpc>
              <a:spcBef>
                <a:spcPts val="480"/>
              </a:spcBef>
              <a:spcAft>
                <a:spcPts val="0"/>
              </a:spcAft>
              <a:buClr>
                <a:srgbClr val="4B2E83"/>
              </a:buClr>
              <a:buSzPts val="2400"/>
              <a:buFont typeface="Arial"/>
              <a:buChar char="•"/>
            </a:pPr>
            <a:r>
              <a:rPr lang="en-US"/>
              <a:t>Religious preference</a:t>
            </a:r>
            <a:endParaRPr/>
          </a:p>
          <a:p>
            <a:pPr marL="342900" lvl="0" indent="-342900" algn="l" rtl="0">
              <a:lnSpc>
                <a:spcPct val="100000"/>
              </a:lnSpc>
              <a:spcBef>
                <a:spcPts val="480"/>
              </a:spcBef>
              <a:spcAft>
                <a:spcPts val="0"/>
              </a:spcAft>
              <a:buClr>
                <a:srgbClr val="4B2E83"/>
              </a:buClr>
              <a:buSzPts val="2400"/>
              <a:buFont typeface="Arial"/>
              <a:buChar char="•"/>
            </a:pPr>
            <a:r>
              <a:rPr lang="en-US"/>
              <a:t>Grades</a:t>
            </a:r>
            <a:endParaRPr/>
          </a:p>
          <a:p>
            <a:pPr marL="342900" lvl="0" indent="-342900" algn="l" rtl="0">
              <a:lnSpc>
                <a:spcPct val="100000"/>
              </a:lnSpc>
              <a:spcBef>
                <a:spcPts val="480"/>
              </a:spcBef>
              <a:spcAft>
                <a:spcPts val="0"/>
              </a:spcAft>
              <a:buClr>
                <a:srgbClr val="4B2E83"/>
              </a:buClr>
              <a:buSzPts val="2400"/>
              <a:buFont typeface="Arial"/>
              <a:buChar char="•"/>
            </a:pPr>
            <a:r>
              <a:rPr lang="en-US"/>
              <a:t>GPA</a:t>
            </a:r>
            <a:endParaRPr/>
          </a:p>
          <a:p>
            <a:pPr marL="342900" lvl="0" indent="-342900" algn="l" rtl="0">
              <a:lnSpc>
                <a:spcPct val="100000"/>
              </a:lnSpc>
              <a:spcBef>
                <a:spcPts val="480"/>
              </a:spcBef>
              <a:spcAft>
                <a:spcPts val="0"/>
              </a:spcAft>
              <a:buClr>
                <a:srgbClr val="4B2E83"/>
              </a:buClr>
              <a:buSzPts val="2400"/>
              <a:buFont typeface="Arial"/>
              <a:buChar char="•"/>
            </a:pPr>
            <a:r>
              <a:rPr lang="en-US"/>
              <a:t>Daily class schedule</a:t>
            </a:r>
            <a:endParaRPr/>
          </a:p>
          <a:p>
            <a:pPr marL="457200" lvl="1" indent="0" algn="l" rtl="0">
              <a:lnSpc>
                <a:spcPct val="100000"/>
              </a:lnSpc>
              <a:spcBef>
                <a:spcPts val="400"/>
              </a:spcBef>
              <a:spcAft>
                <a:spcPts val="0"/>
              </a:spcAft>
              <a:buClr>
                <a:srgbClr val="4B2E83"/>
              </a:buClr>
              <a:buSzPts val="2000"/>
              <a:buNone/>
            </a:pPr>
            <a:endParaRPr/>
          </a:p>
          <a:p>
            <a:pPr marL="457200" lvl="1" indent="0" algn="l" rtl="0">
              <a:lnSpc>
                <a:spcPct val="100000"/>
              </a:lnSpc>
              <a:spcBef>
                <a:spcPts val="400"/>
              </a:spcBef>
              <a:spcAft>
                <a:spcPts val="0"/>
              </a:spcAft>
              <a:buClr>
                <a:srgbClr val="4B2E83"/>
              </a:buClr>
              <a:buSzPts val="2000"/>
              <a:buNone/>
            </a:pPr>
            <a:r>
              <a:rPr lang="en-US"/>
              <a:t>*Except to students and school officials</a:t>
            </a:r>
            <a:endParaRPr/>
          </a:p>
        </p:txBody>
      </p:sp>
      <p:sp>
        <p:nvSpPr>
          <p:cNvPr id="179" name="Google Shape;179;p29"/>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Eight Data Points You May Not Release!* </a:t>
            </a:r>
            <a:r>
              <a:rPr lang="en-US" sz="2400"/>
              <a:t>(Even to parents paying the bills)</a:t>
            </a:r>
            <a:endParaRPr sz="2400"/>
          </a:p>
        </p:txBody>
      </p:sp>
      <p:pic>
        <p:nvPicPr>
          <p:cNvPr id="180" name="Google Shape;180;p29"/>
          <p:cNvPicPr preferRelativeResize="0"/>
          <p:nvPr/>
        </p:nvPicPr>
        <p:blipFill rotWithShape="1">
          <a:blip r:embed="rId3">
            <a:alphaModFix/>
          </a:blip>
          <a:srcRect/>
          <a:stretch/>
        </p:blipFill>
        <p:spPr>
          <a:xfrm>
            <a:off x="4628344" y="2307770"/>
            <a:ext cx="3516660" cy="2743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KEY DEFINITIONS</a:t>
            </a:r>
            <a:endParaRPr/>
          </a:p>
        </p:txBody>
      </p:sp>
      <p:sp>
        <p:nvSpPr>
          <p:cNvPr id="186" name="Google Shape;186;p30"/>
          <p:cNvSpPr txBox="1"/>
          <p:nvPr/>
        </p:nvSpPr>
        <p:spPr>
          <a:xfrm>
            <a:off x="2550428" y="3124415"/>
            <a:ext cx="6305100" cy="3847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sp>
        <p:nvSpPr>
          <p:cNvPr id="187" name="Google Shape;187;p30"/>
          <p:cNvSpPr txBox="1"/>
          <p:nvPr/>
        </p:nvSpPr>
        <p:spPr>
          <a:xfrm>
            <a:off x="2550426" y="4609927"/>
            <a:ext cx="6305100" cy="3847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pic>
        <p:nvPicPr>
          <p:cNvPr id="188" name="Google Shape;188;p30"/>
          <p:cNvPicPr preferRelativeResize="0"/>
          <p:nvPr/>
        </p:nvPicPr>
        <p:blipFill rotWithShape="1">
          <a:blip r:embed="rId3">
            <a:alphaModFix/>
          </a:blip>
          <a:srcRect/>
          <a:stretch/>
        </p:blipFill>
        <p:spPr>
          <a:xfrm>
            <a:off x="822350" y="1806276"/>
            <a:ext cx="7254725" cy="40712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body" idx="1"/>
          </p:nvPr>
        </p:nvSpPr>
        <p:spPr>
          <a:xfrm>
            <a:off x="509781" y="1667714"/>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Student</a:t>
            </a:r>
            <a:endParaRPr/>
          </a:p>
          <a:p>
            <a:pPr marL="742950" lvl="1" indent="-285750" algn="l" rtl="0">
              <a:lnSpc>
                <a:spcPct val="100000"/>
              </a:lnSpc>
              <a:spcBef>
                <a:spcPts val="400"/>
              </a:spcBef>
              <a:spcAft>
                <a:spcPts val="0"/>
              </a:spcAft>
              <a:buClr>
                <a:srgbClr val="4B2E83"/>
              </a:buClr>
              <a:buSzPts val="2000"/>
              <a:buFont typeface="Arial"/>
              <a:buChar char="•"/>
            </a:pPr>
            <a:r>
              <a:rPr lang="en-US"/>
              <a:t>Anyone attending your institution, of any age</a:t>
            </a:r>
            <a:endParaRPr/>
          </a:p>
          <a:p>
            <a:pPr marL="342900" lvl="0" indent="-342900" algn="l" rtl="0">
              <a:lnSpc>
                <a:spcPct val="100000"/>
              </a:lnSpc>
              <a:spcBef>
                <a:spcPts val="480"/>
              </a:spcBef>
              <a:spcAft>
                <a:spcPts val="0"/>
              </a:spcAft>
              <a:buClr>
                <a:srgbClr val="4B2E83"/>
              </a:buClr>
              <a:buSzPts val="2400"/>
              <a:buFont typeface="Arial"/>
              <a:buChar char="•"/>
            </a:pPr>
            <a:r>
              <a:rPr lang="en-US"/>
              <a:t>Student Record</a:t>
            </a:r>
            <a:endParaRPr/>
          </a:p>
          <a:p>
            <a:pPr marL="742950" lvl="1" indent="-285750" algn="l" rtl="0">
              <a:lnSpc>
                <a:spcPct val="100000"/>
              </a:lnSpc>
              <a:spcBef>
                <a:spcPts val="400"/>
              </a:spcBef>
              <a:spcAft>
                <a:spcPts val="0"/>
              </a:spcAft>
              <a:buClr>
                <a:srgbClr val="4B2E83"/>
              </a:buClr>
              <a:buSzPts val="2000"/>
              <a:buFont typeface="Arial"/>
              <a:buChar char="•"/>
            </a:pPr>
            <a:r>
              <a:rPr lang="en-US"/>
              <a:t>Any information or data recorded in any medium</a:t>
            </a:r>
            <a:endParaRPr/>
          </a:p>
          <a:p>
            <a:pPr marL="342900" lvl="0" indent="-342900" algn="l" rtl="0">
              <a:lnSpc>
                <a:spcPct val="100000"/>
              </a:lnSpc>
              <a:spcBef>
                <a:spcPts val="480"/>
              </a:spcBef>
              <a:spcAft>
                <a:spcPts val="0"/>
              </a:spcAft>
              <a:buClr>
                <a:srgbClr val="4B2E83"/>
              </a:buClr>
              <a:buSzPts val="2400"/>
              <a:buFont typeface="Arial"/>
              <a:buChar char="•"/>
            </a:pPr>
            <a:r>
              <a:rPr lang="en-US"/>
              <a:t>Education Record</a:t>
            </a:r>
            <a:endParaRPr/>
          </a:p>
          <a:p>
            <a:pPr marL="742950" lvl="1" indent="-285750" algn="l" rtl="0">
              <a:lnSpc>
                <a:spcPct val="100000"/>
              </a:lnSpc>
              <a:spcBef>
                <a:spcPts val="400"/>
              </a:spcBef>
              <a:spcAft>
                <a:spcPts val="0"/>
              </a:spcAft>
              <a:buClr>
                <a:srgbClr val="4B2E83"/>
              </a:buClr>
              <a:buSzPts val="2000"/>
              <a:buFont typeface="Arial"/>
              <a:buChar char="•"/>
            </a:pPr>
            <a:r>
              <a:rPr lang="en-US"/>
              <a:t>Any information directly related to a student, maintained by an educational agency or institution</a:t>
            </a:r>
            <a:endParaRPr/>
          </a:p>
          <a:p>
            <a:pPr marL="342900" lvl="0" indent="-342900" algn="l" rtl="0">
              <a:lnSpc>
                <a:spcPct val="100000"/>
              </a:lnSpc>
              <a:spcBef>
                <a:spcPts val="480"/>
              </a:spcBef>
              <a:spcAft>
                <a:spcPts val="0"/>
              </a:spcAft>
              <a:buClr>
                <a:srgbClr val="4B2E83"/>
              </a:buClr>
              <a:buSzPts val="2400"/>
              <a:buFont typeface="Arial"/>
              <a:buChar char="•"/>
            </a:pPr>
            <a:r>
              <a:rPr lang="en-US"/>
              <a:t>Directory Information</a:t>
            </a:r>
            <a:endParaRPr/>
          </a:p>
          <a:p>
            <a:pPr marL="742950" lvl="1" indent="-285750" algn="l" rtl="0">
              <a:lnSpc>
                <a:spcPct val="100000"/>
              </a:lnSpc>
              <a:spcBef>
                <a:spcPts val="400"/>
              </a:spcBef>
              <a:spcAft>
                <a:spcPts val="0"/>
              </a:spcAft>
              <a:buClr>
                <a:srgbClr val="4B2E83"/>
              </a:buClr>
              <a:buSzPts val="2000"/>
              <a:buFont typeface="Arial"/>
              <a:buChar char="•"/>
            </a:pPr>
            <a:r>
              <a:rPr lang="en-US"/>
              <a:t>Student info that would not be harmful if disclosed</a:t>
            </a:r>
            <a:endParaRPr/>
          </a:p>
          <a:p>
            <a:pPr marL="342900" lvl="0" indent="-342900" algn="l" rtl="0">
              <a:lnSpc>
                <a:spcPct val="100000"/>
              </a:lnSpc>
              <a:spcBef>
                <a:spcPts val="480"/>
              </a:spcBef>
              <a:spcAft>
                <a:spcPts val="0"/>
              </a:spcAft>
              <a:buClr>
                <a:srgbClr val="4B2E83"/>
              </a:buClr>
              <a:buSzPts val="2400"/>
              <a:buFont typeface="Arial"/>
              <a:buChar char="•"/>
            </a:pPr>
            <a:r>
              <a:rPr lang="en-US"/>
              <a:t>School Official</a:t>
            </a:r>
            <a:endParaRPr/>
          </a:p>
          <a:p>
            <a:pPr marL="742950" lvl="1" indent="-285750" algn="l" rtl="0">
              <a:lnSpc>
                <a:spcPct val="100000"/>
              </a:lnSpc>
              <a:spcBef>
                <a:spcPts val="400"/>
              </a:spcBef>
              <a:spcAft>
                <a:spcPts val="0"/>
              </a:spcAft>
              <a:buClr>
                <a:srgbClr val="4B2E83"/>
              </a:buClr>
              <a:buSzPts val="2000"/>
              <a:buChar char="–"/>
            </a:pPr>
            <a:r>
              <a:rPr lang="en-US"/>
              <a:t>Member of an institution acting in a student’s educational interest, limits on “need to know”</a:t>
            </a:r>
            <a:endParaRPr/>
          </a:p>
        </p:txBody>
      </p:sp>
      <p:sp>
        <p:nvSpPr>
          <p:cNvPr id="194" name="Google Shape;194;p31"/>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Important FERPA Terms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body" idx="1"/>
          </p:nvPr>
        </p:nvSpPr>
        <p:spPr>
          <a:xfrm>
            <a:off x="659305" y="1909254"/>
            <a:ext cx="8196210" cy="313432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In attendance</a:t>
            </a:r>
            <a:endParaRPr/>
          </a:p>
          <a:p>
            <a:pPr marL="742950" lvl="1" indent="-285750" algn="l" rtl="0">
              <a:lnSpc>
                <a:spcPct val="100000"/>
              </a:lnSpc>
              <a:spcBef>
                <a:spcPts val="400"/>
              </a:spcBef>
              <a:spcAft>
                <a:spcPts val="0"/>
              </a:spcAft>
              <a:buClr>
                <a:srgbClr val="4B2E83"/>
              </a:buClr>
              <a:buSzPts val="2000"/>
              <a:buFont typeface="Arial"/>
              <a:buChar char="•"/>
            </a:pPr>
            <a:r>
              <a:rPr lang="en-US"/>
              <a:t>Institutionally defined</a:t>
            </a:r>
            <a:endParaRPr/>
          </a:p>
          <a:p>
            <a:pPr marL="342900" lvl="0" indent="-342900" algn="l" rtl="0">
              <a:lnSpc>
                <a:spcPct val="100000"/>
              </a:lnSpc>
              <a:spcBef>
                <a:spcPts val="480"/>
              </a:spcBef>
              <a:spcAft>
                <a:spcPts val="0"/>
              </a:spcAft>
              <a:buClr>
                <a:srgbClr val="4B2E83"/>
              </a:buClr>
              <a:buSzPts val="2400"/>
              <a:buFont typeface="Arial"/>
              <a:buChar char="•"/>
            </a:pPr>
            <a:r>
              <a:rPr lang="en-US"/>
              <a:t>All students for whom records are maintained, regardless of method</a:t>
            </a:r>
            <a:endParaRPr/>
          </a:p>
          <a:p>
            <a:pPr marL="342900" lvl="0" indent="-342900" algn="l" rtl="0">
              <a:lnSpc>
                <a:spcPct val="100000"/>
              </a:lnSpc>
              <a:spcBef>
                <a:spcPts val="480"/>
              </a:spcBef>
              <a:spcAft>
                <a:spcPts val="0"/>
              </a:spcAft>
              <a:buClr>
                <a:srgbClr val="4B2E83"/>
              </a:buClr>
              <a:buSzPts val="2400"/>
              <a:buFont typeface="Arial"/>
              <a:buChar char="•"/>
            </a:pPr>
            <a:r>
              <a:rPr lang="en-US"/>
              <a:t>Rights begin when in attendance regardless of age</a:t>
            </a:r>
            <a:endParaRPr/>
          </a:p>
          <a:p>
            <a:pPr marL="742950" lvl="1" indent="-285750" algn="l" rtl="0">
              <a:lnSpc>
                <a:spcPct val="100000"/>
              </a:lnSpc>
              <a:spcBef>
                <a:spcPts val="400"/>
              </a:spcBef>
              <a:spcAft>
                <a:spcPts val="0"/>
              </a:spcAft>
              <a:buClr>
                <a:srgbClr val="4B2E83"/>
              </a:buClr>
              <a:buSzPts val="2000"/>
              <a:buFont typeface="Arial"/>
              <a:buChar char="•"/>
            </a:pPr>
            <a:r>
              <a:rPr lang="en-US"/>
              <a:t>Parents lose right at 18 or when attending</a:t>
            </a:r>
            <a:endParaRPr/>
          </a:p>
          <a:p>
            <a:pPr marL="342900" lvl="0" indent="-342900" algn="l" rtl="0">
              <a:lnSpc>
                <a:spcPct val="100000"/>
              </a:lnSpc>
              <a:spcBef>
                <a:spcPts val="480"/>
              </a:spcBef>
              <a:spcAft>
                <a:spcPts val="0"/>
              </a:spcAft>
              <a:buClr>
                <a:srgbClr val="4B2E83"/>
              </a:buClr>
              <a:buSzPts val="2400"/>
              <a:buFont typeface="Arial"/>
              <a:buChar char="•"/>
            </a:pPr>
            <a:r>
              <a:rPr lang="en-US"/>
              <a:t>Acquire all FERPA rights when a student</a:t>
            </a:r>
            <a:endParaRPr/>
          </a:p>
        </p:txBody>
      </p:sp>
      <p:sp>
        <p:nvSpPr>
          <p:cNvPr id="200" name="Google Shape;200;p32"/>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800"/>
              <a:buFont typeface="Encode Sans Black"/>
              <a:buNone/>
            </a:pPr>
            <a:r>
              <a:rPr lang="en-US" sz="2800"/>
              <a:t>What Exactly is a Student?</a:t>
            </a:r>
            <a:endParaRPr sz="2800"/>
          </a:p>
        </p:txBody>
      </p:sp>
      <p:pic>
        <p:nvPicPr>
          <p:cNvPr id="201" name="Google Shape;201;p32" descr="P1020412.JPG"/>
          <p:cNvPicPr preferRelativeResize="0"/>
          <p:nvPr/>
        </p:nvPicPr>
        <p:blipFill rotWithShape="1">
          <a:blip r:embed="rId3">
            <a:alphaModFix/>
          </a:blip>
          <a:srcRect/>
          <a:stretch/>
        </p:blipFill>
        <p:spPr>
          <a:xfrm>
            <a:off x="6000869" y="806670"/>
            <a:ext cx="2641600" cy="17668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body" idx="1"/>
          </p:nvPr>
        </p:nvSpPr>
        <p:spPr>
          <a:xfrm>
            <a:off x="619048" y="209903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Classroom Attendance </a:t>
            </a:r>
            <a:endParaRPr/>
          </a:p>
          <a:p>
            <a:pPr marL="742950" lvl="1" indent="-285750" algn="l" rtl="0">
              <a:lnSpc>
                <a:spcPct val="100000"/>
              </a:lnSpc>
              <a:spcBef>
                <a:spcPts val="400"/>
              </a:spcBef>
              <a:spcAft>
                <a:spcPts val="0"/>
              </a:spcAft>
              <a:buClr>
                <a:srgbClr val="4B2E83"/>
              </a:buClr>
              <a:buSzPts val="2000"/>
              <a:buFont typeface="Arial"/>
              <a:buChar char="•"/>
            </a:pPr>
            <a:r>
              <a:rPr lang="en-US"/>
              <a:t>In-Person</a:t>
            </a:r>
            <a:endParaRPr/>
          </a:p>
          <a:p>
            <a:pPr marL="342900" lvl="0" indent="-342900" algn="l" rtl="0">
              <a:lnSpc>
                <a:spcPct val="100000"/>
              </a:lnSpc>
              <a:spcBef>
                <a:spcPts val="480"/>
              </a:spcBef>
              <a:spcAft>
                <a:spcPts val="0"/>
              </a:spcAft>
              <a:buClr>
                <a:srgbClr val="4B2E83"/>
              </a:buClr>
              <a:buSzPts val="2400"/>
              <a:buFont typeface="Arial"/>
              <a:buChar char="•"/>
            </a:pPr>
            <a:r>
              <a:rPr lang="en-US"/>
              <a:t>Video conferencing, satellite, or internet</a:t>
            </a:r>
            <a:endParaRPr/>
          </a:p>
          <a:p>
            <a:pPr marL="342900" lvl="0" indent="-342900" algn="l" rtl="0">
              <a:lnSpc>
                <a:spcPct val="100000"/>
              </a:lnSpc>
              <a:spcBef>
                <a:spcPts val="480"/>
              </a:spcBef>
              <a:spcAft>
                <a:spcPts val="0"/>
              </a:spcAft>
              <a:buClr>
                <a:srgbClr val="4B2E83"/>
              </a:buClr>
              <a:buSzPts val="2400"/>
              <a:buFont typeface="Arial"/>
              <a:buChar char="•"/>
            </a:pPr>
            <a:r>
              <a:rPr lang="en-US"/>
              <a:t>Telecommuting</a:t>
            </a:r>
            <a:endParaRPr/>
          </a:p>
          <a:p>
            <a:pPr marL="342900" lvl="0" indent="-342900" algn="l" rtl="0">
              <a:lnSpc>
                <a:spcPct val="100000"/>
              </a:lnSpc>
              <a:spcBef>
                <a:spcPts val="480"/>
              </a:spcBef>
              <a:spcAft>
                <a:spcPts val="0"/>
              </a:spcAft>
              <a:buClr>
                <a:srgbClr val="4B2E83"/>
              </a:buClr>
              <a:buSzPts val="2400"/>
              <a:buFont typeface="Arial"/>
              <a:buChar char="•"/>
            </a:pPr>
            <a:r>
              <a:rPr lang="en-US"/>
              <a:t>Skype or Facetime</a:t>
            </a:r>
            <a:endParaRPr/>
          </a:p>
          <a:p>
            <a:pPr marL="342900" lvl="0" indent="-342900" algn="l" rtl="0">
              <a:lnSpc>
                <a:spcPct val="100000"/>
              </a:lnSpc>
              <a:spcBef>
                <a:spcPts val="480"/>
              </a:spcBef>
              <a:spcAft>
                <a:spcPts val="0"/>
              </a:spcAft>
              <a:buClr>
                <a:srgbClr val="4B2E83"/>
              </a:buClr>
              <a:buSzPts val="2400"/>
              <a:buFont typeface="Arial"/>
              <a:buChar char="•"/>
            </a:pPr>
            <a:r>
              <a:rPr lang="en-US"/>
              <a:t>It does not matter whether a person attends in-person or online</a:t>
            </a:r>
            <a:endParaRPr/>
          </a:p>
        </p:txBody>
      </p:sp>
      <p:sp>
        <p:nvSpPr>
          <p:cNvPr id="207" name="Google Shape;207;p33"/>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is Attendance?</a:t>
            </a:r>
            <a:endParaRPr/>
          </a:p>
        </p:txBody>
      </p:sp>
      <p:pic>
        <p:nvPicPr>
          <p:cNvPr id="208" name="Google Shape;208;p33" descr="IMG_2399.JPG"/>
          <p:cNvPicPr preferRelativeResize="0"/>
          <p:nvPr/>
        </p:nvPicPr>
        <p:blipFill rotWithShape="1">
          <a:blip r:embed="rId3">
            <a:alphaModFix/>
          </a:blip>
          <a:srcRect/>
          <a:stretch/>
        </p:blipFill>
        <p:spPr>
          <a:xfrm>
            <a:off x="5541304" y="513661"/>
            <a:ext cx="2774950" cy="20812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818606" y="356836"/>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Information Can I Share?</a:t>
            </a:r>
            <a:endParaRPr/>
          </a:p>
        </p:txBody>
      </p:sp>
      <p:sp>
        <p:nvSpPr>
          <p:cNvPr id="214" name="Google Shape;214;p34"/>
          <p:cNvSpPr txBox="1"/>
          <p:nvPr/>
        </p:nvSpPr>
        <p:spPr>
          <a:xfrm>
            <a:off x="2550428" y="3124415"/>
            <a:ext cx="6305100" cy="3847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sp>
        <p:nvSpPr>
          <p:cNvPr id="215" name="Google Shape;215;p34"/>
          <p:cNvSpPr txBox="1"/>
          <p:nvPr/>
        </p:nvSpPr>
        <p:spPr>
          <a:xfrm>
            <a:off x="2550426" y="4609927"/>
            <a:ext cx="6305100" cy="3847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pic>
        <p:nvPicPr>
          <p:cNvPr id="216" name="Google Shape;216;p34"/>
          <p:cNvPicPr preferRelativeResize="0"/>
          <p:nvPr/>
        </p:nvPicPr>
        <p:blipFill rotWithShape="1">
          <a:blip r:embed="rId3">
            <a:alphaModFix/>
          </a:blip>
          <a:srcRect/>
          <a:stretch/>
        </p:blipFill>
        <p:spPr>
          <a:xfrm>
            <a:off x="1007625" y="1779775"/>
            <a:ext cx="6804924" cy="4014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p:nvPr/>
        </p:nvSpPr>
        <p:spPr>
          <a:xfrm>
            <a:off x="4122975" y="195950"/>
            <a:ext cx="4369200" cy="2959500"/>
          </a:xfrm>
          <a:prstGeom prst="rect">
            <a:avLst/>
          </a:prstGeom>
          <a:solidFill>
            <a:schemeClr val="dk1"/>
          </a:solidFill>
          <a:ln w="9525" cap="flat" cmpd="sng">
            <a:solidFill>
              <a:srgbClr val="48298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17"/>
          <p:cNvSpPr txBox="1">
            <a:spLocks noGrp="1"/>
          </p:cNvSpPr>
          <p:nvPr>
            <p:ph type="title"/>
          </p:nvPr>
        </p:nvSpPr>
        <p:spPr>
          <a:xfrm>
            <a:off x="671757" y="365125"/>
            <a:ext cx="8184662" cy="99838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Agenda</a:t>
            </a:r>
            <a:endParaRPr/>
          </a:p>
        </p:txBody>
      </p:sp>
      <p:sp>
        <p:nvSpPr>
          <p:cNvPr id="88" name="Google Shape;88;p17"/>
          <p:cNvSpPr txBox="1">
            <a:spLocks noGrp="1"/>
          </p:cNvSpPr>
          <p:nvPr>
            <p:ph type="body" idx="1"/>
          </p:nvPr>
        </p:nvSpPr>
        <p:spPr>
          <a:xfrm>
            <a:off x="659305" y="18129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Merriweather Sans"/>
              <a:buChar char="&gt;"/>
            </a:pPr>
            <a:r>
              <a:rPr lang="en-US"/>
              <a:t>FERPA Basics</a:t>
            </a:r>
            <a:endParaRPr/>
          </a:p>
          <a:p>
            <a:pPr marL="342900" lvl="0" indent="-342900" algn="l" rtl="0">
              <a:lnSpc>
                <a:spcPct val="100000"/>
              </a:lnSpc>
              <a:spcBef>
                <a:spcPts val="480"/>
              </a:spcBef>
              <a:spcAft>
                <a:spcPts val="0"/>
              </a:spcAft>
              <a:buClr>
                <a:srgbClr val="4B2E83"/>
              </a:buClr>
              <a:buSzPts val="2400"/>
              <a:buFont typeface="Merriweather Sans"/>
              <a:buChar char="&gt;"/>
            </a:pPr>
            <a:r>
              <a:rPr lang="en-US"/>
              <a:t>Key Definitions</a:t>
            </a:r>
            <a:endParaRPr/>
          </a:p>
          <a:p>
            <a:pPr marL="342900" lvl="0" indent="-342900" algn="l" rtl="0">
              <a:lnSpc>
                <a:spcPct val="100000"/>
              </a:lnSpc>
              <a:spcBef>
                <a:spcPts val="480"/>
              </a:spcBef>
              <a:spcAft>
                <a:spcPts val="0"/>
              </a:spcAft>
              <a:buSzPts val="2400"/>
              <a:buChar char="&gt;"/>
            </a:pPr>
            <a:r>
              <a:rPr lang="en-US"/>
              <a:t>What Information </a:t>
            </a:r>
            <a:endParaRPr/>
          </a:p>
          <a:p>
            <a:pPr marL="342900" lvl="0" indent="0" algn="l" rtl="0">
              <a:lnSpc>
                <a:spcPct val="100000"/>
              </a:lnSpc>
              <a:spcBef>
                <a:spcPts val="480"/>
              </a:spcBef>
              <a:spcAft>
                <a:spcPts val="0"/>
              </a:spcAft>
              <a:buSzPts val="2400"/>
              <a:buNone/>
            </a:pPr>
            <a:r>
              <a:rPr lang="en-US"/>
              <a:t>Can I share?</a:t>
            </a:r>
            <a:endParaRPr/>
          </a:p>
          <a:p>
            <a:pPr marL="342900" lvl="0" indent="-342900" algn="l" rtl="0">
              <a:lnSpc>
                <a:spcPct val="100000"/>
              </a:lnSpc>
              <a:spcBef>
                <a:spcPts val="480"/>
              </a:spcBef>
              <a:spcAft>
                <a:spcPts val="0"/>
              </a:spcAft>
              <a:buClr>
                <a:srgbClr val="4B2E83"/>
              </a:buClr>
              <a:buSzPts val="2400"/>
              <a:buFont typeface="Merriweather Sans"/>
              <a:buChar char="&gt;"/>
            </a:pPr>
            <a:r>
              <a:rPr lang="en-US"/>
              <a:t>FERPA Pitfalls to Avoid</a:t>
            </a:r>
            <a:endParaRPr/>
          </a:p>
          <a:p>
            <a:pPr marL="342900" lvl="0" indent="-342900" algn="l" rtl="0">
              <a:lnSpc>
                <a:spcPct val="100000"/>
              </a:lnSpc>
              <a:spcBef>
                <a:spcPts val="480"/>
              </a:spcBef>
              <a:spcAft>
                <a:spcPts val="0"/>
              </a:spcAft>
              <a:buSzPts val="2400"/>
              <a:buChar char="&gt;"/>
            </a:pPr>
            <a:r>
              <a:rPr lang="en-US"/>
              <a:t>How Does the UW Privacy Office Navigate</a:t>
            </a:r>
            <a:endParaRPr/>
          </a:p>
          <a:p>
            <a:pPr marL="342900" lvl="0" indent="0" algn="l" rtl="0">
              <a:lnSpc>
                <a:spcPct val="100000"/>
              </a:lnSpc>
              <a:spcBef>
                <a:spcPts val="480"/>
              </a:spcBef>
              <a:spcAft>
                <a:spcPts val="0"/>
              </a:spcAft>
              <a:buSzPts val="2400"/>
              <a:buNone/>
            </a:pPr>
            <a:r>
              <a:rPr lang="en-US"/>
              <a:t>a FERPA Breach?</a:t>
            </a:r>
            <a:endParaRPr/>
          </a:p>
          <a:p>
            <a:pPr marL="342900" lvl="0" indent="-342900" algn="l" rtl="0">
              <a:lnSpc>
                <a:spcPct val="100000"/>
              </a:lnSpc>
              <a:spcBef>
                <a:spcPts val="480"/>
              </a:spcBef>
              <a:spcAft>
                <a:spcPts val="0"/>
              </a:spcAft>
              <a:buClr>
                <a:srgbClr val="4B2E83"/>
              </a:buClr>
              <a:buSzPts val="2400"/>
              <a:buFont typeface="Merriweather Sans"/>
              <a:buChar char="&gt;"/>
            </a:pPr>
            <a:r>
              <a:rPr lang="en-US"/>
              <a:t>What Training Materials Are Available?</a:t>
            </a:r>
            <a:endParaRPr/>
          </a:p>
          <a:p>
            <a:pPr marL="342900" lvl="0" indent="-342900" algn="l" rtl="0">
              <a:lnSpc>
                <a:spcPct val="100000"/>
              </a:lnSpc>
              <a:spcBef>
                <a:spcPts val="480"/>
              </a:spcBef>
              <a:spcAft>
                <a:spcPts val="0"/>
              </a:spcAft>
              <a:buClr>
                <a:srgbClr val="4B2E83"/>
              </a:buClr>
              <a:buSzPts val="2400"/>
              <a:buFont typeface="Merriweather Sans"/>
              <a:buChar char="&gt;"/>
            </a:pPr>
            <a:r>
              <a:rPr lang="en-US"/>
              <a:t>Your Questions</a:t>
            </a:r>
            <a:endParaRPr/>
          </a:p>
        </p:txBody>
      </p:sp>
      <p:pic>
        <p:nvPicPr>
          <p:cNvPr id="89" name="Google Shape;89;p17" descr="images.jpeg"/>
          <p:cNvPicPr preferRelativeResize="0"/>
          <p:nvPr/>
        </p:nvPicPr>
        <p:blipFill rotWithShape="1">
          <a:blip r:embed="rId3">
            <a:alphaModFix/>
          </a:blip>
          <a:srcRect/>
          <a:stretch/>
        </p:blipFill>
        <p:spPr>
          <a:xfrm>
            <a:off x="4461044" y="327452"/>
            <a:ext cx="3693056" cy="26964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body" idx="1"/>
          </p:nvPr>
        </p:nvSpPr>
        <p:spPr>
          <a:xfrm>
            <a:off x="659305" y="1867355"/>
            <a:ext cx="7548523" cy="470501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2E83"/>
              </a:buClr>
              <a:buSzPts val="2400"/>
              <a:buNone/>
            </a:pPr>
            <a:r>
              <a:rPr lang="en-US"/>
              <a:t>Ask yourself the “W” questions:</a:t>
            </a:r>
            <a:endParaRPr/>
          </a:p>
          <a:p>
            <a:pPr marL="742950" lvl="1" indent="-285750" algn="l" rtl="0">
              <a:lnSpc>
                <a:spcPct val="100000"/>
              </a:lnSpc>
              <a:spcBef>
                <a:spcPts val="480"/>
              </a:spcBef>
              <a:spcAft>
                <a:spcPts val="0"/>
              </a:spcAft>
              <a:buClr>
                <a:srgbClr val="4B2E83"/>
              </a:buClr>
              <a:buSzPts val="2400"/>
              <a:buChar char="–"/>
            </a:pPr>
            <a:r>
              <a:rPr lang="en-US" sz="2400"/>
              <a:t>Why am I being asked to release student data?</a:t>
            </a:r>
            <a:endParaRPr/>
          </a:p>
          <a:p>
            <a:pPr marL="742950" lvl="1" indent="-285750" algn="l" rtl="0">
              <a:lnSpc>
                <a:spcPct val="100000"/>
              </a:lnSpc>
              <a:spcBef>
                <a:spcPts val="480"/>
              </a:spcBef>
              <a:spcAft>
                <a:spcPts val="0"/>
              </a:spcAft>
              <a:buClr>
                <a:srgbClr val="4B2E83"/>
              </a:buClr>
              <a:buSzPts val="2400"/>
              <a:buChar char="–"/>
            </a:pPr>
            <a:r>
              <a:rPr lang="en-US" sz="2400"/>
              <a:t>Who is asking?</a:t>
            </a:r>
            <a:endParaRPr/>
          </a:p>
          <a:p>
            <a:pPr marL="742950" lvl="1" indent="-285750" algn="l" rtl="0">
              <a:lnSpc>
                <a:spcPct val="100000"/>
              </a:lnSpc>
              <a:spcBef>
                <a:spcPts val="480"/>
              </a:spcBef>
              <a:spcAft>
                <a:spcPts val="0"/>
              </a:spcAft>
              <a:buClr>
                <a:srgbClr val="4B2E83"/>
              </a:buClr>
              <a:buSzPts val="2400"/>
              <a:buChar char="–"/>
            </a:pPr>
            <a:r>
              <a:rPr lang="en-US" sz="2400"/>
              <a:t>What student release is needed?</a:t>
            </a:r>
            <a:endParaRPr/>
          </a:p>
          <a:p>
            <a:pPr marL="742950" lvl="1" indent="-285750" algn="l" rtl="0">
              <a:lnSpc>
                <a:spcPct val="100000"/>
              </a:lnSpc>
              <a:spcBef>
                <a:spcPts val="480"/>
              </a:spcBef>
              <a:spcAft>
                <a:spcPts val="0"/>
              </a:spcAft>
              <a:buClr>
                <a:srgbClr val="4B2E83"/>
              </a:buClr>
              <a:buSzPts val="2400"/>
              <a:buChar char="–"/>
            </a:pPr>
            <a:r>
              <a:rPr lang="en-US" sz="2400"/>
              <a:t>What determines that this is a student education record?</a:t>
            </a:r>
            <a:endParaRPr/>
          </a:p>
          <a:p>
            <a:pPr marL="742950" lvl="1" indent="-285750" algn="l" rtl="0">
              <a:lnSpc>
                <a:spcPct val="100000"/>
              </a:lnSpc>
              <a:spcBef>
                <a:spcPts val="480"/>
              </a:spcBef>
              <a:spcAft>
                <a:spcPts val="0"/>
              </a:spcAft>
              <a:buClr>
                <a:srgbClr val="4B2E83"/>
              </a:buClr>
              <a:buSzPts val="2400"/>
              <a:buChar char="–"/>
            </a:pPr>
            <a:r>
              <a:rPr lang="en-US" sz="2400"/>
              <a:t>What is the record being requested?</a:t>
            </a:r>
            <a:endParaRPr/>
          </a:p>
          <a:p>
            <a:pPr marL="742950" lvl="1" indent="-285750" algn="l" rtl="0">
              <a:lnSpc>
                <a:spcPct val="100000"/>
              </a:lnSpc>
              <a:spcBef>
                <a:spcPts val="480"/>
              </a:spcBef>
              <a:spcAft>
                <a:spcPts val="0"/>
              </a:spcAft>
              <a:buClr>
                <a:srgbClr val="4B2E83"/>
              </a:buClr>
              <a:buSzPts val="2400"/>
              <a:buChar char="–"/>
            </a:pPr>
            <a:r>
              <a:rPr lang="en-US" sz="2400"/>
              <a:t>Where is this student record going?</a:t>
            </a:r>
            <a:endParaRPr/>
          </a:p>
          <a:p>
            <a:pPr marL="742950" lvl="1" indent="-285750" algn="l" rtl="0">
              <a:lnSpc>
                <a:spcPct val="100000"/>
              </a:lnSpc>
              <a:spcBef>
                <a:spcPts val="480"/>
              </a:spcBef>
              <a:spcAft>
                <a:spcPts val="0"/>
              </a:spcAft>
              <a:buClr>
                <a:srgbClr val="4B2E83"/>
              </a:buClr>
              <a:buSzPts val="2400"/>
              <a:buChar char="–"/>
            </a:pPr>
            <a:r>
              <a:rPr lang="en-US" sz="2400"/>
              <a:t>Where do I need to record that it was released?</a:t>
            </a:r>
            <a:endParaRPr/>
          </a:p>
        </p:txBody>
      </p:sp>
      <p:sp>
        <p:nvSpPr>
          <p:cNvPr id="222" name="Google Shape;222;p35"/>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Considering Releasing Student Data?</a:t>
            </a:r>
            <a:endParaRPr/>
          </a:p>
        </p:txBody>
      </p:sp>
      <p:sp>
        <p:nvSpPr>
          <p:cNvPr id="223" name="Google Shape;223;p35"/>
          <p:cNvSpPr/>
          <p:nvPr/>
        </p:nvSpPr>
        <p:spPr>
          <a:xfrm>
            <a:off x="671755" y="1736725"/>
            <a:ext cx="7536073" cy="3869418"/>
          </a:xfrm>
          <a:prstGeom prst="bevel">
            <a:avLst>
              <a:gd name="adj" fmla="val 12500"/>
            </a:avLst>
          </a:prstGeom>
          <a:no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2E83"/>
              </a:buClr>
              <a:buSzPts val="2400"/>
              <a:buNone/>
            </a:pPr>
            <a:r>
              <a:rPr lang="en-US">
                <a:latin typeface="Arial"/>
                <a:ea typeface="Arial"/>
                <a:cs typeface="Arial"/>
                <a:sym typeface="Arial"/>
              </a:rPr>
              <a:t>Institution decides, but may include:</a:t>
            </a:r>
            <a:endParaRPr>
              <a:latin typeface="Arial"/>
              <a:ea typeface="Arial"/>
              <a:cs typeface="Arial"/>
              <a:sym typeface="Arial"/>
            </a:endParaRPr>
          </a:p>
        </p:txBody>
      </p:sp>
      <p:sp>
        <p:nvSpPr>
          <p:cNvPr id="229" name="Google Shape;229;p36"/>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FERPA Allowed Directory Information</a:t>
            </a:r>
            <a:endParaRPr/>
          </a:p>
        </p:txBody>
      </p:sp>
      <p:sp>
        <p:nvSpPr>
          <p:cNvPr id="230" name="Google Shape;230;p36"/>
          <p:cNvSpPr txBox="1"/>
          <p:nvPr/>
        </p:nvSpPr>
        <p:spPr>
          <a:xfrm>
            <a:off x="317123" y="2208094"/>
            <a:ext cx="5129019" cy="402880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Student’s name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Telephone number</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Photograph</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Dates of attendance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Major, field of study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Grade level</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Weight/height of athletes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Participation in sports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Recognized activities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Most recent educational agency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Other institutions attended</a:t>
            </a:r>
            <a:endParaRPr sz="2000" b="1" i="0" u="none" strike="noStrike" cap="none">
              <a:solidFill>
                <a:srgbClr val="4B2E83"/>
              </a:solidFill>
              <a:latin typeface="Open Sans"/>
              <a:ea typeface="Open Sans"/>
              <a:cs typeface="Open Sans"/>
              <a:sym typeface="Open Sans"/>
            </a:endParaRPr>
          </a:p>
        </p:txBody>
      </p:sp>
      <p:sp>
        <p:nvSpPr>
          <p:cNvPr id="231" name="Google Shape;231;p36"/>
          <p:cNvSpPr txBox="1"/>
          <p:nvPr/>
        </p:nvSpPr>
        <p:spPr>
          <a:xfrm>
            <a:off x="4382064" y="2194788"/>
            <a:ext cx="4677570" cy="402880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Address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Email address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Enrollment status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Date and place of birth</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Degrees, honors, &amp; awards</a:t>
            </a:r>
            <a:endParaRPr sz="2000" b="1" i="0" u="none" strike="noStrike" cap="none">
              <a:solidFill>
                <a:srgbClr val="4B2E83"/>
              </a:solidFill>
              <a:latin typeface="Open Sans"/>
              <a:ea typeface="Open Sans"/>
              <a:cs typeface="Open Sans"/>
              <a:sym typeface="Open Sans"/>
            </a:endParaRPr>
          </a:p>
        </p:txBody>
      </p:sp>
      <p:pic>
        <p:nvPicPr>
          <p:cNvPr id="232" name="Google Shape;232;p36"/>
          <p:cNvPicPr preferRelativeResize="0"/>
          <p:nvPr/>
        </p:nvPicPr>
        <p:blipFill rotWithShape="1">
          <a:blip r:embed="rId3">
            <a:alphaModFix/>
          </a:blip>
          <a:srcRect/>
          <a:stretch/>
        </p:blipFill>
        <p:spPr>
          <a:xfrm>
            <a:off x="5279923" y="4316361"/>
            <a:ext cx="3345926" cy="1434557"/>
          </a:xfrm>
          <a:prstGeom prst="rect">
            <a:avLst/>
          </a:prstGeom>
          <a:noFill/>
          <a:ln>
            <a:noFill/>
          </a:ln>
        </p:spPr>
      </p:pic>
      <p:cxnSp>
        <p:nvCxnSpPr>
          <p:cNvPr id="233" name="Google Shape;233;p36"/>
          <p:cNvCxnSpPr/>
          <p:nvPr/>
        </p:nvCxnSpPr>
        <p:spPr>
          <a:xfrm>
            <a:off x="4659086" y="4209189"/>
            <a:ext cx="4082143" cy="1541729"/>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cxnSp>
        <p:nvCxnSpPr>
          <p:cNvPr id="234" name="Google Shape;234;p36"/>
          <p:cNvCxnSpPr/>
          <p:nvPr/>
        </p:nvCxnSpPr>
        <p:spPr>
          <a:xfrm flipH="1">
            <a:off x="4815849" y="4016829"/>
            <a:ext cx="3620580" cy="2108609"/>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body" idx="1"/>
          </p:nvPr>
        </p:nvSpPr>
        <p:spPr>
          <a:xfrm>
            <a:off x="659305" y="1184070"/>
            <a:ext cx="8196210" cy="40154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2E83"/>
              </a:buClr>
              <a:buSzPts val="2400"/>
              <a:buNone/>
            </a:pPr>
            <a:endParaRPr>
              <a:latin typeface="Arial"/>
              <a:ea typeface="Arial"/>
              <a:cs typeface="Arial"/>
              <a:sym typeface="Arial"/>
            </a:endParaRPr>
          </a:p>
          <a:p>
            <a:pPr marL="0" lvl="0" indent="0" algn="l" rtl="0">
              <a:lnSpc>
                <a:spcPct val="100000"/>
              </a:lnSpc>
              <a:spcBef>
                <a:spcPts val="360"/>
              </a:spcBef>
              <a:spcAft>
                <a:spcPts val="0"/>
              </a:spcAft>
              <a:buClr>
                <a:srgbClr val="4B2E83"/>
              </a:buClr>
              <a:buSzPts val="1800"/>
              <a:buNone/>
            </a:pPr>
            <a:r>
              <a:rPr lang="en-US" sz="1800">
                <a:latin typeface="Arial"/>
                <a:ea typeface="Arial"/>
                <a:cs typeface="Arial"/>
                <a:sym typeface="Arial"/>
              </a:rPr>
              <a:t>		https://registrar.washington.edu/students/ferpa/</a:t>
            </a:r>
            <a:endParaRPr/>
          </a:p>
        </p:txBody>
      </p:sp>
      <p:sp>
        <p:nvSpPr>
          <p:cNvPr id="240" name="Google Shape;240;p37"/>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is UW’s Directory Information?</a:t>
            </a:r>
            <a:endParaRPr/>
          </a:p>
        </p:txBody>
      </p:sp>
      <p:sp>
        <p:nvSpPr>
          <p:cNvPr id="241" name="Google Shape;241;p37"/>
          <p:cNvSpPr txBox="1"/>
          <p:nvPr/>
        </p:nvSpPr>
        <p:spPr>
          <a:xfrm>
            <a:off x="317123" y="2033124"/>
            <a:ext cx="8924848" cy="8641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2E83"/>
              </a:buClr>
              <a:buSzPts val="1600"/>
              <a:buFont typeface="Merriweather Sans"/>
              <a:buNone/>
            </a:pPr>
            <a:r>
              <a:rPr lang="en-US" sz="1600" b="0" i="0" u="none" strike="noStrike" cap="none">
                <a:solidFill>
                  <a:srgbClr val="4B2E83"/>
                </a:solidFill>
                <a:latin typeface="Open Sans"/>
                <a:ea typeface="Open Sans"/>
                <a:cs typeface="Open Sans"/>
                <a:sym typeface="Open Sans"/>
              </a:rPr>
              <a:t>Pursuant to </a:t>
            </a:r>
            <a:r>
              <a:rPr lang="en-US" sz="1600" b="0" i="0" u="sng" strike="noStrike" cap="none">
                <a:solidFill>
                  <a:srgbClr val="4B2E8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WAC 478-140-024(5)</a:t>
            </a:r>
            <a:r>
              <a:rPr lang="en-US" sz="1600" b="0" i="0" u="none" strike="noStrike" cap="none">
                <a:solidFill>
                  <a:srgbClr val="4B2E83"/>
                </a:solidFill>
                <a:latin typeface="Open Sans"/>
                <a:ea typeface="Open Sans"/>
                <a:cs typeface="Open Sans"/>
                <a:sym typeface="Open Sans"/>
              </a:rPr>
              <a:t>, directory information at the University of Washington is defined as:</a:t>
            </a:r>
            <a:endParaRPr sz="1600" b="0" i="0" u="none" strike="noStrike" cap="none">
              <a:solidFill>
                <a:srgbClr val="4B2E83"/>
              </a:solidFill>
              <a:latin typeface="Open Sans"/>
              <a:ea typeface="Open Sans"/>
              <a:cs typeface="Open Sans"/>
              <a:sym typeface="Open Sans"/>
            </a:endParaRPr>
          </a:p>
        </p:txBody>
      </p:sp>
      <p:sp>
        <p:nvSpPr>
          <p:cNvPr id="242" name="Google Shape;242;p37"/>
          <p:cNvSpPr txBox="1"/>
          <p:nvPr/>
        </p:nvSpPr>
        <p:spPr>
          <a:xfrm>
            <a:off x="4382064" y="2194788"/>
            <a:ext cx="4677570" cy="4028803"/>
          </a:xfrm>
          <a:prstGeom prst="rect">
            <a:avLst/>
          </a:prstGeom>
          <a:noFill/>
          <a:ln>
            <a:noFill/>
          </a:ln>
        </p:spPr>
        <p:txBody>
          <a:bodyPr spcFirstLastPara="1" wrap="square" lIns="91425" tIns="45700" rIns="91425" bIns="45700" anchor="t" anchorCtr="0">
            <a:noAutofit/>
          </a:bodyPr>
          <a:lstStyle/>
          <a:p>
            <a:pPr marL="742950" marR="0" lvl="1" indent="-158750" algn="l" rtl="0">
              <a:lnSpc>
                <a:spcPct val="100000"/>
              </a:lnSpc>
              <a:spcBef>
                <a:spcPts val="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graphicFrame>
        <p:nvGraphicFramePr>
          <p:cNvPr id="243" name="Google Shape;243;p37"/>
          <p:cNvGraphicFramePr/>
          <p:nvPr/>
        </p:nvGraphicFramePr>
        <p:xfrm>
          <a:off x="1012054" y="2778710"/>
          <a:ext cx="3000000" cy="3000000"/>
        </p:xfrm>
        <a:graphic>
          <a:graphicData uri="http://schemas.openxmlformats.org/drawingml/2006/table">
            <a:tbl>
              <a:tblPr firstRow="1" bandRow="1">
                <a:noFill/>
                <a:tableStyleId>{15636378-F83D-4CC6-8CDD-65DD8C49FFE0}</a:tableStyleId>
              </a:tblPr>
              <a:tblGrid>
                <a:gridCol w="3134300">
                  <a:extLst>
                    <a:ext uri="{9D8B030D-6E8A-4147-A177-3AD203B41FA5}">
                      <a16:colId xmlns:a16="http://schemas.microsoft.com/office/drawing/2014/main" val="20000"/>
                    </a:ext>
                  </a:extLst>
                </a:gridCol>
                <a:gridCol w="3179725">
                  <a:extLst>
                    <a:ext uri="{9D8B030D-6E8A-4147-A177-3AD203B41FA5}">
                      <a16:colId xmlns:a16="http://schemas.microsoft.com/office/drawing/2014/main" val="20001"/>
                    </a:ext>
                  </a:extLst>
                </a:gridCol>
              </a:tblGrid>
              <a:tr h="426125">
                <a:tc>
                  <a:txBody>
                    <a:bodyPr/>
                    <a:lstStyle/>
                    <a:p>
                      <a:pPr marL="0" marR="0" lvl="0" indent="0" algn="l" rtl="0">
                        <a:lnSpc>
                          <a:spcPct val="100000"/>
                        </a:lnSpc>
                        <a:spcBef>
                          <a:spcPts val="0"/>
                        </a:spcBef>
                        <a:spcAft>
                          <a:spcPts val="0"/>
                        </a:spcAft>
                        <a:buClr>
                          <a:srgbClr val="000000"/>
                        </a:buClr>
                        <a:buSzPts val="1200"/>
                        <a:buFont typeface="Calibri"/>
                        <a:buNone/>
                      </a:pPr>
                      <a:r>
                        <a:rPr lang="en-US" sz="1600" b="0" i="0" u="none" strike="noStrike" cap="none">
                          <a:solidFill>
                            <a:schemeClr val="accent5"/>
                          </a:solidFill>
                          <a:latin typeface="Calibri"/>
                          <a:ea typeface="Calibri"/>
                          <a:cs typeface="Calibri"/>
                          <a:sym typeface="Calibri"/>
                        </a:rPr>
                        <a:t>  Student’s Name</a:t>
                      </a:r>
                      <a:endParaRPr sz="1400" u="none" strike="noStrike" cap="none"/>
                    </a:p>
                    <a:p>
                      <a:pPr marL="0" marR="0" lvl="0" indent="0" algn="l" rtl="0">
                        <a:lnSpc>
                          <a:spcPct val="100000"/>
                        </a:lnSpc>
                        <a:spcBef>
                          <a:spcPts val="0"/>
                        </a:spcBef>
                        <a:spcAft>
                          <a:spcPts val="0"/>
                        </a:spcAft>
                        <a:buClr>
                          <a:srgbClr val="000000"/>
                        </a:buClr>
                        <a:buSzPts val="1200"/>
                        <a:buFont typeface="Calibri"/>
                        <a:buNone/>
                      </a:pPr>
                      <a:endParaRPr sz="1600" b="0" i="0" u="none" strike="noStrike" cap="none">
                        <a:solidFill>
                          <a:schemeClr val="accent5"/>
                        </a:solidFill>
                        <a:latin typeface="Calibri"/>
                        <a:ea typeface="Calibri"/>
                        <a:cs typeface="Calibri"/>
                        <a:sym typeface="Calibri"/>
                      </a:endParaRPr>
                    </a:p>
                  </a:txBody>
                  <a:tcPr marL="6350" marR="6350" marT="6350" marB="0" anchor="ctr">
                    <a:solidFill>
                      <a:srgbClr val="D6CDED"/>
                    </a:solidFill>
                  </a:tcPr>
                </a:tc>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Street Address</a:t>
                      </a:r>
                      <a:endParaRPr sz="1600" b="0" i="0" u="none" strike="noStrike" cap="none">
                        <a:solidFill>
                          <a:schemeClr val="accent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extLst>
                  <a:ext uri="{0D108BD9-81ED-4DB2-BD59-A6C34878D82A}">
                    <a16:rowId xmlns:a16="http://schemas.microsoft.com/office/drawing/2014/main" val="10000"/>
                  </a:ext>
                </a:extLst>
              </a:tr>
              <a:tr h="536100">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Email Address</a:t>
                      </a:r>
                      <a:endParaRPr sz="1600" b="0" i="0" u="none" strike="noStrike" cap="none">
                        <a:solidFill>
                          <a:schemeClr val="accent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Telephone Number</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extLst>
                  <a:ext uri="{0D108BD9-81ED-4DB2-BD59-A6C34878D82A}">
                    <a16:rowId xmlns:a16="http://schemas.microsoft.com/office/drawing/2014/main" val="10001"/>
                  </a:ext>
                </a:extLst>
              </a:tr>
              <a:tr h="536100">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Date of Birth</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Date of Attendance (Not Daily)</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extLst>
                  <a:ext uri="{0D108BD9-81ED-4DB2-BD59-A6C34878D82A}">
                    <a16:rowId xmlns:a16="http://schemas.microsoft.com/office/drawing/2014/main" val="10002"/>
                  </a:ext>
                </a:extLst>
              </a:tr>
              <a:tr h="536100">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Degrees &amp; Awards Received</a:t>
                      </a:r>
                      <a:endParaRPr sz="1600" b="0" i="0" u="none" strike="noStrike" cap="none">
                        <a:solidFill>
                          <a:schemeClr val="accent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Major/Minor(s) Field of Study</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extLst>
                  <a:ext uri="{0D108BD9-81ED-4DB2-BD59-A6C34878D82A}">
                    <a16:rowId xmlns:a16="http://schemas.microsoft.com/office/drawing/2014/main" val="10003"/>
                  </a:ext>
                </a:extLst>
              </a:tr>
              <a:tr h="761825">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Class (i.e. FR/SO)</a:t>
                      </a:r>
                      <a:endParaRPr sz="1600" b="0" i="0" u="none" strike="noStrike" cap="none">
                        <a:solidFill>
                          <a:schemeClr val="accent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Participation in Officially Recognized Activities/Sports</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extLst>
                  <a:ext uri="{0D108BD9-81ED-4DB2-BD59-A6C34878D82A}">
                    <a16:rowId xmlns:a16="http://schemas.microsoft.com/office/drawing/2014/main" val="10004"/>
                  </a:ext>
                </a:extLst>
              </a:tr>
              <a:tr h="922725">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Weight/height-Intercollegiate Athletes</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accent5"/>
                        </a:solidFill>
                      </a:endParaRPr>
                    </a:p>
                  </a:txBody>
                  <a:tcPr marL="91450" marR="91450" marT="45725" marB="45725">
                    <a:solidFill>
                      <a:srgbClr val="D6CDED"/>
                    </a:solidFill>
                  </a:tcPr>
                </a:tc>
                <a:tc>
                  <a:txBody>
                    <a:bodyPr/>
                    <a:lstStyle/>
                    <a:p>
                      <a:pPr marL="0" marR="0" lvl="0" indent="0" algn="l" rtl="0">
                        <a:lnSpc>
                          <a:spcPct val="100000"/>
                        </a:lnSpc>
                        <a:spcBef>
                          <a:spcPts val="0"/>
                        </a:spcBef>
                        <a:spcAft>
                          <a:spcPts val="0"/>
                        </a:spcAft>
                        <a:buClr>
                          <a:schemeClr val="accent5"/>
                        </a:buClr>
                        <a:buSzPts val="1600"/>
                        <a:buFont typeface="Calibri"/>
                        <a:buNone/>
                      </a:pPr>
                      <a:r>
                        <a:rPr lang="en-US" sz="1600" b="0" i="0" u="none" strike="noStrike" cap="none">
                          <a:solidFill>
                            <a:schemeClr val="accent5"/>
                          </a:solidFill>
                          <a:latin typeface="Calibri"/>
                          <a:ea typeface="Calibri"/>
                          <a:cs typeface="Calibri"/>
                          <a:sym typeface="Calibri"/>
                        </a:rPr>
                        <a:t>Student’s Name </a:t>
                      </a:r>
                      <a:r>
                        <a:rPr lang="en-US" sz="1600" u="none" strike="noStrike" cap="none">
                          <a:solidFill>
                            <a:schemeClr val="accent5"/>
                          </a:solidFill>
                        </a:rPr>
                        <a:t>Most Recent Previous Educational Agency or Institution Attended by Student</a:t>
                      </a:r>
                      <a:endParaRPr sz="1600" u="none" strike="noStrike" cap="none">
                        <a:solidFill>
                          <a:schemeClr val="accent5"/>
                        </a:solidFill>
                      </a:endParaRPr>
                    </a:p>
                  </a:txBody>
                  <a:tcPr marL="91450" marR="91450" marT="45725" marB="45725">
                    <a:solidFill>
                      <a:srgbClr val="D6CDED"/>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8"/>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2E83"/>
              </a:buClr>
              <a:buSzPts val="2400"/>
              <a:buNone/>
            </a:pPr>
            <a:r>
              <a:rPr lang="en-US">
                <a:latin typeface="Arial"/>
                <a:ea typeface="Arial"/>
                <a:cs typeface="Arial"/>
                <a:sym typeface="Arial"/>
              </a:rPr>
              <a:t>Institution decides, but may include:</a:t>
            </a:r>
            <a:endParaRPr>
              <a:latin typeface="Arial"/>
              <a:ea typeface="Arial"/>
              <a:cs typeface="Arial"/>
              <a:sym typeface="Arial"/>
            </a:endParaRPr>
          </a:p>
        </p:txBody>
      </p:sp>
      <p:sp>
        <p:nvSpPr>
          <p:cNvPr id="249" name="Google Shape;249;p38"/>
          <p:cNvSpPr txBox="1">
            <a:spLocks noGrp="1"/>
          </p:cNvSpPr>
          <p:nvPr>
            <p:ph type="title"/>
          </p:nvPr>
        </p:nvSpPr>
        <p:spPr>
          <a:xfrm>
            <a:off x="595554" y="371511"/>
            <a:ext cx="8624644"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is Allowed – Not UW Directory Information?</a:t>
            </a:r>
            <a:endParaRPr/>
          </a:p>
        </p:txBody>
      </p:sp>
      <p:sp>
        <p:nvSpPr>
          <p:cNvPr id="250" name="Google Shape;250;p38"/>
          <p:cNvSpPr txBox="1"/>
          <p:nvPr/>
        </p:nvSpPr>
        <p:spPr>
          <a:xfrm>
            <a:off x="317123" y="2208094"/>
            <a:ext cx="5129019" cy="402880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Student’s name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Telephone number</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sngStrike" cap="none">
                <a:solidFill>
                  <a:srgbClr val="4B2E83"/>
                </a:solidFill>
                <a:latin typeface="Open Sans"/>
                <a:ea typeface="Open Sans"/>
                <a:cs typeface="Open Sans"/>
                <a:sym typeface="Open Sans"/>
              </a:rPr>
              <a:t>Photograph</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Dates of attendance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Major, field of study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Grade level</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Weight/height of athletes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Participation in sports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Recognized activities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Most recent educational agency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Other institutions attended</a:t>
            </a:r>
            <a:endParaRPr sz="2000" b="1" i="0" u="none" strike="noStrike" cap="none">
              <a:solidFill>
                <a:srgbClr val="4B2E83"/>
              </a:solidFill>
              <a:latin typeface="Open Sans"/>
              <a:ea typeface="Open Sans"/>
              <a:cs typeface="Open Sans"/>
              <a:sym typeface="Open Sans"/>
            </a:endParaRPr>
          </a:p>
        </p:txBody>
      </p:sp>
      <p:sp>
        <p:nvSpPr>
          <p:cNvPr id="251" name="Google Shape;251;p38"/>
          <p:cNvSpPr txBox="1"/>
          <p:nvPr/>
        </p:nvSpPr>
        <p:spPr>
          <a:xfrm>
            <a:off x="4382064" y="2194788"/>
            <a:ext cx="4677570" cy="402880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Address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Email address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sngStrike" cap="none">
                <a:solidFill>
                  <a:srgbClr val="4B2E83"/>
                </a:solidFill>
                <a:latin typeface="Open Sans"/>
                <a:ea typeface="Open Sans"/>
                <a:cs typeface="Open Sans"/>
                <a:sym typeface="Open Sans"/>
              </a:rPr>
              <a:t>Enrollment status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Date and place of birth</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4B2E83"/>
              </a:buClr>
              <a:buSzPts val="2000"/>
              <a:buFont typeface="Arial"/>
              <a:buChar char="•"/>
            </a:pPr>
            <a:r>
              <a:rPr lang="en-US" sz="2000" b="1" i="0" u="none" strike="noStrike" cap="none">
                <a:solidFill>
                  <a:srgbClr val="4B2E83"/>
                </a:solidFill>
                <a:latin typeface="Open Sans"/>
                <a:ea typeface="Open Sans"/>
                <a:cs typeface="Open Sans"/>
                <a:sym typeface="Open Sans"/>
              </a:rPr>
              <a:t>Degrees, honors, &amp; awards</a:t>
            </a:r>
            <a:endParaRPr sz="2000" b="1" i="0" u="none" strike="noStrike" cap="none">
              <a:solidFill>
                <a:srgbClr val="4B2E83"/>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txBox="1">
            <a:spLocks noGrp="1"/>
          </p:cNvSpPr>
          <p:nvPr>
            <p:ph type="body" idx="1"/>
          </p:nvPr>
        </p:nvSpPr>
        <p:spPr>
          <a:xfrm>
            <a:off x="659305" y="1593203"/>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1900"/>
              <a:buFont typeface="Arial"/>
              <a:buChar char="•"/>
            </a:pPr>
            <a:r>
              <a:rPr lang="en-US" sz="1900"/>
              <a:t>Code in your system to acknowledge students’ decision to opt-out of directory information release (SDB/EARS)</a:t>
            </a:r>
            <a:endParaRPr/>
          </a:p>
          <a:p>
            <a:pPr marL="342900" lvl="0" indent="-342900" algn="l" rtl="0">
              <a:lnSpc>
                <a:spcPct val="100000"/>
              </a:lnSpc>
              <a:spcBef>
                <a:spcPts val="380"/>
              </a:spcBef>
              <a:spcAft>
                <a:spcPts val="0"/>
              </a:spcAft>
              <a:buClr>
                <a:srgbClr val="4B2E83"/>
              </a:buClr>
              <a:buSzPts val="1900"/>
              <a:buFont typeface="Arial"/>
              <a:buChar char="•"/>
            </a:pPr>
            <a:r>
              <a:rPr lang="en-US" sz="1900"/>
              <a:t>Must be visible to anyone who might release information</a:t>
            </a:r>
            <a:endParaRPr/>
          </a:p>
          <a:p>
            <a:pPr marL="342900" lvl="0" indent="-342900" algn="l" rtl="0">
              <a:lnSpc>
                <a:spcPct val="100000"/>
              </a:lnSpc>
              <a:spcBef>
                <a:spcPts val="380"/>
              </a:spcBef>
              <a:spcAft>
                <a:spcPts val="0"/>
              </a:spcAft>
              <a:buClr>
                <a:srgbClr val="4B2E83"/>
              </a:buClr>
              <a:buSzPts val="1900"/>
              <a:buFont typeface="Arial"/>
              <a:buChar char="•"/>
            </a:pPr>
            <a:r>
              <a:rPr lang="en-US" sz="1900"/>
              <a:t>Most misunderstood aspect of FERPA</a:t>
            </a:r>
            <a:endParaRPr/>
          </a:p>
          <a:p>
            <a:pPr marL="742950" lvl="1" indent="-285750" algn="l" rtl="0">
              <a:lnSpc>
                <a:spcPct val="100000"/>
              </a:lnSpc>
              <a:spcBef>
                <a:spcPts val="380"/>
              </a:spcBef>
              <a:spcAft>
                <a:spcPts val="0"/>
              </a:spcAft>
              <a:buClr>
                <a:srgbClr val="4B2E83"/>
              </a:buClr>
              <a:buSzPts val="1900"/>
              <a:buFont typeface="Arial"/>
              <a:buChar char="•"/>
            </a:pPr>
            <a:r>
              <a:rPr lang="en-US" sz="1900"/>
              <a:t>All education records are confidential</a:t>
            </a:r>
            <a:endParaRPr/>
          </a:p>
          <a:p>
            <a:pPr marL="742950" lvl="1" indent="-285750" algn="l" rtl="0">
              <a:lnSpc>
                <a:spcPct val="100000"/>
              </a:lnSpc>
              <a:spcBef>
                <a:spcPts val="380"/>
              </a:spcBef>
              <a:spcAft>
                <a:spcPts val="0"/>
              </a:spcAft>
              <a:buClr>
                <a:srgbClr val="4B2E83"/>
              </a:buClr>
              <a:buSzPts val="1900"/>
              <a:buFont typeface="Arial"/>
              <a:buChar char="•"/>
            </a:pPr>
            <a:r>
              <a:rPr lang="en-US" sz="1900"/>
              <a:t>Directory information is ok to release, unless opt-out is in place</a:t>
            </a:r>
            <a:endParaRPr/>
          </a:p>
          <a:p>
            <a:pPr marL="342900" lvl="0" indent="-342900" algn="l" rtl="0">
              <a:lnSpc>
                <a:spcPct val="100000"/>
              </a:lnSpc>
              <a:spcBef>
                <a:spcPts val="380"/>
              </a:spcBef>
              <a:spcAft>
                <a:spcPts val="0"/>
              </a:spcAft>
              <a:buClr>
                <a:srgbClr val="4B2E83"/>
              </a:buClr>
              <a:buSzPts val="1900"/>
              <a:buFont typeface="Arial"/>
              <a:buChar char="•"/>
            </a:pPr>
            <a:r>
              <a:rPr lang="en-US" sz="1900"/>
              <a:t>Never have to release directory information to anyone, except to student</a:t>
            </a:r>
            <a:endParaRPr/>
          </a:p>
          <a:p>
            <a:pPr marL="342900" lvl="0" indent="-342900" algn="l" rtl="0">
              <a:lnSpc>
                <a:spcPct val="100000"/>
              </a:lnSpc>
              <a:spcBef>
                <a:spcPts val="380"/>
              </a:spcBef>
              <a:spcAft>
                <a:spcPts val="0"/>
              </a:spcAft>
              <a:buClr>
                <a:srgbClr val="4B2E83"/>
              </a:buClr>
              <a:buSzPts val="1900"/>
              <a:buFont typeface="Arial"/>
              <a:buChar char="•"/>
            </a:pPr>
            <a:r>
              <a:rPr lang="en-US" sz="1900"/>
              <a:t>If you do not know how to see the Opt-Out ”FERPA No” you may not release any Directory Information</a:t>
            </a:r>
            <a:endParaRPr sz="1900"/>
          </a:p>
        </p:txBody>
      </p:sp>
      <p:sp>
        <p:nvSpPr>
          <p:cNvPr id="257" name="Google Shape;257;p39"/>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is an “Opt-Out”?</a:t>
            </a:r>
            <a:endParaRPr/>
          </a:p>
        </p:txBody>
      </p:sp>
      <p:pic>
        <p:nvPicPr>
          <p:cNvPr id="258" name="Google Shape;258;p39"/>
          <p:cNvPicPr preferRelativeResize="0"/>
          <p:nvPr/>
        </p:nvPicPr>
        <p:blipFill rotWithShape="1">
          <a:blip r:embed="rId3">
            <a:alphaModFix/>
          </a:blip>
          <a:srcRect/>
          <a:stretch/>
        </p:blipFill>
        <p:spPr>
          <a:xfrm>
            <a:off x="3539225" y="5230925"/>
            <a:ext cx="2065549" cy="15358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Law enforcement records*</a:t>
            </a:r>
            <a:endParaRPr/>
          </a:p>
          <a:p>
            <a:pPr marL="342900" lvl="0" indent="-342900" algn="l" rtl="0">
              <a:lnSpc>
                <a:spcPct val="100000"/>
              </a:lnSpc>
              <a:spcBef>
                <a:spcPts val="480"/>
              </a:spcBef>
              <a:spcAft>
                <a:spcPts val="0"/>
              </a:spcAft>
              <a:buClr>
                <a:srgbClr val="4B2E83"/>
              </a:buClr>
              <a:buSzPts val="2400"/>
              <a:buFont typeface="Arial"/>
              <a:buChar char="•"/>
            </a:pPr>
            <a:r>
              <a:rPr lang="en-US"/>
              <a:t>Treatment/medical records*</a:t>
            </a:r>
            <a:endParaRPr/>
          </a:p>
          <a:p>
            <a:pPr marL="342900" lvl="0" indent="-342900" algn="l" rtl="0">
              <a:lnSpc>
                <a:spcPct val="100000"/>
              </a:lnSpc>
              <a:spcBef>
                <a:spcPts val="480"/>
              </a:spcBef>
              <a:spcAft>
                <a:spcPts val="0"/>
              </a:spcAft>
              <a:buClr>
                <a:srgbClr val="4B2E83"/>
              </a:buClr>
              <a:buSzPts val="2400"/>
              <a:buFont typeface="Arial"/>
              <a:buChar char="•"/>
            </a:pPr>
            <a:r>
              <a:rPr lang="en-US"/>
              <a:t>Alumni records</a:t>
            </a:r>
            <a:endParaRPr/>
          </a:p>
          <a:p>
            <a:pPr marL="342900" lvl="0" indent="-342900" algn="l" rtl="0">
              <a:lnSpc>
                <a:spcPct val="100000"/>
              </a:lnSpc>
              <a:spcBef>
                <a:spcPts val="480"/>
              </a:spcBef>
              <a:spcAft>
                <a:spcPts val="0"/>
              </a:spcAft>
              <a:buClr>
                <a:srgbClr val="4B2E83"/>
              </a:buClr>
              <a:buSzPts val="2400"/>
              <a:buFont typeface="Arial"/>
              <a:buChar char="•"/>
            </a:pPr>
            <a:r>
              <a:rPr lang="en-US"/>
              <a:t>Employment records (unless job is for a student only)</a:t>
            </a:r>
            <a:endParaRPr/>
          </a:p>
          <a:p>
            <a:pPr marL="342900" lvl="0" indent="-342900" algn="l" rtl="0">
              <a:lnSpc>
                <a:spcPct val="100000"/>
              </a:lnSpc>
              <a:spcBef>
                <a:spcPts val="480"/>
              </a:spcBef>
              <a:spcAft>
                <a:spcPts val="0"/>
              </a:spcAft>
              <a:buClr>
                <a:srgbClr val="4B2E83"/>
              </a:buClr>
              <a:buSzPts val="2400"/>
              <a:buFont typeface="Arial"/>
              <a:buChar char="•"/>
            </a:pPr>
            <a:r>
              <a:rPr lang="en-US"/>
              <a:t>Sole possession records</a:t>
            </a:r>
            <a:endParaRPr/>
          </a:p>
          <a:p>
            <a:pPr marL="342900" lvl="0" indent="-190500" algn="l" rtl="0">
              <a:lnSpc>
                <a:spcPct val="100000"/>
              </a:lnSpc>
              <a:spcBef>
                <a:spcPts val="480"/>
              </a:spcBef>
              <a:spcAft>
                <a:spcPts val="0"/>
              </a:spcAft>
              <a:buClr>
                <a:srgbClr val="4B2E83"/>
              </a:buClr>
              <a:buSzPts val="2400"/>
              <a:buFont typeface="Merriweather Sans"/>
              <a:buNone/>
            </a:pPr>
            <a:endParaRPr/>
          </a:p>
          <a:p>
            <a:pPr marL="0" lvl="0" indent="0" algn="l" rtl="0">
              <a:lnSpc>
                <a:spcPct val="100000"/>
              </a:lnSpc>
              <a:spcBef>
                <a:spcPts val="360"/>
              </a:spcBef>
              <a:spcAft>
                <a:spcPts val="0"/>
              </a:spcAft>
              <a:buClr>
                <a:srgbClr val="4B2E83"/>
              </a:buClr>
              <a:buSzPts val="1800"/>
              <a:buNone/>
            </a:pPr>
            <a:endParaRPr sz="1800"/>
          </a:p>
          <a:p>
            <a:pPr marL="0" lvl="0" indent="0" algn="l" rtl="0">
              <a:lnSpc>
                <a:spcPct val="100000"/>
              </a:lnSpc>
              <a:spcBef>
                <a:spcPts val="360"/>
              </a:spcBef>
              <a:spcAft>
                <a:spcPts val="0"/>
              </a:spcAft>
              <a:buClr>
                <a:srgbClr val="4B2E83"/>
              </a:buClr>
              <a:buSzPts val="1800"/>
              <a:buNone/>
            </a:pPr>
            <a:r>
              <a:rPr lang="en-US" sz="1800"/>
              <a:t>*once disclosed become education records</a:t>
            </a:r>
            <a:endParaRPr sz="1800"/>
          </a:p>
        </p:txBody>
      </p:sp>
      <p:sp>
        <p:nvSpPr>
          <p:cNvPr id="264" name="Google Shape;264;p40"/>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are not Education Records?</a:t>
            </a:r>
            <a:endParaRPr/>
          </a:p>
        </p:txBody>
      </p:sp>
      <p:pic>
        <p:nvPicPr>
          <p:cNvPr id="265" name="Google Shape;265;p40" descr="images.jpeg"/>
          <p:cNvPicPr preferRelativeResize="0"/>
          <p:nvPr/>
        </p:nvPicPr>
        <p:blipFill rotWithShape="1">
          <a:blip r:embed="rId3">
            <a:alphaModFix/>
          </a:blip>
          <a:srcRect l="13918" r="13918"/>
          <a:stretch/>
        </p:blipFill>
        <p:spPr>
          <a:xfrm>
            <a:off x="5545197" y="1622375"/>
            <a:ext cx="2924175" cy="1254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Individual or group providing a necessary service</a:t>
            </a:r>
            <a:endParaRPr/>
          </a:p>
          <a:p>
            <a:pPr marL="742950" lvl="1" indent="-285750" algn="l" rtl="0">
              <a:lnSpc>
                <a:spcPct val="100000"/>
              </a:lnSpc>
              <a:spcBef>
                <a:spcPts val="400"/>
              </a:spcBef>
              <a:spcAft>
                <a:spcPts val="0"/>
              </a:spcAft>
              <a:buClr>
                <a:srgbClr val="4B2E83"/>
              </a:buClr>
              <a:buSzPts val="2000"/>
              <a:buFont typeface="Arial"/>
              <a:buChar char="•"/>
            </a:pPr>
            <a:r>
              <a:rPr lang="en-US"/>
              <a:t>No inherent rights under FERPA</a:t>
            </a:r>
            <a:endParaRPr/>
          </a:p>
          <a:p>
            <a:pPr marL="742950" lvl="1" indent="-285750" algn="l" rtl="0">
              <a:lnSpc>
                <a:spcPct val="100000"/>
              </a:lnSpc>
              <a:spcBef>
                <a:spcPts val="400"/>
              </a:spcBef>
              <a:spcAft>
                <a:spcPts val="0"/>
              </a:spcAft>
              <a:buClr>
                <a:srgbClr val="4B2E83"/>
              </a:buClr>
              <a:buSzPts val="2000"/>
              <a:buFont typeface="Arial"/>
              <a:buChar char="•"/>
            </a:pPr>
            <a:r>
              <a:rPr lang="en-US"/>
              <a:t>Have a “need to know” status</a:t>
            </a:r>
            <a:endParaRPr/>
          </a:p>
          <a:p>
            <a:pPr marL="1143000" lvl="2" indent="-228600" algn="l" rtl="0">
              <a:lnSpc>
                <a:spcPct val="100000"/>
              </a:lnSpc>
              <a:spcBef>
                <a:spcPts val="360"/>
              </a:spcBef>
              <a:spcAft>
                <a:spcPts val="0"/>
              </a:spcAft>
              <a:buClr>
                <a:srgbClr val="4B2E83"/>
              </a:buClr>
              <a:buSzPts val="1800"/>
              <a:buFont typeface="Arial"/>
              <a:buChar char="•"/>
            </a:pPr>
            <a:r>
              <a:rPr lang="en-US"/>
              <a:t>i.e. legitimate educational interest</a:t>
            </a:r>
            <a:endParaRPr/>
          </a:p>
          <a:p>
            <a:pPr marL="742950" lvl="1" indent="-285750" algn="l" rtl="0">
              <a:lnSpc>
                <a:spcPct val="100000"/>
              </a:lnSpc>
              <a:spcBef>
                <a:spcPts val="400"/>
              </a:spcBef>
              <a:spcAft>
                <a:spcPts val="0"/>
              </a:spcAft>
              <a:buClr>
                <a:srgbClr val="4B2E83"/>
              </a:buClr>
              <a:buSzPts val="2000"/>
              <a:buFont typeface="Arial"/>
              <a:buChar char="•"/>
            </a:pPr>
            <a:r>
              <a:rPr lang="en-US"/>
              <a:t>Responsible for knowing FERPA</a:t>
            </a:r>
            <a:endParaRPr/>
          </a:p>
          <a:p>
            <a:pPr marL="342900" lvl="0" indent="-342900" algn="l" rtl="0">
              <a:lnSpc>
                <a:spcPct val="100000"/>
              </a:lnSpc>
              <a:spcBef>
                <a:spcPts val="480"/>
              </a:spcBef>
              <a:spcAft>
                <a:spcPts val="0"/>
              </a:spcAft>
              <a:buClr>
                <a:srgbClr val="4B2E83"/>
              </a:buClr>
              <a:buSzPts val="2400"/>
              <a:buFont typeface="Arial"/>
              <a:buChar char="•"/>
            </a:pPr>
            <a:r>
              <a:rPr lang="en-US"/>
              <a:t>Outsourced parties performing duties done by school officials</a:t>
            </a:r>
            <a:endParaRPr/>
          </a:p>
          <a:p>
            <a:pPr marL="742950" lvl="1" indent="-285750" algn="l" rtl="0">
              <a:lnSpc>
                <a:spcPct val="100000"/>
              </a:lnSpc>
              <a:spcBef>
                <a:spcPts val="400"/>
              </a:spcBef>
              <a:spcAft>
                <a:spcPts val="0"/>
              </a:spcAft>
              <a:buClr>
                <a:srgbClr val="4B2E83"/>
              </a:buClr>
              <a:buSzPts val="2000"/>
              <a:buChar char="–"/>
            </a:pPr>
            <a:r>
              <a:rPr lang="en-US"/>
              <a:t>Listed in annual FERPA notification</a:t>
            </a:r>
            <a:endParaRPr/>
          </a:p>
          <a:p>
            <a:pPr marL="742950" lvl="1" indent="-285750" algn="l" rtl="0">
              <a:lnSpc>
                <a:spcPct val="100000"/>
              </a:lnSpc>
              <a:spcBef>
                <a:spcPts val="400"/>
              </a:spcBef>
              <a:spcAft>
                <a:spcPts val="0"/>
              </a:spcAft>
              <a:buClr>
                <a:srgbClr val="4B2E83"/>
              </a:buClr>
              <a:buSzPts val="2000"/>
              <a:buChar char="–"/>
            </a:pPr>
            <a:r>
              <a:rPr lang="en-US"/>
              <a:t>Records remain under control of the institution</a:t>
            </a:r>
            <a:endParaRPr/>
          </a:p>
          <a:p>
            <a:pPr marL="742950" lvl="1" indent="-285750" algn="l" rtl="0">
              <a:lnSpc>
                <a:spcPct val="100000"/>
              </a:lnSpc>
              <a:spcBef>
                <a:spcPts val="400"/>
              </a:spcBef>
              <a:spcAft>
                <a:spcPts val="0"/>
              </a:spcAft>
              <a:buClr>
                <a:srgbClr val="4B2E83"/>
              </a:buClr>
              <a:buSzPts val="2000"/>
              <a:buChar char="–"/>
            </a:pPr>
            <a:r>
              <a:rPr lang="en-US"/>
              <a:t>Must not re-disclose information</a:t>
            </a:r>
            <a:endParaRPr/>
          </a:p>
        </p:txBody>
      </p:sp>
      <p:sp>
        <p:nvSpPr>
          <p:cNvPr id="271" name="Google Shape;271;p41"/>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Who are School Officials?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000"/>
              <a:buFont typeface="Arial"/>
              <a:buChar char="•"/>
            </a:pPr>
            <a:r>
              <a:rPr lang="en-US" sz="2000"/>
              <a:t>To the student</a:t>
            </a:r>
            <a:endParaRPr/>
          </a:p>
          <a:p>
            <a:pPr marL="342900" lvl="0" indent="-342900" algn="l" rtl="0">
              <a:lnSpc>
                <a:spcPct val="100000"/>
              </a:lnSpc>
              <a:spcBef>
                <a:spcPts val="400"/>
              </a:spcBef>
              <a:spcAft>
                <a:spcPts val="0"/>
              </a:spcAft>
              <a:buClr>
                <a:srgbClr val="4B2E83"/>
              </a:buClr>
              <a:buSzPts val="2000"/>
              <a:buFont typeface="Arial"/>
              <a:buChar char="•"/>
            </a:pPr>
            <a:r>
              <a:rPr lang="en-US" sz="2000"/>
              <a:t>School officials</a:t>
            </a:r>
            <a:endParaRPr/>
          </a:p>
          <a:p>
            <a:pPr marL="342900" lvl="0" indent="-342900" algn="l" rtl="0">
              <a:lnSpc>
                <a:spcPct val="100000"/>
              </a:lnSpc>
              <a:spcBef>
                <a:spcPts val="400"/>
              </a:spcBef>
              <a:spcAft>
                <a:spcPts val="0"/>
              </a:spcAft>
              <a:buClr>
                <a:srgbClr val="4B2E83"/>
              </a:buClr>
              <a:buSzPts val="2000"/>
              <a:buFont typeface="Arial"/>
              <a:buChar char="•"/>
            </a:pPr>
            <a:r>
              <a:rPr lang="en-US" sz="2000"/>
              <a:t>Post-secondary institutions</a:t>
            </a:r>
            <a:endParaRPr/>
          </a:p>
          <a:p>
            <a:pPr marL="742950" lvl="1" indent="-285750" algn="l" rtl="0">
              <a:lnSpc>
                <a:spcPct val="100000"/>
              </a:lnSpc>
              <a:spcBef>
                <a:spcPts val="360"/>
              </a:spcBef>
              <a:spcAft>
                <a:spcPts val="0"/>
              </a:spcAft>
              <a:buClr>
                <a:srgbClr val="4B2E83"/>
              </a:buClr>
              <a:buSzPts val="1800"/>
              <a:buFont typeface="Arial"/>
              <a:buChar char="•"/>
            </a:pPr>
            <a:r>
              <a:rPr lang="en-US" sz="1800"/>
              <a:t>Student seeks to enroll or is enrolled</a:t>
            </a:r>
            <a:endParaRPr/>
          </a:p>
          <a:p>
            <a:pPr marL="342900" lvl="0" indent="-342900" algn="l" rtl="0">
              <a:lnSpc>
                <a:spcPct val="100000"/>
              </a:lnSpc>
              <a:spcBef>
                <a:spcPts val="400"/>
              </a:spcBef>
              <a:spcAft>
                <a:spcPts val="0"/>
              </a:spcAft>
              <a:buClr>
                <a:srgbClr val="4B2E83"/>
              </a:buClr>
              <a:buSzPts val="2000"/>
              <a:buFont typeface="Arial"/>
              <a:buChar char="•"/>
            </a:pPr>
            <a:r>
              <a:rPr lang="en-US" sz="2000"/>
              <a:t>Authorized federal, state or local educational agencies</a:t>
            </a:r>
            <a:endParaRPr/>
          </a:p>
          <a:p>
            <a:pPr marL="342900" lvl="0" indent="-342900" algn="l" rtl="0">
              <a:lnSpc>
                <a:spcPct val="100000"/>
              </a:lnSpc>
              <a:spcBef>
                <a:spcPts val="400"/>
              </a:spcBef>
              <a:spcAft>
                <a:spcPts val="0"/>
              </a:spcAft>
              <a:buClr>
                <a:srgbClr val="4B2E83"/>
              </a:buClr>
              <a:buSzPts val="2000"/>
              <a:buFont typeface="Arial"/>
              <a:buChar char="•"/>
            </a:pPr>
            <a:r>
              <a:rPr lang="en-US" sz="2000"/>
              <a:t>In connection with financial aid to determine award</a:t>
            </a:r>
            <a:endParaRPr/>
          </a:p>
          <a:p>
            <a:pPr marL="342900" lvl="0" indent="-342900" algn="l" rtl="0">
              <a:lnSpc>
                <a:spcPct val="100000"/>
              </a:lnSpc>
              <a:spcBef>
                <a:spcPts val="400"/>
              </a:spcBef>
              <a:spcAft>
                <a:spcPts val="0"/>
              </a:spcAft>
              <a:buClr>
                <a:srgbClr val="4B2E83"/>
              </a:buClr>
              <a:buSzPts val="2000"/>
              <a:buFont typeface="Arial"/>
              <a:buChar char="•"/>
            </a:pPr>
            <a:r>
              <a:rPr lang="en-US" sz="2000"/>
              <a:t>Organizations conducting studies for the institution</a:t>
            </a:r>
            <a:endParaRPr/>
          </a:p>
          <a:p>
            <a:pPr marL="342900" lvl="0" indent="-342900" algn="l" rtl="0">
              <a:lnSpc>
                <a:spcPct val="100000"/>
              </a:lnSpc>
              <a:spcBef>
                <a:spcPts val="400"/>
              </a:spcBef>
              <a:spcAft>
                <a:spcPts val="0"/>
              </a:spcAft>
              <a:buClr>
                <a:srgbClr val="4B2E83"/>
              </a:buClr>
              <a:buSzPts val="2000"/>
              <a:buFont typeface="Arial"/>
              <a:buChar char="•"/>
            </a:pPr>
            <a:r>
              <a:rPr lang="en-US" sz="2000"/>
              <a:t>Parents of dependent students</a:t>
            </a:r>
            <a:endParaRPr/>
          </a:p>
          <a:p>
            <a:pPr marL="342900" lvl="0" indent="-342900" algn="l" rtl="0">
              <a:lnSpc>
                <a:spcPct val="100000"/>
              </a:lnSpc>
              <a:spcBef>
                <a:spcPts val="400"/>
              </a:spcBef>
              <a:spcAft>
                <a:spcPts val="0"/>
              </a:spcAft>
              <a:buClr>
                <a:srgbClr val="4B2E83"/>
              </a:buClr>
              <a:buSzPts val="2000"/>
              <a:buFont typeface="Arial"/>
              <a:buChar char="•"/>
            </a:pPr>
            <a:r>
              <a:rPr lang="en-US" sz="2000"/>
              <a:t>In compliance with a judicial order or subpoena</a:t>
            </a:r>
            <a:endParaRPr/>
          </a:p>
          <a:p>
            <a:pPr marL="342900" lvl="0" indent="-342900" algn="l" rtl="0">
              <a:lnSpc>
                <a:spcPct val="100000"/>
              </a:lnSpc>
              <a:spcBef>
                <a:spcPts val="400"/>
              </a:spcBef>
              <a:spcAft>
                <a:spcPts val="0"/>
              </a:spcAft>
              <a:buClr>
                <a:srgbClr val="4B2E83"/>
              </a:buClr>
              <a:buSzPts val="2000"/>
              <a:buFont typeface="Arial"/>
              <a:buChar char="•"/>
            </a:pPr>
            <a:r>
              <a:rPr lang="en-US" sz="2000"/>
              <a:t>In connection with a health or safety emergency</a:t>
            </a:r>
            <a:endParaRPr/>
          </a:p>
          <a:p>
            <a:pPr marL="342900" lvl="0" indent="-342900" algn="l" rtl="0">
              <a:lnSpc>
                <a:spcPct val="100000"/>
              </a:lnSpc>
              <a:spcBef>
                <a:spcPts val="400"/>
              </a:spcBef>
              <a:spcAft>
                <a:spcPts val="0"/>
              </a:spcAft>
              <a:buClr>
                <a:srgbClr val="4B2E83"/>
              </a:buClr>
              <a:buSzPts val="2000"/>
              <a:buFont typeface="Arial"/>
              <a:buChar char="•"/>
            </a:pPr>
            <a:r>
              <a:rPr lang="en-US" sz="2000"/>
              <a:t>Directory information: no opt-out</a:t>
            </a:r>
            <a:endParaRPr/>
          </a:p>
        </p:txBody>
      </p:sp>
      <p:sp>
        <p:nvSpPr>
          <p:cNvPr id="277" name="Google Shape;277;p42"/>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99.31 Exceptions?</a:t>
            </a:r>
            <a:endParaRPr/>
          </a:p>
        </p:txBody>
      </p:sp>
      <p:pic>
        <p:nvPicPr>
          <p:cNvPr id="278" name="Google Shape;278;p42"/>
          <p:cNvPicPr preferRelativeResize="0"/>
          <p:nvPr/>
        </p:nvPicPr>
        <p:blipFill rotWithShape="1">
          <a:blip r:embed="rId3">
            <a:alphaModFix/>
          </a:blip>
          <a:srcRect/>
          <a:stretch/>
        </p:blipFill>
        <p:spPr>
          <a:xfrm>
            <a:off x="6097700" y="273700"/>
            <a:ext cx="2328300" cy="2665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FERPA Pitfalls to Avoid</a:t>
            </a:r>
            <a:endParaRPr/>
          </a:p>
        </p:txBody>
      </p:sp>
      <p:pic>
        <p:nvPicPr>
          <p:cNvPr id="284" name="Google Shape;284;p43" descr="Chillcatt.JPG"/>
          <p:cNvPicPr preferRelativeResize="0"/>
          <p:nvPr/>
        </p:nvPicPr>
        <p:blipFill rotWithShape="1">
          <a:blip r:embed="rId3">
            <a:alphaModFix/>
          </a:blip>
          <a:srcRect t="11364" b="11364"/>
          <a:stretch/>
        </p:blipFill>
        <p:spPr>
          <a:xfrm>
            <a:off x="666005" y="1687424"/>
            <a:ext cx="7854962" cy="40462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4"/>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1800"/>
              <a:buFont typeface="Arial"/>
              <a:buChar char="•"/>
            </a:pPr>
            <a:r>
              <a:rPr lang="en-US" sz="1800"/>
              <a:t>Emails can present a challenge for compliance with FERPA, since even an uw.edu email can be emulated</a:t>
            </a:r>
            <a:endParaRPr/>
          </a:p>
          <a:p>
            <a:pPr marL="342900" lvl="0" indent="-342900" algn="l" rtl="0">
              <a:lnSpc>
                <a:spcPct val="100000"/>
              </a:lnSpc>
              <a:spcBef>
                <a:spcPts val="360"/>
              </a:spcBef>
              <a:spcAft>
                <a:spcPts val="0"/>
              </a:spcAft>
              <a:buClr>
                <a:srgbClr val="4B2E83"/>
              </a:buClr>
              <a:buSzPts val="1800"/>
              <a:buFont typeface="Arial"/>
              <a:buChar char="•"/>
            </a:pPr>
            <a:r>
              <a:rPr lang="en-US" sz="1800"/>
              <a:t>It is always a best practice to use methods that require authentication using a NetId to share student data via email; especially when it involves more than one student record</a:t>
            </a:r>
            <a:endParaRPr/>
          </a:p>
          <a:p>
            <a:pPr marL="342900" lvl="0" indent="-342900" algn="l" rtl="0">
              <a:lnSpc>
                <a:spcPct val="100000"/>
              </a:lnSpc>
              <a:spcBef>
                <a:spcPts val="360"/>
              </a:spcBef>
              <a:spcAft>
                <a:spcPts val="0"/>
              </a:spcAft>
              <a:buClr>
                <a:srgbClr val="4B2E83"/>
              </a:buClr>
              <a:buSzPts val="1800"/>
              <a:buFont typeface="Arial"/>
              <a:buChar char="•"/>
            </a:pPr>
            <a:r>
              <a:rPr lang="en-US" sz="1800"/>
              <a:t>Refrain from sharing specific student data (GPA, grades, disciplinary information) by email alone</a:t>
            </a:r>
            <a:endParaRPr/>
          </a:p>
          <a:p>
            <a:pPr marL="342900" lvl="0" indent="-342900" algn="l" rtl="0">
              <a:lnSpc>
                <a:spcPct val="100000"/>
              </a:lnSpc>
              <a:spcBef>
                <a:spcPts val="360"/>
              </a:spcBef>
              <a:spcAft>
                <a:spcPts val="0"/>
              </a:spcAft>
              <a:buClr>
                <a:srgbClr val="4B2E83"/>
              </a:buClr>
              <a:buSzPts val="1800"/>
              <a:buFont typeface="Arial"/>
              <a:buChar char="•"/>
            </a:pPr>
            <a:r>
              <a:rPr lang="en-US" sz="1800"/>
              <a:t>Use uw.edu emails when sending emails.  Do not use personal email addresses for students or to send and receive emails</a:t>
            </a:r>
            <a:endParaRPr/>
          </a:p>
          <a:p>
            <a:pPr marL="342900" lvl="0" indent="-342900" algn="l" rtl="0">
              <a:lnSpc>
                <a:spcPct val="100000"/>
              </a:lnSpc>
              <a:spcBef>
                <a:spcPts val="360"/>
              </a:spcBef>
              <a:spcAft>
                <a:spcPts val="0"/>
              </a:spcAft>
              <a:buClr>
                <a:srgbClr val="4B2E83"/>
              </a:buClr>
              <a:buSzPts val="1800"/>
              <a:buFont typeface="Arial"/>
              <a:buChar char="•"/>
            </a:pPr>
            <a:r>
              <a:rPr lang="en-US" sz="1800"/>
              <a:t>Consider adding this statement to your Outlook signature block:</a:t>
            </a:r>
            <a:endParaRPr/>
          </a:p>
          <a:p>
            <a:pPr marL="742950" lvl="1" indent="-285750" algn="l" rtl="0">
              <a:lnSpc>
                <a:spcPct val="100000"/>
              </a:lnSpc>
              <a:spcBef>
                <a:spcPts val="280"/>
              </a:spcBef>
              <a:spcAft>
                <a:spcPts val="0"/>
              </a:spcAft>
              <a:buClr>
                <a:srgbClr val="4B2E83"/>
              </a:buClr>
              <a:buSzPts val="1400"/>
              <a:buFont typeface="Arial"/>
              <a:buChar char="•"/>
            </a:pPr>
            <a:r>
              <a:rPr lang="en-US" sz="1400" b="0"/>
              <a:t>Privileged, confidential or patient-identifiable information may be contained in this message. This information is meant only for the use of the intended recipients. If you are not the intended recipient, or if the message has been addressed to you in error, do not read, disclose, reproduce, distribute, disseminate, or otherwise use this transmission. Instead, please notify the sender by reply e-mail, and then destroy all copies of the message and any attachments. Thank you</a:t>
            </a:r>
            <a:endParaRPr sz="1400" b="0"/>
          </a:p>
        </p:txBody>
      </p:sp>
      <p:sp>
        <p:nvSpPr>
          <p:cNvPr id="290" name="Google Shape;290;p44"/>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Emails and FERPA Compliance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body" idx="1"/>
          </p:nvPr>
        </p:nvSpPr>
        <p:spPr>
          <a:xfrm>
            <a:off x="2550428" y="1656212"/>
            <a:ext cx="6305100" cy="3847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Merriweather Sans"/>
              <a:buChar char="➔"/>
            </a:pPr>
            <a:r>
              <a:rPr lang="en-US"/>
              <a:t>1 Finger</a:t>
            </a:r>
            <a:endParaRPr/>
          </a:p>
          <a:p>
            <a:pPr marL="914400" lvl="0" indent="0" algn="l" rtl="0">
              <a:lnSpc>
                <a:spcPct val="100000"/>
              </a:lnSpc>
              <a:spcBef>
                <a:spcPts val="400"/>
              </a:spcBef>
              <a:spcAft>
                <a:spcPts val="0"/>
              </a:spcAft>
              <a:buNone/>
            </a:pPr>
            <a:r>
              <a:rPr lang="en-US"/>
              <a:t>FERPA, huh? </a:t>
            </a:r>
            <a:endParaRPr/>
          </a:p>
          <a:p>
            <a:pPr marL="0" lvl="1" indent="0" algn="l" rtl="0">
              <a:lnSpc>
                <a:spcPct val="100000"/>
              </a:lnSpc>
              <a:spcBef>
                <a:spcPts val="400"/>
              </a:spcBef>
              <a:spcAft>
                <a:spcPts val="0"/>
              </a:spcAft>
              <a:buClr>
                <a:srgbClr val="4B2E83"/>
              </a:buClr>
              <a:buSzPts val="2000"/>
              <a:buNone/>
            </a:pPr>
            <a:endParaRPr/>
          </a:p>
        </p:txBody>
      </p:sp>
      <p:sp>
        <p:nvSpPr>
          <p:cNvPr id="95" name="Google Shape;95;p18"/>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How well do you know FERPA?</a:t>
            </a:r>
            <a:endParaRPr/>
          </a:p>
        </p:txBody>
      </p:sp>
      <p:pic>
        <p:nvPicPr>
          <p:cNvPr id="96" name="Google Shape;96;p18"/>
          <p:cNvPicPr preferRelativeResize="0"/>
          <p:nvPr/>
        </p:nvPicPr>
        <p:blipFill rotWithShape="1">
          <a:blip r:embed="rId3">
            <a:alphaModFix/>
          </a:blip>
          <a:srcRect/>
          <a:stretch/>
        </p:blipFill>
        <p:spPr>
          <a:xfrm>
            <a:off x="1146619" y="1624462"/>
            <a:ext cx="720491" cy="1072731"/>
          </a:xfrm>
          <a:prstGeom prst="rect">
            <a:avLst/>
          </a:prstGeom>
          <a:noFill/>
          <a:ln>
            <a:noFill/>
          </a:ln>
        </p:spPr>
      </p:pic>
      <p:pic>
        <p:nvPicPr>
          <p:cNvPr id="97" name="Google Shape;97;p18"/>
          <p:cNvPicPr preferRelativeResize="0"/>
          <p:nvPr/>
        </p:nvPicPr>
        <p:blipFill rotWithShape="1">
          <a:blip r:embed="rId4">
            <a:alphaModFix/>
          </a:blip>
          <a:srcRect/>
          <a:stretch/>
        </p:blipFill>
        <p:spPr>
          <a:xfrm>
            <a:off x="1027891" y="3124415"/>
            <a:ext cx="973137" cy="992188"/>
          </a:xfrm>
          <a:prstGeom prst="rect">
            <a:avLst/>
          </a:prstGeom>
          <a:noFill/>
          <a:ln>
            <a:noFill/>
          </a:ln>
        </p:spPr>
      </p:pic>
      <p:pic>
        <p:nvPicPr>
          <p:cNvPr id="98" name="Google Shape;98;p18"/>
          <p:cNvPicPr preferRelativeResize="0"/>
          <p:nvPr/>
        </p:nvPicPr>
        <p:blipFill rotWithShape="1">
          <a:blip r:embed="rId5">
            <a:alphaModFix/>
          </a:blip>
          <a:srcRect/>
          <a:stretch/>
        </p:blipFill>
        <p:spPr>
          <a:xfrm>
            <a:off x="915526" y="4625527"/>
            <a:ext cx="1333500" cy="941387"/>
          </a:xfrm>
          <a:prstGeom prst="rect">
            <a:avLst/>
          </a:prstGeom>
          <a:noFill/>
          <a:ln>
            <a:noFill/>
          </a:ln>
        </p:spPr>
      </p:pic>
      <p:sp>
        <p:nvSpPr>
          <p:cNvPr id="99" name="Google Shape;99;p18"/>
          <p:cNvSpPr txBox="1"/>
          <p:nvPr/>
        </p:nvSpPr>
        <p:spPr>
          <a:xfrm>
            <a:off x="2550428" y="3124415"/>
            <a:ext cx="6305100" cy="38475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4B2E83"/>
              </a:buClr>
              <a:buSzPts val="2400"/>
              <a:buFont typeface="Open Sans"/>
              <a:buChar char="➔"/>
            </a:pPr>
            <a:r>
              <a:rPr lang="en-US" sz="2400" b="1" i="0" u="none" strike="noStrike" cap="none">
                <a:solidFill>
                  <a:srgbClr val="4B2E83"/>
                </a:solidFill>
                <a:latin typeface="Open Sans"/>
                <a:ea typeface="Open Sans"/>
                <a:cs typeface="Open Sans"/>
                <a:sym typeface="Open Sans"/>
              </a:rPr>
              <a:t>5 Fingers</a:t>
            </a:r>
            <a:endParaRPr sz="1400" b="0" i="0" u="none" strike="noStrike" cap="none">
              <a:solidFill>
                <a:srgbClr val="000000"/>
              </a:solidFill>
              <a:latin typeface="Arial"/>
              <a:ea typeface="Arial"/>
              <a:cs typeface="Arial"/>
              <a:sym typeface="Arial"/>
            </a:endParaRPr>
          </a:p>
          <a:p>
            <a:pPr marL="914400" marR="0" lvl="0" indent="0" algn="l" rtl="0">
              <a:lnSpc>
                <a:spcPct val="100000"/>
              </a:lnSpc>
              <a:spcBef>
                <a:spcPts val="400"/>
              </a:spcBef>
              <a:spcAft>
                <a:spcPts val="0"/>
              </a:spcAft>
              <a:buNone/>
            </a:pPr>
            <a:r>
              <a:rPr lang="en-US" sz="2000" b="1" i="0" u="none" strike="noStrike" cap="none">
                <a:solidFill>
                  <a:srgbClr val="4B2E83"/>
                </a:solidFill>
                <a:latin typeface="Open Sans"/>
                <a:ea typeface="Open Sans"/>
                <a:cs typeface="Open Sans"/>
                <a:sym typeface="Open Sans"/>
              </a:rPr>
              <a:t>I could hold my own if a man with a badge appeared!</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sp>
        <p:nvSpPr>
          <p:cNvPr id="100" name="Google Shape;100;p18"/>
          <p:cNvSpPr txBox="1"/>
          <p:nvPr/>
        </p:nvSpPr>
        <p:spPr>
          <a:xfrm>
            <a:off x="2550426" y="4609927"/>
            <a:ext cx="6305100" cy="3847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4B2E83"/>
              </a:buClr>
              <a:buSzPts val="2400"/>
              <a:buFont typeface="Merriweather Sans"/>
              <a:buChar char="➔"/>
            </a:pPr>
            <a:r>
              <a:rPr lang="en-US" sz="2400" b="1" i="0" u="none" strike="noStrike" cap="none">
                <a:solidFill>
                  <a:srgbClr val="4B2E83"/>
                </a:solidFill>
                <a:latin typeface="Open Sans"/>
                <a:ea typeface="Open Sans"/>
                <a:cs typeface="Open Sans"/>
                <a:sym typeface="Open Sans"/>
              </a:rPr>
              <a:t>10 Fingers</a:t>
            </a:r>
            <a:endParaRPr sz="1400" b="0" i="0" u="none" strike="noStrike" cap="none">
              <a:solidFill>
                <a:srgbClr val="000000"/>
              </a:solidFill>
              <a:latin typeface="Arial"/>
              <a:ea typeface="Arial"/>
              <a:cs typeface="Arial"/>
              <a:sym typeface="Arial"/>
            </a:endParaRPr>
          </a:p>
          <a:p>
            <a:pPr marL="914400" marR="0" lvl="0" indent="0" algn="l" rtl="0">
              <a:lnSpc>
                <a:spcPct val="100000"/>
              </a:lnSpc>
              <a:spcBef>
                <a:spcPts val="400"/>
              </a:spcBef>
              <a:spcAft>
                <a:spcPts val="0"/>
              </a:spcAft>
              <a:buNone/>
            </a:pPr>
            <a:r>
              <a:rPr lang="en-US" sz="2000" b="1" i="0" u="none" strike="noStrike" cap="none">
                <a:solidFill>
                  <a:srgbClr val="4B2E83"/>
                </a:solidFill>
                <a:latin typeface="Open Sans"/>
                <a:ea typeface="Open Sans"/>
                <a:cs typeface="Open Sans"/>
                <a:sym typeface="Open Sans"/>
              </a:rPr>
              <a:t>I know this and I could be providing </a:t>
            </a:r>
            <a:endParaRPr sz="2000" b="1" i="0" u="none" strike="noStrike" cap="none">
              <a:solidFill>
                <a:srgbClr val="4B2E83"/>
              </a:solidFill>
              <a:latin typeface="Open Sans"/>
              <a:ea typeface="Open Sans"/>
              <a:cs typeface="Open Sans"/>
              <a:sym typeface="Open Sans"/>
            </a:endParaRPr>
          </a:p>
          <a:p>
            <a:pPr marL="0" marR="0" lvl="0" indent="0" algn="l" rtl="0">
              <a:lnSpc>
                <a:spcPct val="100000"/>
              </a:lnSpc>
              <a:spcBef>
                <a:spcPts val="400"/>
              </a:spcBef>
              <a:spcAft>
                <a:spcPts val="0"/>
              </a:spcAft>
              <a:buClr>
                <a:srgbClr val="000000"/>
              </a:buClr>
              <a:buSzPts val="2000"/>
              <a:buFont typeface="Arial"/>
              <a:buNone/>
            </a:pPr>
            <a:r>
              <a:rPr lang="en-US" sz="2000" b="1" i="0" u="none" strike="noStrike" cap="none">
                <a:solidFill>
                  <a:srgbClr val="4B2E83"/>
                </a:solidFill>
                <a:latin typeface="Open Sans"/>
                <a:ea typeface="Open Sans"/>
                <a:cs typeface="Open Sans"/>
                <a:sym typeface="Open Sans"/>
              </a:rPr>
              <a:t>              this training!</a:t>
            </a:r>
            <a:endParaRPr sz="2000" b="1" i="0" u="none" strike="noStrike" cap="none">
              <a:solidFill>
                <a:srgbClr val="4B2E83"/>
              </a:solidFill>
              <a:latin typeface="Open Sans"/>
              <a:ea typeface="Open Sans"/>
              <a:cs typeface="Open Sans"/>
              <a:sym typeface="Open Sans"/>
            </a:endParaRPr>
          </a:p>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5"/>
          <p:cNvSpPr txBox="1">
            <a:spLocks noGrp="1"/>
          </p:cNvSpPr>
          <p:nvPr>
            <p:ph type="body" idx="1"/>
          </p:nvPr>
        </p:nvSpPr>
        <p:spPr>
          <a:xfrm>
            <a:off x="659305" y="21939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FERPA records cannot mix with Campus Safety records</a:t>
            </a:r>
            <a:endParaRPr/>
          </a:p>
          <a:p>
            <a:pPr marL="742950" lvl="1" indent="-285750" algn="l" rtl="0">
              <a:lnSpc>
                <a:spcPct val="100000"/>
              </a:lnSpc>
              <a:spcBef>
                <a:spcPts val="400"/>
              </a:spcBef>
              <a:spcAft>
                <a:spcPts val="0"/>
              </a:spcAft>
              <a:buClr>
                <a:srgbClr val="4B2E83"/>
              </a:buClr>
              <a:buSzPts val="2000"/>
              <a:buFont typeface="Arial"/>
              <a:buChar char="•"/>
            </a:pPr>
            <a:r>
              <a:rPr lang="en-US"/>
              <a:t>Automatically become FERPA protected if this happens</a:t>
            </a:r>
            <a:endParaRPr/>
          </a:p>
          <a:p>
            <a:pPr marL="342900" lvl="0" indent="-342900" algn="l" rtl="0">
              <a:lnSpc>
                <a:spcPct val="100000"/>
              </a:lnSpc>
              <a:spcBef>
                <a:spcPts val="480"/>
              </a:spcBef>
              <a:spcAft>
                <a:spcPts val="0"/>
              </a:spcAft>
              <a:buClr>
                <a:srgbClr val="4B2E83"/>
              </a:buClr>
              <a:buSzPts val="2400"/>
              <a:buFont typeface="Arial"/>
              <a:buChar char="•"/>
            </a:pPr>
            <a:r>
              <a:rPr lang="en-US"/>
              <a:t>Outside entities with badges cannot have access to student data without student permission</a:t>
            </a:r>
            <a:endParaRPr/>
          </a:p>
          <a:p>
            <a:pPr marL="742950" lvl="1" indent="-285750" algn="l" rtl="0">
              <a:lnSpc>
                <a:spcPct val="100000"/>
              </a:lnSpc>
              <a:spcBef>
                <a:spcPts val="400"/>
              </a:spcBef>
              <a:spcAft>
                <a:spcPts val="0"/>
              </a:spcAft>
              <a:buClr>
                <a:srgbClr val="4B2E83"/>
              </a:buClr>
              <a:buSzPts val="2000"/>
              <a:buFont typeface="Arial"/>
              <a:buChar char="•"/>
            </a:pPr>
            <a:r>
              <a:rPr lang="en-US"/>
              <a:t>Exception: in a health or safety emergency</a:t>
            </a:r>
            <a:endParaRPr/>
          </a:p>
          <a:p>
            <a:pPr marL="342900" lvl="0" indent="-342900" algn="l" rtl="0">
              <a:lnSpc>
                <a:spcPct val="100000"/>
              </a:lnSpc>
              <a:spcBef>
                <a:spcPts val="480"/>
              </a:spcBef>
              <a:spcAft>
                <a:spcPts val="0"/>
              </a:spcAft>
              <a:buClr>
                <a:srgbClr val="4B2E83"/>
              </a:buClr>
              <a:buSzPts val="2400"/>
              <a:buFont typeface="Arial"/>
              <a:buChar char="•"/>
            </a:pPr>
            <a:r>
              <a:rPr lang="en-US"/>
              <a:t>Do not release a student’s schedule or location without student’s written permission</a:t>
            </a:r>
            <a:endParaRPr/>
          </a:p>
          <a:p>
            <a:pPr marL="742950" lvl="1" indent="-285750" algn="l" rtl="0">
              <a:lnSpc>
                <a:spcPct val="100000"/>
              </a:lnSpc>
              <a:spcBef>
                <a:spcPts val="400"/>
              </a:spcBef>
              <a:spcAft>
                <a:spcPts val="0"/>
              </a:spcAft>
              <a:buClr>
                <a:srgbClr val="4B2E83"/>
              </a:buClr>
              <a:buSzPts val="2000"/>
              <a:buChar char="–"/>
            </a:pPr>
            <a:r>
              <a:rPr lang="en-US"/>
              <a:t>Even to law enforcement!</a:t>
            </a:r>
            <a:endParaRPr/>
          </a:p>
        </p:txBody>
      </p:sp>
      <p:sp>
        <p:nvSpPr>
          <p:cNvPr id="296" name="Google Shape;296;p45"/>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Law Enforcement Inquiries</a:t>
            </a:r>
            <a:endParaRPr/>
          </a:p>
        </p:txBody>
      </p:sp>
      <p:pic>
        <p:nvPicPr>
          <p:cNvPr id="297" name="Google Shape;297;p45"/>
          <p:cNvPicPr preferRelativeResize="0"/>
          <p:nvPr/>
        </p:nvPicPr>
        <p:blipFill rotWithShape="1">
          <a:blip r:embed="rId3">
            <a:alphaModFix/>
          </a:blip>
          <a:srcRect/>
          <a:stretch/>
        </p:blipFill>
        <p:spPr>
          <a:xfrm>
            <a:off x="6564750" y="525975"/>
            <a:ext cx="1955801" cy="1542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Do not allow anyone access to students in your classrooms including other students looking for them (regardless of the reason), or:</a:t>
            </a:r>
            <a:endParaRPr/>
          </a:p>
          <a:p>
            <a:pPr marL="742950" lvl="1" indent="-285750" algn="l" rtl="0">
              <a:lnSpc>
                <a:spcPct val="100000"/>
              </a:lnSpc>
              <a:spcBef>
                <a:spcPts val="400"/>
              </a:spcBef>
              <a:spcAft>
                <a:spcPts val="0"/>
              </a:spcAft>
              <a:buClr>
                <a:srgbClr val="4B2E83"/>
              </a:buClr>
              <a:buSzPts val="2000"/>
              <a:buFont typeface="Arial"/>
              <a:buChar char="•"/>
            </a:pPr>
            <a:r>
              <a:rPr lang="en-US"/>
              <a:t>FBI</a:t>
            </a:r>
            <a:endParaRPr/>
          </a:p>
          <a:p>
            <a:pPr marL="742950" lvl="1" indent="-285750" algn="l" rtl="0">
              <a:lnSpc>
                <a:spcPct val="100000"/>
              </a:lnSpc>
              <a:spcBef>
                <a:spcPts val="400"/>
              </a:spcBef>
              <a:spcAft>
                <a:spcPts val="0"/>
              </a:spcAft>
              <a:buClr>
                <a:srgbClr val="4B2E83"/>
              </a:buClr>
              <a:buSzPts val="2000"/>
              <a:buFont typeface="Arial"/>
              <a:buChar char="•"/>
            </a:pPr>
            <a:r>
              <a:rPr lang="en-US"/>
              <a:t>CIA</a:t>
            </a:r>
            <a:endParaRPr/>
          </a:p>
          <a:p>
            <a:pPr marL="742950" lvl="1" indent="-285750" algn="l" rtl="0">
              <a:lnSpc>
                <a:spcPct val="100000"/>
              </a:lnSpc>
              <a:spcBef>
                <a:spcPts val="400"/>
              </a:spcBef>
              <a:spcAft>
                <a:spcPts val="0"/>
              </a:spcAft>
              <a:buClr>
                <a:srgbClr val="4B2E83"/>
              </a:buClr>
              <a:buSzPts val="2000"/>
              <a:buFont typeface="Arial"/>
              <a:buChar char="•"/>
            </a:pPr>
            <a:r>
              <a:rPr lang="en-US"/>
              <a:t>Police</a:t>
            </a:r>
            <a:endParaRPr/>
          </a:p>
          <a:p>
            <a:pPr marL="742950" lvl="1" indent="-285750" algn="l" rtl="0">
              <a:lnSpc>
                <a:spcPct val="100000"/>
              </a:lnSpc>
              <a:spcBef>
                <a:spcPts val="400"/>
              </a:spcBef>
              <a:spcAft>
                <a:spcPts val="0"/>
              </a:spcAft>
              <a:buClr>
                <a:srgbClr val="4B2E83"/>
              </a:buClr>
              <a:buSzPts val="2000"/>
              <a:buFont typeface="Arial"/>
              <a:buChar char="•"/>
            </a:pPr>
            <a:r>
              <a:rPr lang="en-US"/>
              <a:t>Anyone with a badge</a:t>
            </a:r>
            <a:endParaRPr/>
          </a:p>
          <a:p>
            <a:pPr marL="742950" lvl="1" indent="-158750" algn="l" rtl="0">
              <a:lnSpc>
                <a:spcPct val="100000"/>
              </a:lnSpc>
              <a:spcBef>
                <a:spcPts val="400"/>
              </a:spcBef>
              <a:spcAft>
                <a:spcPts val="0"/>
              </a:spcAft>
              <a:buClr>
                <a:srgbClr val="4B2E83"/>
              </a:buClr>
              <a:buSzPts val="2000"/>
              <a:buFont typeface="Arial"/>
              <a:buNone/>
            </a:pPr>
            <a:endParaRPr/>
          </a:p>
          <a:p>
            <a:pPr marL="400050" lvl="0" indent="-342900" algn="l" rtl="0">
              <a:lnSpc>
                <a:spcPct val="100000"/>
              </a:lnSpc>
              <a:spcBef>
                <a:spcPts val="480"/>
              </a:spcBef>
              <a:spcAft>
                <a:spcPts val="0"/>
              </a:spcAft>
              <a:buClr>
                <a:srgbClr val="4B2E83"/>
              </a:buClr>
              <a:buSzPts val="2400"/>
              <a:buFont typeface="Arial"/>
              <a:buChar char="•"/>
            </a:pPr>
            <a:r>
              <a:rPr lang="en-US"/>
              <a:t>Refer these individuals to the Office of the University Registrar or UW Police Department</a:t>
            </a:r>
            <a:endParaRPr/>
          </a:p>
          <a:p>
            <a:pPr marL="342900" lvl="0" indent="-190500" algn="l" rtl="0">
              <a:lnSpc>
                <a:spcPct val="100000"/>
              </a:lnSpc>
              <a:spcBef>
                <a:spcPts val="480"/>
              </a:spcBef>
              <a:spcAft>
                <a:spcPts val="0"/>
              </a:spcAft>
              <a:buClr>
                <a:srgbClr val="4B2E83"/>
              </a:buClr>
              <a:buSzPts val="2400"/>
              <a:buFont typeface="Merriweather Sans"/>
              <a:buNone/>
            </a:pPr>
            <a:endParaRPr/>
          </a:p>
        </p:txBody>
      </p:sp>
      <p:sp>
        <p:nvSpPr>
          <p:cNvPr id="303" name="Google Shape;303;p46"/>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Law Enforcement Inquiries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body" idx="1"/>
          </p:nvPr>
        </p:nvSpPr>
        <p:spPr>
          <a:xfrm>
            <a:off x="659305" y="20415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FERPA does apply to Health Clinic/Disability Services/Counseling Services records.</a:t>
            </a:r>
            <a:endParaRPr/>
          </a:p>
          <a:p>
            <a:pPr marL="342900" lvl="0" indent="-342900" algn="l" rtl="0">
              <a:lnSpc>
                <a:spcPct val="100000"/>
              </a:lnSpc>
              <a:spcBef>
                <a:spcPts val="480"/>
              </a:spcBef>
              <a:spcAft>
                <a:spcPts val="0"/>
              </a:spcAft>
              <a:buClr>
                <a:srgbClr val="4B2E83"/>
              </a:buClr>
              <a:buSzPts val="2400"/>
              <a:buFont typeface="Arial"/>
              <a:buChar char="•"/>
            </a:pPr>
            <a:r>
              <a:rPr lang="en-US"/>
              <a:t>FERPA applies to most public and private postsecondary institutions and thus, to the records of the students these campuses service.</a:t>
            </a:r>
            <a:endParaRPr/>
          </a:p>
          <a:p>
            <a:pPr marL="342900" lvl="0" indent="-342900" algn="l" rtl="0">
              <a:lnSpc>
                <a:spcPct val="100000"/>
              </a:lnSpc>
              <a:spcBef>
                <a:spcPts val="480"/>
              </a:spcBef>
              <a:spcAft>
                <a:spcPts val="0"/>
              </a:spcAft>
              <a:buClr>
                <a:srgbClr val="4B2E83"/>
              </a:buClr>
              <a:buSzPts val="2400"/>
              <a:buFont typeface="Arial"/>
              <a:buChar char="•"/>
            </a:pPr>
            <a:r>
              <a:rPr lang="en-US"/>
              <a:t>These records will be either education records or treatment records under FERPA, both of which are excluded under the HIPAA privacy rule, even if the school is a HIPAA covered entity.</a:t>
            </a:r>
            <a:endParaRPr/>
          </a:p>
        </p:txBody>
      </p:sp>
      <p:sp>
        <p:nvSpPr>
          <p:cNvPr id="309" name="Google Shape;309;p47"/>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HIPAA/Medical Records</a:t>
            </a:r>
            <a:endParaRPr/>
          </a:p>
        </p:txBody>
      </p:sp>
      <p:pic>
        <p:nvPicPr>
          <p:cNvPr id="310" name="Google Shape;310;p47"/>
          <p:cNvPicPr preferRelativeResize="0"/>
          <p:nvPr/>
        </p:nvPicPr>
        <p:blipFill rotWithShape="1">
          <a:blip r:embed="rId3">
            <a:alphaModFix/>
          </a:blip>
          <a:srcRect/>
          <a:stretch/>
        </p:blipFill>
        <p:spPr>
          <a:xfrm>
            <a:off x="6684091" y="519778"/>
            <a:ext cx="1438941" cy="1490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8"/>
          <p:cNvSpPr txBox="1">
            <a:spLocks noGrp="1"/>
          </p:cNvSpPr>
          <p:nvPr>
            <p:ph type="body" idx="1"/>
          </p:nvPr>
        </p:nvSpPr>
        <p:spPr>
          <a:xfrm>
            <a:off x="659305" y="1736725"/>
            <a:ext cx="8196210" cy="3479381"/>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“Articulable and significant threat to the health and safety of the student or other individuals”</a:t>
            </a:r>
            <a:endParaRPr/>
          </a:p>
          <a:p>
            <a:pPr marL="342900" lvl="0" indent="-342900" algn="l" rtl="0">
              <a:lnSpc>
                <a:spcPct val="100000"/>
              </a:lnSpc>
              <a:spcBef>
                <a:spcPts val="480"/>
              </a:spcBef>
              <a:spcAft>
                <a:spcPts val="0"/>
              </a:spcAft>
              <a:buClr>
                <a:srgbClr val="4B2E83"/>
              </a:buClr>
              <a:buSzPts val="2400"/>
              <a:buFont typeface="Arial"/>
              <a:buChar char="•"/>
            </a:pPr>
            <a:r>
              <a:rPr lang="en-US"/>
              <a:t>May release to local law enforcement, parents or outside entities if release is related to safety</a:t>
            </a:r>
            <a:endParaRPr/>
          </a:p>
          <a:p>
            <a:pPr marL="342900" lvl="0" indent="-342900" algn="l" rtl="0">
              <a:lnSpc>
                <a:spcPct val="100000"/>
              </a:lnSpc>
              <a:spcBef>
                <a:spcPts val="480"/>
              </a:spcBef>
              <a:spcAft>
                <a:spcPts val="0"/>
              </a:spcAft>
              <a:buClr>
                <a:srgbClr val="4B2E83"/>
              </a:buClr>
              <a:buSzPts val="2400"/>
              <a:buFont typeface="Arial"/>
              <a:buChar char="•"/>
            </a:pPr>
            <a:r>
              <a:rPr lang="en-US"/>
              <a:t>Must record release in student information system</a:t>
            </a:r>
            <a:endParaRPr/>
          </a:p>
          <a:p>
            <a:pPr marL="857250" lvl="1" indent="-457200" algn="l" rtl="0">
              <a:lnSpc>
                <a:spcPct val="100000"/>
              </a:lnSpc>
              <a:spcBef>
                <a:spcPts val="400"/>
              </a:spcBef>
              <a:spcAft>
                <a:spcPts val="0"/>
              </a:spcAft>
              <a:buClr>
                <a:srgbClr val="4B2E83"/>
              </a:buClr>
              <a:buSzPts val="2000"/>
              <a:buFont typeface="Arial"/>
              <a:buChar char="•"/>
            </a:pPr>
            <a:r>
              <a:rPr lang="en-US"/>
              <a:t>To whom</a:t>
            </a:r>
            <a:endParaRPr/>
          </a:p>
          <a:p>
            <a:pPr marL="857250" lvl="1" indent="-457200" algn="l" rtl="0">
              <a:lnSpc>
                <a:spcPct val="100000"/>
              </a:lnSpc>
              <a:spcBef>
                <a:spcPts val="400"/>
              </a:spcBef>
              <a:spcAft>
                <a:spcPts val="0"/>
              </a:spcAft>
              <a:buClr>
                <a:srgbClr val="4B2E83"/>
              </a:buClr>
              <a:buSzPts val="2000"/>
              <a:buFont typeface="Arial"/>
              <a:buChar char="•"/>
            </a:pPr>
            <a:r>
              <a:rPr lang="en-US"/>
              <a:t>What was released</a:t>
            </a:r>
            <a:endParaRPr/>
          </a:p>
          <a:p>
            <a:pPr marL="742950" lvl="1" indent="-342900" algn="l" rtl="0">
              <a:lnSpc>
                <a:spcPct val="100000"/>
              </a:lnSpc>
              <a:spcBef>
                <a:spcPts val="400"/>
              </a:spcBef>
              <a:spcAft>
                <a:spcPts val="0"/>
              </a:spcAft>
              <a:buClr>
                <a:srgbClr val="4B2E83"/>
              </a:buClr>
              <a:buSzPts val="2000"/>
              <a:buFont typeface="Arial"/>
              <a:buChar char="•"/>
            </a:pPr>
            <a:r>
              <a:rPr lang="en-US"/>
              <a:t>  Why (health and safety emergency)</a:t>
            </a:r>
            <a:endParaRPr/>
          </a:p>
        </p:txBody>
      </p:sp>
      <p:sp>
        <p:nvSpPr>
          <p:cNvPr id="316" name="Google Shape;316;p48"/>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Health and Safety Emergencies</a:t>
            </a:r>
            <a:endParaRPr/>
          </a:p>
        </p:txBody>
      </p:sp>
      <p:pic>
        <p:nvPicPr>
          <p:cNvPr id="317" name="Google Shape;317;p48" descr="Unknown-1.jpeg"/>
          <p:cNvPicPr preferRelativeResize="0"/>
          <p:nvPr/>
        </p:nvPicPr>
        <p:blipFill rotWithShape="1">
          <a:blip r:embed="rId3">
            <a:alphaModFix/>
          </a:blip>
          <a:srcRect/>
          <a:stretch/>
        </p:blipFill>
        <p:spPr>
          <a:xfrm>
            <a:off x="1611193" y="5216106"/>
            <a:ext cx="3200400" cy="1158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9"/>
          <p:cNvSpPr txBox="1">
            <a:spLocks noGrp="1"/>
          </p:cNvSpPr>
          <p:nvPr>
            <p:ph type="body" idx="1"/>
          </p:nvPr>
        </p:nvSpPr>
        <p:spPr>
          <a:xfrm>
            <a:off x="659305" y="1597579"/>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If you sense that a student may be in danger to himself or herself or to any other person:</a:t>
            </a:r>
            <a:endParaRPr/>
          </a:p>
          <a:p>
            <a:pPr marL="742950" lvl="1" indent="-285750" algn="l" rtl="0">
              <a:lnSpc>
                <a:spcPct val="100000"/>
              </a:lnSpc>
              <a:spcBef>
                <a:spcPts val="400"/>
              </a:spcBef>
              <a:spcAft>
                <a:spcPts val="0"/>
              </a:spcAft>
              <a:buClr>
                <a:srgbClr val="4B2E83"/>
              </a:buClr>
              <a:buSzPts val="2000"/>
              <a:buChar char="–"/>
            </a:pPr>
            <a:r>
              <a:rPr lang="en-US"/>
              <a:t>Emergency? Call 911.</a:t>
            </a:r>
            <a:endParaRPr/>
          </a:p>
          <a:p>
            <a:pPr marL="742950" lvl="1" indent="-285750" algn="l" rtl="0">
              <a:lnSpc>
                <a:spcPct val="100000"/>
              </a:lnSpc>
              <a:spcBef>
                <a:spcPts val="400"/>
              </a:spcBef>
              <a:spcAft>
                <a:spcPts val="0"/>
              </a:spcAft>
              <a:buClr>
                <a:srgbClr val="4B2E83"/>
              </a:buClr>
              <a:buSzPts val="2000"/>
              <a:buChar char="–"/>
            </a:pPr>
            <a:r>
              <a:rPr lang="en-US"/>
              <a:t>FERPA exists to protect the privacy of education records, but if a threat of danger or violence is present, and you need to report FERPA protected information to non-UW officials, you may do so.</a:t>
            </a:r>
            <a:endParaRPr/>
          </a:p>
          <a:p>
            <a:pPr marL="742950" lvl="1" indent="-285750" algn="l" rtl="0">
              <a:lnSpc>
                <a:spcPct val="100000"/>
              </a:lnSpc>
              <a:spcBef>
                <a:spcPts val="400"/>
              </a:spcBef>
              <a:spcAft>
                <a:spcPts val="0"/>
              </a:spcAft>
              <a:buClr>
                <a:srgbClr val="4B2E83"/>
              </a:buClr>
              <a:buSzPts val="2000"/>
              <a:buChar char="–"/>
            </a:pPr>
            <a:r>
              <a:rPr lang="en-US"/>
              <a:t>Notify Office of the Registrar afterward of the nature of the release and what was released to whom.</a:t>
            </a:r>
            <a:endParaRPr/>
          </a:p>
          <a:p>
            <a:pPr marL="342900" lvl="0" indent="-342900" algn="l" rtl="0">
              <a:lnSpc>
                <a:spcPct val="100000"/>
              </a:lnSpc>
              <a:spcBef>
                <a:spcPts val="480"/>
              </a:spcBef>
              <a:spcAft>
                <a:spcPts val="0"/>
              </a:spcAft>
              <a:buClr>
                <a:srgbClr val="FF0000"/>
              </a:buClr>
              <a:buSzPts val="2400"/>
              <a:buFont typeface="Arial"/>
              <a:buChar char="•"/>
            </a:pPr>
            <a:r>
              <a:rPr lang="en-US">
                <a:solidFill>
                  <a:srgbClr val="FF0000"/>
                </a:solidFill>
              </a:rPr>
              <a:t>Example UW Protocol When Releasing Disclosing PI Related to Health and Safety Emergency:</a:t>
            </a:r>
            <a:endParaRPr/>
          </a:p>
          <a:p>
            <a:pPr marL="0" lvl="0" indent="0" algn="l" rtl="0">
              <a:lnSpc>
                <a:spcPct val="100000"/>
              </a:lnSpc>
              <a:spcBef>
                <a:spcPts val="360"/>
              </a:spcBef>
              <a:spcAft>
                <a:spcPts val="0"/>
              </a:spcAft>
              <a:buClr>
                <a:srgbClr val="4B2E83"/>
              </a:buClr>
              <a:buSzPts val="1800"/>
              <a:buNone/>
            </a:pPr>
            <a:r>
              <a:rPr lang="en-US" sz="1400" u="sng">
                <a:solidFill>
                  <a:schemeClr val="hlink"/>
                </a:solidFill>
                <a:hlinkClick r:id="rId3"/>
              </a:rPr>
              <a:t>https://registrar.washington.edu/staffandfaculty/protocol-when-disclosing-personally-identifiable-student-information-related-to-a-health-or-safety-emergency-situation/</a:t>
            </a:r>
            <a:endParaRPr sz="1400"/>
          </a:p>
          <a:p>
            <a:pPr marL="0" lvl="0" indent="0" algn="l" rtl="0">
              <a:lnSpc>
                <a:spcPct val="100000"/>
              </a:lnSpc>
              <a:spcBef>
                <a:spcPts val="360"/>
              </a:spcBef>
              <a:spcAft>
                <a:spcPts val="0"/>
              </a:spcAft>
              <a:buClr>
                <a:srgbClr val="4B2E83"/>
              </a:buClr>
              <a:buSzPts val="1800"/>
              <a:buNone/>
            </a:pPr>
            <a:endParaRPr sz="1400"/>
          </a:p>
        </p:txBody>
      </p:sp>
      <p:sp>
        <p:nvSpPr>
          <p:cNvPr id="323" name="Google Shape;323;p49"/>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Health and Safety Emergencies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0"/>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Peer Grading</a:t>
            </a:r>
            <a:endParaRPr/>
          </a:p>
          <a:p>
            <a:pPr marL="342900" lvl="0" indent="-342900" algn="l" rtl="0">
              <a:lnSpc>
                <a:spcPct val="100000"/>
              </a:lnSpc>
              <a:spcBef>
                <a:spcPts val="480"/>
              </a:spcBef>
              <a:spcAft>
                <a:spcPts val="0"/>
              </a:spcAft>
              <a:buClr>
                <a:srgbClr val="4B2E83"/>
              </a:buClr>
              <a:buSzPts val="2400"/>
              <a:buFont typeface="Arial"/>
              <a:buChar char="•"/>
            </a:pPr>
            <a:r>
              <a:rPr lang="en-US"/>
              <a:t>Letters of recommendation</a:t>
            </a:r>
            <a:endParaRPr/>
          </a:p>
          <a:p>
            <a:pPr marL="342900" lvl="0" indent="-342900" algn="l" rtl="0">
              <a:lnSpc>
                <a:spcPct val="100000"/>
              </a:lnSpc>
              <a:spcBef>
                <a:spcPts val="480"/>
              </a:spcBef>
              <a:spcAft>
                <a:spcPts val="0"/>
              </a:spcAft>
              <a:buClr>
                <a:srgbClr val="4B2E83"/>
              </a:buClr>
              <a:buSzPts val="2400"/>
              <a:buFont typeface="Arial"/>
              <a:buChar char="•"/>
            </a:pPr>
            <a:r>
              <a:rPr lang="en-US"/>
              <a:t>Releasing information to lawyers/law enforcement</a:t>
            </a:r>
            <a:endParaRPr/>
          </a:p>
          <a:p>
            <a:pPr marL="342900" lvl="0" indent="-342900" algn="l" rtl="0">
              <a:lnSpc>
                <a:spcPct val="100000"/>
              </a:lnSpc>
              <a:spcBef>
                <a:spcPts val="480"/>
              </a:spcBef>
              <a:spcAft>
                <a:spcPts val="0"/>
              </a:spcAft>
              <a:buClr>
                <a:srgbClr val="4B2E83"/>
              </a:buClr>
              <a:buSzPts val="2400"/>
              <a:buFont typeface="Arial"/>
              <a:buChar char="•"/>
            </a:pPr>
            <a:r>
              <a:rPr lang="en-US"/>
              <a:t>Posting grades/records</a:t>
            </a:r>
            <a:endParaRPr/>
          </a:p>
          <a:p>
            <a:pPr marL="342900" lvl="0" indent="-342900" algn="l" rtl="0">
              <a:lnSpc>
                <a:spcPct val="100000"/>
              </a:lnSpc>
              <a:spcBef>
                <a:spcPts val="480"/>
              </a:spcBef>
              <a:spcAft>
                <a:spcPts val="0"/>
              </a:spcAft>
              <a:buClr>
                <a:srgbClr val="4B2E83"/>
              </a:buClr>
              <a:buSzPts val="2400"/>
              <a:buFont typeface="Arial"/>
              <a:buChar char="•"/>
            </a:pPr>
            <a:r>
              <a:rPr lang="en-US"/>
              <a:t>Faculty may only access information related to the class they are teaching or advising</a:t>
            </a:r>
            <a:endParaRPr/>
          </a:p>
          <a:p>
            <a:pPr marL="342900" lvl="0" indent="-342900" algn="l" rtl="0">
              <a:lnSpc>
                <a:spcPct val="100000"/>
              </a:lnSpc>
              <a:spcBef>
                <a:spcPts val="480"/>
              </a:spcBef>
              <a:spcAft>
                <a:spcPts val="0"/>
              </a:spcAft>
              <a:buClr>
                <a:srgbClr val="4B2E83"/>
              </a:buClr>
              <a:buSzPts val="2400"/>
              <a:buFont typeface="Arial"/>
              <a:buChar char="•"/>
            </a:pPr>
            <a:r>
              <a:rPr lang="en-US"/>
              <a:t>Students can no longer ask/expect to be anonymous in the classroom</a:t>
            </a:r>
            <a:endParaRPr/>
          </a:p>
        </p:txBody>
      </p:sp>
      <p:sp>
        <p:nvSpPr>
          <p:cNvPr id="329" name="Google Shape;329;p50"/>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Faculty Issues</a:t>
            </a:r>
            <a:endParaRPr/>
          </a:p>
        </p:txBody>
      </p:sp>
      <p:pic>
        <p:nvPicPr>
          <p:cNvPr id="330" name="Google Shape;330;p50" descr="Unknown-2.jpeg"/>
          <p:cNvPicPr preferRelativeResize="0"/>
          <p:nvPr/>
        </p:nvPicPr>
        <p:blipFill rotWithShape="1">
          <a:blip r:embed="rId3">
            <a:alphaModFix/>
          </a:blip>
          <a:srcRect/>
          <a:stretch/>
        </p:blipFill>
        <p:spPr>
          <a:xfrm>
            <a:off x="5681933" y="612685"/>
            <a:ext cx="3035560" cy="15016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2E83"/>
              </a:buClr>
              <a:buSzPts val="1600"/>
              <a:buNone/>
            </a:pPr>
            <a:r>
              <a:rPr lang="en-US" sz="1600"/>
              <a:t>Tips for Letters of Recommendation and FERPA</a:t>
            </a:r>
            <a:endParaRPr/>
          </a:p>
          <a:p>
            <a:pPr marL="342900" lvl="0" indent="-342900" algn="l" rtl="0">
              <a:lnSpc>
                <a:spcPct val="100000"/>
              </a:lnSpc>
              <a:spcBef>
                <a:spcPts val="320"/>
              </a:spcBef>
              <a:spcAft>
                <a:spcPts val="0"/>
              </a:spcAft>
              <a:buClr>
                <a:srgbClr val="4B2E83"/>
              </a:buClr>
              <a:buSzPts val="1600"/>
              <a:buFont typeface="Arial"/>
              <a:buChar char="•"/>
            </a:pPr>
            <a:r>
              <a:rPr lang="en-US" sz="1600"/>
              <a:t>Be sure to obtain a release from the student to complete any recommendation form or to provide a letter of recommendation asking for educational records beyond faculty observations</a:t>
            </a:r>
            <a:endParaRPr sz="1600"/>
          </a:p>
          <a:p>
            <a:pPr marL="342900" lvl="0" indent="-342900" algn="l" rtl="0">
              <a:lnSpc>
                <a:spcPct val="100000"/>
              </a:lnSpc>
              <a:spcBef>
                <a:spcPts val="320"/>
              </a:spcBef>
              <a:spcAft>
                <a:spcPts val="0"/>
              </a:spcAft>
              <a:buClr>
                <a:srgbClr val="4B2E83"/>
              </a:buClr>
              <a:buSzPts val="1600"/>
              <a:buFont typeface="Arial"/>
              <a:buChar char="•"/>
            </a:pPr>
            <a:r>
              <a:rPr lang="en-US" sz="1600"/>
              <a:t>Observations (i.e. student contributed significantly) are not FERPA </a:t>
            </a:r>
            <a:r>
              <a:rPr lang="en-US" sz="1600">
                <a:solidFill>
                  <a:schemeClr val="dk1"/>
                </a:solidFill>
              </a:rPr>
              <a:t>educational </a:t>
            </a:r>
            <a:r>
              <a:rPr lang="en-US" sz="1600"/>
              <a:t>records and can be given freely</a:t>
            </a:r>
            <a:endParaRPr/>
          </a:p>
          <a:p>
            <a:pPr marL="342900" lvl="0" indent="-342900" algn="l" rtl="0">
              <a:lnSpc>
                <a:spcPct val="100000"/>
              </a:lnSpc>
              <a:spcBef>
                <a:spcPts val="320"/>
              </a:spcBef>
              <a:spcAft>
                <a:spcPts val="0"/>
              </a:spcAft>
              <a:buClr>
                <a:srgbClr val="4B2E83"/>
              </a:buClr>
              <a:buSzPts val="1600"/>
              <a:buFont typeface="Arial"/>
              <a:buChar char="•"/>
            </a:pPr>
            <a:r>
              <a:rPr lang="en-US" sz="1600"/>
              <a:t>Permission to provide a recommendation can be written and/or in an email from the student.  Save it for at least six months.</a:t>
            </a:r>
            <a:endParaRPr/>
          </a:p>
          <a:p>
            <a:pPr marL="342900" lvl="0" indent="-342900" algn="l" rtl="0">
              <a:lnSpc>
                <a:spcPct val="100000"/>
              </a:lnSpc>
              <a:spcBef>
                <a:spcPts val="320"/>
              </a:spcBef>
              <a:spcAft>
                <a:spcPts val="0"/>
              </a:spcAft>
              <a:buClr>
                <a:srgbClr val="4B2E83"/>
              </a:buClr>
              <a:buSzPts val="1600"/>
              <a:buFont typeface="Arial"/>
              <a:buChar char="•"/>
            </a:pPr>
            <a:r>
              <a:rPr lang="en-US" sz="1600"/>
              <a:t>Know exactly what you are allowed to comment on or not:</a:t>
            </a:r>
            <a:endParaRPr/>
          </a:p>
          <a:p>
            <a:pPr marL="742950" lvl="1" indent="-285750" algn="l" rtl="0">
              <a:lnSpc>
                <a:spcPct val="100000"/>
              </a:lnSpc>
              <a:spcBef>
                <a:spcPts val="320"/>
              </a:spcBef>
              <a:spcAft>
                <a:spcPts val="0"/>
              </a:spcAft>
              <a:buClr>
                <a:srgbClr val="4B2E83"/>
              </a:buClr>
              <a:buSzPts val="1600"/>
              <a:buFont typeface="Arial"/>
              <a:buChar char="•"/>
            </a:pPr>
            <a:r>
              <a:rPr lang="en-US" sz="1600"/>
              <a:t>Grades/attendance/GPA – you must have written permission from the student to release these and any other student record data points</a:t>
            </a:r>
            <a:endParaRPr/>
          </a:p>
          <a:p>
            <a:pPr marL="342900" lvl="0" indent="-342900" algn="l" rtl="0">
              <a:lnSpc>
                <a:spcPct val="100000"/>
              </a:lnSpc>
              <a:spcBef>
                <a:spcPts val="320"/>
              </a:spcBef>
              <a:spcAft>
                <a:spcPts val="0"/>
              </a:spcAft>
              <a:buClr>
                <a:srgbClr val="4B2E83"/>
              </a:buClr>
              <a:buSzPts val="1600"/>
              <a:buFont typeface="Arial"/>
              <a:buChar char="•"/>
            </a:pPr>
            <a:r>
              <a:rPr lang="en-US" sz="1600"/>
              <a:t>Permission to complete an external reference form must be signed by the student, if it comes externally.  Often this is on the form itself.</a:t>
            </a:r>
            <a:endParaRPr/>
          </a:p>
          <a:p>
            <a:pPr marL="342900" lvl="0" indent="-342900" algn="l" rtl="0">
              <a:lnSpc>
                <a:spcPct val="100000"/>
              </a:lnSpc>
              <a:spcBef>
                <a:spcPts val="320"/>
              </a:spcBef>
              <a:spcAft>
                <a:spcPts val="0"/>
              </a:spcAft>
              <a:buClr>
                <a:srgbClr val="4B2E83"/>
              </a:buClr>
              <a:buSzPts val="1600"/>
              <a:buFont typeface="Arial"/>
              <a:buChar char="•"/>
            </a:pPr>
            <a:r>
              <a:rPr lang="en-US" sz="1600"/>
              <a:t>Requests from federal entities must have student permission to release any student record information as part of a recommendation</a:t>
            </a:r>
            <a:endParaRPr/>
          </a:p>
          <a:p>
            <a:pPr marL="342900" lvl="0" indent="-241300" algn="l" rtl="0">
              <a:lnSpc>
                <a:spcPct val="100000"/>
              </a:lnSpc>
              <a:spcBef>
                <a:spcPts val="320"/>
              </a:spcBef>
              <a:spcAft>
                <a:spcPts val="0"/>
              </a:spcAft>
              <a:buClr>
                <a:srgbClr val="4B2E83"/>
              </a:buClr>
              <a:buSzPts val="1600"/>
              <a:buFont typeface="Arial"/>
              <a:buNone/>
            </a:pPr>
            <a:endParaRPr sz="1600"/>
          </a:p>
        </p:txBody>
      </p:sp>
      <p:sp>
        <p:nvSpPr>
          <p:cNvPr id="336" name="Google Shape;336;p51"/>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Faculty Issues:  Letters of Recommendations</a:t>
            </a:r>
            <a:endParaRPr/>
          </a:p>
        </p:txBody>
      </p:sp>
      <p:pic>
        <p:nvPicPr>
          <p:cNvPr id="337" name="Google Shape;337;p51" descr="Unknown-2.jpeg"/>
          <p:cNvPicPr preferRelativeResize="0"/>
          <p:nvPr/>
        </p:nvPicPr>
        <p:blipFill rotWithShape="1">
          <a:blip r:embed="rId3">
            <a:alphaModFix/>
          </a:blip>
          <a:srcRect/>
          <a:stretch/>
        </p:blipFill>
        <p:spPr>
          <a:xfrm>
            <a:off x="7173381" y="116686"/>
            <a:ext cx="3035560" cy="15016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a:spLocks noGrp="1"/>
          </p:cNvSpPr>
          <p:nvPr>
            <p:ph type="body" idx="1"/>
          </p:nvPr>
        </p:nvSpPr>
        <p:spPr>
          <a:xfrm>
            <a:off x="659300" y="1431925"/>
            <a:ext cx="8196300" cy="491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2E83"/>
              </a:buClr>
              <a:buSzPts val="1600"/>
              <a:buNone/>
            </a:pPr>
            <a:endParaRPr/>
          </a:p>
          <a:p>
            <a:pPr marL="457200" lvl="0" indent="-400050" algn="l" rtl="0">
              <a:lnSpc>
                <a:spcPct val="100000"/>
              </a:lnSpc>
              <a:spcBef>
                <a:spcPts val="320"/>
              </a:spcBef>
              <a:spcAft>
                <a:spcPts val="0"/>
              </a:spcAft>
              <a:buSzPts val="2700"/>
              <a:buFont typeface="Open Sans"/>
              <a:buChar char="●"/>
            </a:pPr>
            <a:r>
              <a:rPr lang="en-US" sz="2700"/>
              <a:t>UW Privacy Resources  - </a:t>
            </a:r>
            <a:r>
              <a:rPr lang="en-US" sz="2700" u="sng">
                <a:solidFill>
                  <a:schemeClr val="hlink"/>
                </a:solidFill>
                <a:hlinkClick r:id="rId3"/>
              </a:rPr>
              <a:t>https://privacy.uw.edu/</a:t>
            </a:r>
            <a:endParaRPr sz="2700"/>
          </a:p>
          <a:p>
            <a:pPr marL="0" lvl="0" indent="0" algn="l" rtl="0">
              <a:lnSpc>
                <a:spcPct val="100000"/>
              </a:lnSpc>
              <a:spcBef>
                <a:spcPts val="320"/>
              </a:spcBef>
              <a:spcAft>
                <a:spcPts val="0"/>
              </a:spcAft>
              <a:buNone/>
            </a:pPr>
            <a:endParaRPr sz="2700"/>
          </a:p>
          <a:p>
            <a:pPr marL="0" lvl="0" indent="0" algn="l" rtl="0">
              <a:lnSpc>
                <a:spcPct val="100000"/>
              </a:lnSpc>
              <a:spcBef>
                <a:spcPts val="320"/>
              </a:spcBef>
              <a:spcAft>
                <a:spcPts val="0"/>
              </a:spcAft>
              <a:buNone/>
            </a:pPr>
            <a:r>
              <a:rPr lang="en-US" sz="2700"/>
              <a:t>     Policies, Standards, and Guidelines:</a:t>
            </a:r>
            <a:endParaRPr sz="1200" b="0" u="sng">
              <a:solidFill>
                <a:srgbClr val="0C64C0"/>
              </a:solidFill>
              <a:highlight>
                <a:srgbClr val="FFFFFF"/>
              </a:highlight>
              <a:latin typeface="Calibri"/>
              <a:ea typeface="Calibri"/>
              <a:cs typeface="Calibri"/>
              <a:sym typeface="Calibri"/>
            </a:endParaRPr>
          </a:p>
          <a:p>
            <a:pPr marL="0" lvl="0" indent="0" algn="l" rtl="0">
              <a:lnSpc>
                <a:spcPct val="100000"/>
              </a:lnSpc>
              <a:spcBef>
                <a:spcPts val="320"/>
              </a:spcBef>
              <a:spcAft>
                <a:spcPts val="0"/>
              </a:spcAft>
              <a:buNone/>
            </a:pPr>
            <a:endParaRPr sz="1200" b="0" u="sng">
              <a:solidFill>
                <a:srgbClr val="0C64C0"/>
              </a:solidFill>
              <a:highlight>
                <a:srgbClr val="FFFFFF"/>
              </a:highlight>
              <a:latin typeface="Calibri"/>
              <a:ea typeface="Calibri"/>
              <a:cs typeface="Calibri"/>
              <a:sym typeface="Calibri"/>
            </a:endParaRPr>
          </a:p>
          <a:p>
            <a:pPr marL="914400" lvl="0" indent="-374650" algn="l" rtl="0">
              <a:lnSpc>
                <a:spcPct val="115000"/>
              </a:lnSpc>
              <a:spcBef>
                <a:spcPts val="0"/>
              </a:spcBef>
              <a:spcAft>
                <a:spcPts val="0"/>
              </a:spcAft>
              <a:buClr>
                <a:srgbClr val="3D3D3D"/>
              </a:buClr>
              <a:buSzPts val="2300"/>
              <a:buFont typeface="Open Sans"/>
              <a:buChar char="●"/>
            </a:pPr>
            <a:r>
              <a:rPr lang="en-US" sz="2300" b="0" u="sng">
                <a:solidFill>
                  <a:srgbClr val="0074BB"/>
                </a:solidFill>
                <a:highlight>
                  <a:srgbClr val="FFFFFF"/>
                </a:highlight>
                <a:hlinkClick r:id="rId4">
                  <a:extLst>
                    <a:ext uri="{A12FA001-AC4F-418D-AE19-62706E023703}">
                      <ahyp:hlinkClr xmlns:ahyp="http://schemas.microsoft.com/office/drawing/2018/hyperlinkcolor" val="tx"/>
                    </a:ext>
                  </a:extLst>
                </a:hlinkClick>
              </a:rPr>
              <a:t>Online Monitoring Guideline</a:t>
            </a:r>
            <a:r>
              <a:rPr lang="en-US" sz="2300" b="0">
                <a:solidFill>
                  <a:srgbClr val="3D3D3D"/>
                </a:solidFill>
                <a:highlight>
                  <a:srgbClr val="FFFFFF"/>
                </a:highlight>
              </a:rPr>
              <a:t> </a:t>
            </a:r>
            <a:endParaRPr sz="2300" b="0">
              <a:solidFill>
                <a:srgbClr val="3D3D3D"/>
              </a:solidFill>
              <a:highlight>
                <a:srgbClr val="FFFFFF"/>
              </a:highlight>
            </a:endParaRPr>
          </a:p>
          <a:p>
            <a:pPr marL="914400" lvl="0" indent="-374650" algn="l" rtl="0">
              <a:lnSpc>
                <a:spcPct val="115000"/>
              </a:lnSpc>
              <a:spcBef>
                <a:spcPts val="0"/>
              </a:spcBef>
              <a:spcAft>
                <a:spcPts val="0"/>
              </a:spcAft>
              <a:buClr>
                <a:srgbClr val="3D3D3D"/>
              </a:buClr>
              <a:buSzPts val="2300"/>
              <a:buFont typeface="Open Sans"/>
              <a:buChar char="●"/>
            </a:pPr>
            <a:r>
              <a:rPr lang="en-US" sz="2300" b="0" u="sng">
                <a:solidFill>
                  <a:srgbClr val="0074BB"/>
                </a:solidFill>
                <a:highlight>
                  <a:srgbClr val="FFFFFF"/>
                </a:highlight>
                <a:hlinkClick r:id="rId5">
                  <a:extLst>
                    <a:ext uri="{A12FA001-AC4F-418D-AE19-62706E023703}">
                      <ahyp:hlinkClr xmlns:ahyp="http://schemas.microsoft.com/office/drawing/2018/hyperlinkcolor" val="tx"/>
                    </a:ext>
                  </a:extLst>
                </a:hlinkClick>
              </a:rPr>
              <a:t>Privacy Best Practices for Live Streaming</a:t>
            </a:r>
            <a:endParaRPr sz="2300" b="0" u="sng">
              <a:solidFill>
                <a:srgbClr val="0074BB"/>
              </a:solidFill>
              <a:highlight>
                <a:srgbClr val="FFFFFF"/>
              </a:highlight>
            </a:endParaRPr>
          </a:p>
          <a:p>
            <a:pPr marL="914400" lvl="0" indent="-374650" algn="l" rtl="0">
              <a:lnSpc>
                <a:spcPct val="115000"/>
              </a:lnSpc>
              <a:spcBef>
                <a:spcPts val="0"/>
              </a:spcBef>
              <a:spcAft>
                <a:spcPts val="0"/>
              </a:spcAft>
              <a:buClr>
                <a:srgbClr val="3D3D3D"/>
              </a:buClr>
              <a:buSzPts val="2300"/>
              <a:buFont typeface="Open Sans"/>
              <a:buChar char="●"/>
            </a:pPr>
            <a:r>
              <a:rPr lang="en-US" sz="2300" u="sng">
                <a:solidFill>
                  <a:srgbClr val="0074BB"/>
                </a:solidFill>
                <a:highlight>
                  <a:srgbClr val="FFFFFF"/>
                </a:highlight>
                <a:hlinkClick r:id="rId6">
                  <a:extLst>
                    <a:ext uri="{A12FA001-AC4F-418D-AE19-62706E023703}">
                      <ahyp:hlinkClr xmlns:ahyp="http://schemas.microsoft.com/office/drawing/2018/hyperlinkcolor" val="tx"/>
                    </a:ext>
                  </a:extLst>
                </a:hlinkClick>
              </a:rPr>
              <a:t>Privacy Best Practices for Online Conferencing</a:t>
            </a:r>
            <a:endParaRPr sz="2300" u="sng">
              <a:solidFill>
                <a:srgbClr val="0074BB"/>
              </a:solidFill>
              <a:highlight>
                <a:srgbClr val="FFFFFF"/>
              </a:highlight>
            </a:endParaRPr>
          </a:p>
          <a:p>
            <a:pPr marL="1371600" lvl="0" indent="0" algn="l" rtl="0">
              <a:lnSpc>
                <a:spcPct val="100000"/>
              </a:lnSpc>
              <a:spcBef>
                <a:spcPts val="1100"/>
              </a:spcBef>
              <a:spcAft>
                <a:spcPts val="0"/>
              </a:spcAft>
              <a:buNone/>
            </a:pPr>
            <a:endParaRPr sz="2500"/>
          </a:p>
        </p:txBody>
      </p:sp>
      <p:sp>
        <p:nvSpPr>
          <p:cNvPr id="343" name="Google Shape;343;p52"/>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sz="2500"/>
              <a:t>Faculty Issues: Advice for</a:t>
            </a:r>
            <a:br>
              <a:rPr lang="en-US" sz="2500"/>
            </a:br>
            <a:r>
              <a:rPr lang="en-US" sz="2500"/>
              <a:t>Navigating Remote </a:t>
            </a:r>
            <a:endParaRPr sz="2500"/>
          </a:p>
          <a:p>
            <a:pPr marL="0" lvl="0" indent="0" algn="l" rtl="0">
              <a:lnSpc>
                <a:spcPct val="100000"/>
              </a:lnSpc>
              <a:spcBef>
                <a:spcPts val="0"/>
              </a:spcBef>
              <a:spcAft>
                <a:spcPts val="0"/>
              </a:spcAft>
              <a:buClr>
                <a:schemeClr val="dk1"/>
              </a:buClr>
              <a:buSzPts val="3000"/>
              <a:buFont typeface="Encode Sans Black"/>
              <a:buNone/>
            </a:pPr>
            <a:r>
              <a:rPr lang="en-US" sz="2500"/>
              <a:t>Learning and FERPA</a:t>
            </a:r>
            <a:endParaRPr sz="2500"/>
          </a:p>
        </p:txBody>
      </p:sp>
      <p:pic>
        <p:nvPicPr>
          <p:cNvPr id="344" name="Google Shape;344;p52" descr="Unknown-2.jpeg"/>
          <p:cNvPicPr preferRelativeResize="0"/>
          <p:nvPr/>
        </p:nvPicPr>
        <p:blipFill rotWithShape="1">
          <a:blip r:embed="rId7">
            <a:alphaModFix/>
          </a:blip>
          <a:srcRect/>
          <a:stretch/>
        </p:blipFill>
        <p:spPr>
          <a:xfrm>
            <a:off x="6108433" y="116678"/>
            <a:ext cx="3035560" cy="150164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3"/>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May release outcome of disciplinary hearing to victim of the crime</a:t>
            </a:r>
            <a:endParaRPr/>
          </a:p>
          <a:p>
            <a:pPr marL="342900" lvl="0" indent="-342900" algn="l" rtl="0">
              <a:lnSpc>
                <a:spcPct val="100000"/>
              </a:lnSpc>
              <a:spcBef>
                <a:spcPts val="480"/>
              </a:spcBef>
              <a:spcAft>
                <a:spcPts val="0"/>
              </a:spcAft>
              <a:buClr>
                <a:srgbClr val="4B2E83"/>
              </a:buClr>
              <a:buSzPts val="2400"/>
              <a:buFont typeface="Arial"/>
              <a:buChar char="•"/>
            </a:pPr>
            <a:r>
              <a:rPr lang="en-US"/>
              <a:t>Disciplinary records are not sole possession records and are therefore subject to FERPA</a:t>
            </a:r>
            <a:endParaRPr/>
          </a:p>
          <a:p>
            <a:pPr marL="342900" lvl="0" indent="-342900" algn="l" rtl="0">
              <a:lnSpc>
                <a:spcPct val="100000"/>
              </a:lnSpc>
              <a:spcBef>
                <a:spcPts val="480"/>
              </a:spcBef>
              <a:spcAft>
                <a:spcPts val="0"/>
              </a:spcAft>
              <a:buClr>
                <a:srgbClr val="4B2E83"/>
              </a:buClr>
              <a:buSzPts val="2400"/>
              <a:buFont typeface="Arial"/>
              <a:buChar char="•"/>
            </a:pPr>
            <a:r>
              <a:rPr lang="en-US"/>
              <a:t>May release information to institution where student seeks to enroll or has enrolled</a:t>
            </a:r>
            <a:endParaRPr/>
          </a:p>
          <a:p>
            <a:pPr marL="342900" lvl="0" indent="-342900" algn="l" rtl="0">
              <a:lnSpc>
                <a:spcPct val="100000"/>
              </a:lnSpc>
              <a:spcBef>
                <a:spcPts val="480"/>
              </a:spcBef>
              <a:spcAft>
                <a:spcPts val="0"/>
              </a:spcAft>
              <a:buClr>
                <a:srgbClr val="4B2E83"/>
              </a:buClr>
              <a:buSzPts val="2400"/>
              <a:buFont typeface="Arial"/>
              <a:buChar char="•"/>
            </a:pPr>
            <a:r>
              <a:rPr lang="en-US"/>
              <a:t>May release if related to a health and safety emergency</a:t>
            </a:r>
            <a:endParaRPr/>
          </a:p>
        </p:txBody>
      </p:sp>
      <p:sp>
        <p:nvSpPr>
          <p:cNvPr id="350" name="Google Shape;350;p53"/>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Disciplinary Records</a:t>
            </a:r>
            <a:endParaRPr/>
          </a:p>
        </p:txBody>
      </p:sp>
      <p:pic>
        <p:nvPicPr>
          <p:cNvPr id="351" name="Google Shape;351;p53" descr="Unknown-3.jpeg"/>
          <p:cNvPicPr preferRelativeResize="0"/>
          <p:nvPr/>
        </p:nvPicPr>
        <p:blipFill rotWithShape="1">
          <a:blip r:embed="rId3">
            <a:alphaModFix/>
          </a:blip>
          <a:srcRect/>
          <a:stretch/>
        </p:blipFill>
        <p:spPr>
          <a:xfrm>
            <a:off x="2790972" y="5178139"/>
            <a:ext cx="3818241" cy="1336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You may release to parents:</a:t>
            </a:r>
            <a:endParaRPr/>
          </a:p>
          <a:p>
            <a:pPr marL="742950" lvl="1" indent="-285750" algn="l" rtl="0">
              <a:lnSpc>
                <a:spcPct val="100000"/>
              </a:lnSpc>
              <a:spcBef>
                <a:spcPts val="400"/>
              </a:spcBef>
              <a:spcAft>
                <a:spcPts val="0"/>
              </a:spcAft>
              <a:buClr>
                <a:srgbClr val="4B2E83"/>
              </a:buClr>
              <a:buSzPts val="2000"/>
              <a:buChar char="–"/>
            </a:pPr>
            <a:r>
              <a:rPr lang="en-US"/>
              <a:t>With students’ written permission</a:t>
            </a:r>
            <a:endParaRPr/>
          </a:p>
          <a:p>
            <a:pPr marL="742950" lvl="1" indent="-285750" algn="l" rtl="0">
              <a:lnSpc>
                <a:spcPct val="100000"/>
              </a:lnSpc>
              <a:spcBef>
                <a:spcPts val="400"/>
              </a:spcBef>
              <a:spcAft>
                <a:spcPts val="0"/>
              </a:spcAft>
              <a:buClr>
                <a:srgbClr val="4B2E83"/>
              </a:buClr>
              <a:buSzPts val="2000"/>
              <a:buChar char="–"/>
            </a:pPr>
            <a:r>
              <a:rPr lang="en-US"/>
              <a:t>In connection with a health or safety emergency</a:t>
            </a:r>
            <a:endParaRPr/>
          </a:p>
          <a:p>
            <a:pPr marL="742950" lvl="1" indent="-285750" algn="l" rtl="0">
              <a:lnSpc>
                <a:spcPct val="100000"/>
              </a:lnSpc>
              <a:spcBef>
                <a:spcPts val="400"/>
              </a:spcBef>
              <a:spcAft>
                <a:spcPts val="0"/>
              </a:spcAft>
              <a:buClr>
                <a:srgbClr val="4B2E83"/>
              </a:buClr>
              <a:buSzPts val="2000"/>
              <a:buChar char="–"/>
            </a:pPr>
            <a:r>
              <a:rPr lang="en-US"/>
              <a:t>If student is under 21 and violates law or school policy related to alcohol or a controlled substance</a:t>
            </a:r>
            <a:endParaRPr/>
          </a:p>
          <a:p>
            <a:pPr marL="742950" lvl="1" indent="-285750" algn="l" rtl="0">
              <a:lnSpc>
                <a:spcPct val="100000"/>
              </a:lnSpc>
              <a:spcBef>
                <a:spcPts val="400"/>
              </a:spcBef>
              <a:spcAft>
                <a:spcPts val="0"/>
              </a:spcAft>
              <a:buClr>
                <a:srgbClr val="4B2E83"/>
              </a:buClr>
              <a:buSzPts val="2000"/>
              <a:buChar char="–"/>
            </a:pPr>
            <a:r>
              <a:rPr lang="en-US"/>
              <a:t>If student is a dependent for tax purposes</a:t>
            </a:r>
            <a:endParaRPr/>
          </a:p>
        </p:txBody>
      </p:sp>
      <p:sp>
        <p:nvSpPr>
          <p:cNvPr id="357" name="Google Shape;357;p54"/>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Parents</a:t>
            </a:r>
            <a:endParaRPr/>
          </a:p>
        </p:txBody>
      </p:sp>
      <p:pic>
        <p:nvPicPr>
          <p:cNvPr id="358" name="Google Shape;358;p54" descr="securedownload.jpeg"/>
          <p:cNvPicPr preferRelativeResize="0"/>
          <p:nvPr/>
        </p:nvPicPr>
        <p:blipFill rotWithShape="1">
          <a:blip r:embed="rId3">
            <a:alphaModFix/>
          </a:blip>
          <a:srcRect/>
          <a:stretch/>
        </p:blipFill>
        <p:spPr>
          <a:xfrm>
            <a:off x="2833118" y="4255189"/>
            <a:ext cx="3387725" cy="2257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FERPA BASICS</a:t>
            </a:r>
            <a:endParaRPr/>
          </a:p>
        </p:txBody>
      </p:sp>
      <p:sp>
        <p:nvSpPr>
          <p:cNvPr id="106" name="Google Shape;106;p19"/>
          <p:cNvSpPr txBox="1"/>
          <p:nvPr/>
        </p:nvSpPr>
        <p:spPr>
          <a:xfrm>
            <a:off x="2550428" y="3124415"/>
            <a:ext cx="6305100" cy="3847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sp>
        <p:nvSpPr>
          <p:cNvPr id="107" name="Google Shape;107;p19"/>
          <p:cNvSpPr txBox="1"/>
          <p:nvPr/>
        </p:nvSpPr>
        <p:spPr>
          <a:xfrm>
            <a:off x="2550426" y="4609927"/>
            <a:ext cx="6305100" cy="3847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pic>
        <p:nvPicPr>
          <p:cNvPr id="108" name="Google Shape;108;p19"/>
          <p:cNvPicPr preferRelativeResize="0"/>
          <p:nvPr/>
        </p:nvPicPr>
        <p:blipFill rotWithShape="1">
          <a:blip r:embed="rId3">
            <a:alphaModFix/>
          </a:blip>
          <a:srcRect/>
          <a:stretch/>
        </p:blipFill>
        <p:spPr>
          <a:xfrm>
            <a:off x="2320275" y="1717675"/>
            <a:ext cx="4767450" cy="4704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5"/>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Solomon Act</a:t>
            </a:r>
            <a:endParaRPr/>
          </a:p>
          <a:p>
            <a:pPr marL="742950" lvl="1" indent="-285750" algn="l" rtl="0">
              <a:lnSpc>
                <a:spcPct val="100000"/>
              </a:lnSpc>
              <a:spcBef>
                <a:spcPts val="400"/>
              </a:spcBef>
              <a:spcAft>
                <a:spcPts val="0"/>
              </a:spcAft>
              <a:buClr>
                <a:srgbClr val="4B2E83"/>
              </a:buClr>
              <a:buSzPts val="2000"/>
              <a:buFont typeface="Arial"/>
              <a:buChar char="•"/>
            </a:pPr>
            <a:r>
              <a:rPr lang="en-US"/>
              <a:t>May release data to each branch of the military once each term</a:t>
            </a:r>
            <a:endParaRPr/>
          </a:p>
          <a:p>
            <a:pPr marL="742950" lvl="1" indent="-285750" algn="l" rtl="0">
              <a:lnSpc>
                <a:spcPct val="100000"/>
              </a:lnSpc>
              <a:spcBef>
                <a:spcPts val="400"/>
              </a:spcBef>
              <a:spcAft>
                <a:spcPts val="0"/>
              </a:spcAft>
              <a:buClr>
                <a:srgbClr val="4B2E83"/>
              </a:buClr>
              <a:buSzPts val="2000"/>
              <a:buFont typeface="Arial"/>
              <a:buChar char="•"/>
            </a:pPr>
            <a:r>
              <a:rPr lang="en-US"/>
              <a:t>Student is at least 17, registered in at least one credit</a:t>
            </a:r>
            <a:endParaRPr/>
          </a:p>
          <a:p>
            <a:pPr marL="742950" lvl="1" indent="-285750" algn="l" rtl="0">
              <a:lnSpc>
                <a:spcPct val="100000"/>
              </a:lnSpc>
              <a:spcBef>
                <a:spcPts val="400"/>
              </a:spcBef>
              <a:spcAft>
                <a:spcPts val="0"/>
              </a:spcAft>
              <a:buClr>
                <a:srgbClr val="4B2E83"/>
              </a:buClr>
              <a:buSzPts val="2000"/>
              <a:buFont typeface="Arial"/>
              <a:buChar char="•"/>
            </a:pPr>
            <a:r>
              <a:rPr lang="en-US"/>
              <a:t>Can exclude opt-out students</a:t>
            </a:r>
            <a:endParaRPr/>
          </a:p>
          <a:p>
            <a:pPr marL="742950" lvl="1" indent="-285750" algn="l" rtl="0">
              <a:lnSpc>
                <a:spcPct val="100000"/>
              </a:lnSpc>
              <a:spcBef>
                <a:spcPts val="400"/>
              </a:spcBef>
              <a:spcAft>
                <a:spcPts val="0"/>
              </a:spcAft>
              <a:buClr>
                <a:srgbClr val="4B2E83"/>
              </a:buClr>
              <a:buSzPts val="2000"/>
              <a:buFont typeface="Arial"/>
              <a:buChar char="•"/>
            </a:pPr>
            <a:r>
              <a:rPr lang="en-US"/>
              <a:t>May charge a fee</a:t>
            </a:r>
            <a:endParaRPr/>
          </a:p>
          <a:p>
            <a:pPr marL="342900" lvl="0" indent="-342900" algn="l" rtl="0">
              <a:lnSpc>
                <a:spcPct val="100000"/>
              </a:lnSpc>
              <a:spcBef>
                <a:spcPts val="480"/>
              </a:spcBef>
              <a:spcAft>
                <a:spcPts val="0"/>
              </a:spcAft>
              <a:buClr>
                <a:srgbClr val="4B2E83"/>
              </a:buClr>
              <a:buSzPts val="2400"/>
              <a:buFont typeface="Arial"/>
              <a:buChar char="•"/>
            </a:pPr>
            <a:r>
              <a:rPr lang="en-US"/>
              <a:t>Federal/military reps must have a signed release to obtain student FERPA protected data (i.e. transcripts/bills)</a:t>
            </a:r>
            <a:endParaRPr/>
          </a:p>
        </p:txBody>
      </p:sp>
      <p:sp>
        <p:nvSpPr>
          <p:cNvPr id="364" name="Google Shape;364;p55"/>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Federal Employees/Military Requests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6"/>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Duces Tecum – requires documents, papers for the court</a:t>
            </a:r>
            <a:endParaRPr/>
          </a:p>
          <a:p>
            <a:pPr marL="342900" lvl="0" indent="-342900" algn="l" rtl="0">
              <a:lnSpc>
                <a:spcPct val="100000"/>
              </a:lnSpc>
              <a:spcBef>
                <a:spcPts val="480"/>
              </a:spcBef>
              <a:spcAft>
                <a:spcPts val="0"/>
              </a:spcAft>
              <a:buClr>
                <a:srgbClr val="4B2E83"/>
              </a:buClr>
              <a:buSzPts val="2400"/>
              <a:buFont typeface="Arial"/>
              <a:buChar char="•"/>
            </a:pPr>
            <a:r>
              <a:rPr lang="en-US"/>
              <a:t>Ad Testificandum – requires a person to testify</a:t>
            </a:r>
            <a:endParaRPr/>
          </a:p>
          <a:p>
            <a:pPr marL="342900" lvl="0" indent="-342900" algn="l" rtl="0">
              <a:lnSpc>
                <a:spcPct val="100000"/>
              </a:lnSpc>
              <a:spcBef>
                <a:spcPts val="480"/>
              </a:spcBef>
              <a:spcAft>
                <a:spcPts val="0"/>
              </a:spcAft>
              <a:buClr>
                <a:srgbClr val="4B2E83"/>
              </a:buClr>
              <a:buSzPts val="2400"/>
              <a:buFont typeface="Arial"/>
              <a:buChar char="•"/>
            </a:pPr>
            <a:r>
              <a:rPr lang="en-US"/>
              <a:t>Must make reasonable attempt to notify student</a:t>
            </a:r>
            <a:endParaRPr/>
          </a:p>
          <a:p>
            <a:pPr marL="742950" lvl="1" indent="-285750" algn="l" rtl="0">
              <a:lnSpc>
                <a:spcPct val="100000"/>
              </a:lnSpc>
              <a:spcBef>
                <a:spcPts val="400"/>
              </a:spcBef>
              <a:spcAft>
                <a:spcPts val="0"/>
              </a:spcAft>
              <a:buClr>
                <a:srgbClr val="4B2E83"/>
              </a:buClr>
              <a:buSzPts val="2000"/>
              <a:buFont typeface="Arial"/>
              <a:buChar char="•"/>
            </a:pPr>
            <a:r>
              <a:rPr lang="en-US"/>
              <a:t>14 calendar days or 10 working days</a:t>
            </a:r>
            <a:endParaRPr/>
          </a:p>
          <a:p>
            <a:pPr marL="742950" lvl="1" indent="-285750" algn="l" rtl="0">
              <a:lnSpc>
                <a:spcPct val="100000"/>
              </a:lnSpc>
              <a:spcBef>
                <a:spcPts val="400"/>
              </a:spcBef>
              <a:spcAft>
                <a:spcPts val="0"/>
              </a:spcAft>
              <a:buClr>
                <a:srgbClr val="4B2E83"/>
              </a:buClr>
              <a:buSzPts val="2000"/>
              <a:buFont typeface="Arial"/>
              <a:buChar char="•"/>
            </a:pPr>
            <a:r>
              <a:rPr lang="en-US"/>
              <a:t>Exception is for Federal Grand Jury – do not notify!</a:t>
            </a:r>
            <a:endParaRPr/>
          </a:p>
          <a:p>
            <a:pPr marL="342900" lvl="0" indent="-342900" algn="l" rtl="0">
              <a:lnSpc>
                <a:spcPct val="100000"/>
              </a:lnSpc>
              <a:spcBef>
                <a:spcPts val="480"/>
              </a:spcBef>
              <a:spcAft>
                <a:spcPts val="0"/>
              </a:spcAft>
              <a:buClr>
                <a:srgbClr val="4B2E83"/>
              </a:buClr>
              <a:buSzPts val="2400"/>
              <a:buFont typeface="Arial"/>
              <a:buChar char="•"/>
            </a:pPr>
            <a:r>
              <a:rPr lang="en-US"/>
              <a:t>Must only respond to court with jurisdiction or to a federal district court</a:t>
            </a:r>
            <a:endParaRPr/>
          </a:p>
          <a:p>
            <a:pPr marL="342900" lvl="0" indent="-342900" algn="l" rtl="0">
              <a:lnSpc>
                <a:spcPct val="100000"/>
              </a:lnSpc>
              <a:spcBef>
                <a:spcPts val="480"/>
              </a:spcBef>
              <a:spcAft>
                <a:spcPts val="0"/>
              </a:spcAft>
              <a:buClr>
                <a:srgbClr val="4B2E83"/>
              </a:buClr>
              <a:buSzPts val="2400"/>
              <a:buFont typeface="Arial"/>
              <a:buChar char="•"/>
            </a:pPr>
            <a:r>
              <a:rPr lang="en-US"/>
              <a:t>Student may “quash” subpoena</a:t>
            </a:r>
            <a:endParaRPr/>
          </a:p>
          <a:p>
            <a:pPr marL="342900" lvl="0" indent="-342900" algn="l" rtl="0">
              <a:lnSpc>
                <a:spcPct val="100000"/>
              </a:lnSpc>
              <a:spcBef>
                <a:spcPts val="480"/>
              </a:spcBef>
              <a:spcAft>
                <a:spcPts val="0"/>
              </a:spcAft>
              <a:buClr>
                <a:srgbClr val="4B2E83"/>
              </a:buClr>
              <a:buSzPts val="2400"/>
              <a:buFont typeface="Arial"/>
              <a:buChar char="•"/>
            </a:pPr>
            <a:r>
              <a:rPr lang="en-US"/>
              <a:t>Consult college legal counsel</a:t>
            </a:r>
            <a:endParaRPr/>
          </a:p>
        </p:txBody>
      </p:sp>
      <p:sp>
        <p:nvSpPr>
          <p:cNvPr id="370" name="Google Shape;370;p56"/>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Subpoenas/Judicial Orders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7"/>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000"/>
              <a:buFont typeface="Arial"/>
              <a:buChar char="•"/>
            </a:pPr>
            <a:r>
              <a:rPr lang="en-US" sz="2000"/>
              <a:t>May disclose personally identifiable information to:</a:t>
            </a:r>
            <a:endParaRPr/>
          </a:p>
          <a:p>
            <a:pPr marL="742950" lvl="1" indent="-285750" algn="l" rtl="0">
              <a:lnSpc>
                <a:spcPct val="100000"/>
              </a:lnSpc>
              <a:spcBef>
                <a:spcPts val="360"/>
              </a:spcBef>
              <a:spcAft>
                <a:spcPts val="0"/>
              </a:spcAft>
              <a:buClr>
                <a:srgbClr val="4B2E83"/>
              </a:buClr>
              <a:buSzPts val="1800"/>
              <a:buFont typeface="Arial"/>
              <a:buChar char="•"/>
            </a:pPr>
            <a:r>
              <a:rPr lang="en-US" sz="1800"/>
              <a:t>Contractor</a:t>
            </a:r>
            <a:endParaRPr/>
          </a:p>
          <a:p>
            <a:pPr marL="742950" lvl="1" indent="-285750" algn="l" rtl="0">
              <a:lnSpc>
                <a:spcPct val="100000"/>
              </a:lnSpc>
              <a:spcBef>
                <a:spcPts val="360"/>
              </a:spcBef>
              <a:spcAft>
                <a:spcPts val="0"/>
              </a:spcAft>
              <a:buClr>
                <a:srgbClr val="4B2E83"/>
              </a:buClr>
              <a:buSzPts val="1800"/>
              <a:buFont typeface="Arial"/>
              <a:buChar char="•"/>
            </a:pPr>
            <a:r>
              <a:rPr lang="en-US" sz="1800"/>
              <a:t>Consultant</a:t>
            </a:r>
            <a:endParaRPr/>
          </a:p>
          <a:p>
            <a:pPr marL="742950" lvl="1" indent="-285750" algn="l" rtl="0">
              <a:lnSpc>
                <a:spcPct val="100000"/>
              </a:lnSpc>
              <a:spcBef>
                <a:spcPts val="360"/>
              </a:spcBef>
              <a:spcAft>
                <a:spcPts val="0"/>
              </a:spcAft>
              <a:buClr>
                <a:srgbClr val="4B2E83"/>
              </a:buClr>
              <a:buSzPts val="1800"/>
              <a:buFont typeface="Arial"/>
              <a:buChar char="•"/>
            </a:pPr>
            <a:r>
              <a:rPr lang="en-US" sz="1800"/>
              <a:t>Volunteer</a:t>
            </a:r>
            <a:endParaRPr/>
          </a:p>
          <a:p>
            <a:pPr marL="742950" lvl="1" indent="-285750" algn="l" rtl="0">
              <a:lnSpc>
                <a:spcPct val="100000"/>
              </a:lnSpc>
              <a:spcBef>
                <a:spcPts val="360"/>
              </a:spcBef>
              <a:spcAft>
                <a:spcPts val="0"/>
              </a:spcAft>
              <a:buClr>
                <a:srgbClr val="4B2E83"/>
              </a:buClr>
              <a:buSzPts val="1800"/>
              <a:buFont typeface="Arial"/>
              <a:buChar char="•"/>
            </a:pPr>
            <a:r>
              <a:rPr lang="en-US" sz="1800"/>
              <a:t>Other party doing work normally done by institution</a:t>
            </a:r>
            <a:endParaRPr sz="1800"/>
          </a:p>
          <a:p>
            <a:pPr marL="342900" lvl="0" indent="-342900" algn="l" rtl="0">
              <a:lnSpc>
                <a:spcPct val="100000"/>
              </a:lnSpc>
              <a:spcBef>
                <a:spcPts val="400"/>
              </a:spcBef>
              <a:spcAft>
                <a:spcPts val="0"/>
              </a:spcAft>
              <a:buClr>
                <a:srgbClr val="4B2E83"/>
              </a:buClr>
              <a:buSzPts val="2000"/>
              <a:buFont typeface="Arial"/>
              <a:buChar char="•"/>
            </a:pPr>
            <a:r>
              <a:rPr lang="en-US" sz="2000"/>
              <a:t>Data belongs to student and is in custody of institution</a:t>
            </a:r>
            <a:endParaRPr/>
          </a:p>
          <a:p>
            <a:pPr marL="342900" lvl="0" indent="-342900" algn="l" rtl="0">
              <a:lnSpc>
                <a:spcPct val="100000"/>
              </a:lnSpc>
              <a:spcBef>
                <a:spcPts val="400"/>
              </a:spcBef>
              <a:spcAft>
                <a:spcPts val="0"/>
              </a:spcAft>
              <a:buClr>
                <a:srgbClr val="4B2E83"/>
              </a:buClr>
              <a:buSzPts val="2000"/>
              <a:buFont typeface="Arial"/>
              <a:buChar char="•"/>
            </a:pPr>
            <a:r>
              <a:rPr lang="en-US" sz="2000"/>
              <a:t>Must train on FERPA/no third party re-disclosures</a:t>
            </a:r>
            <a:endParaRPr/>
          </a:p>
          <a:p>
            <a:pPr marL="342900" lvl="0" indent="-342900" algn="l" rtl="0">
              <a:lnSpc>
                <a:spcPct val="100000"/>
              </a:lnSpc>
              <a:spcBef>
                <a:spcPts val="400"/>
              </a:spcBef>
              <a:spcAft>
                <a:spcPts val="0"/>
              </a:spcAft>
              <a:buClr>
                <a:srgbClr val="4B2E83"/>
              </a:buClr>
              <a:buSzPts val="2000"/>
              <a:buFont typeface="Arial"/>
              <a:buChar char="•"/>
            </a:pPr>
            <a:r>
              <a:rPr lang="en-US" sz="2000"/>
              <a:t>Put in annual FERPA notice</a:t>
            </a:r>
            <a:endParaRPr/>
          </a:p>
          <a:p>
            <a:pPr marL="342900" lvl="0" indent="-342900" algn="l" rtl="0">
              <a:lnSpc>
                <a:spcPct val="100000"/>
              </a:lnSpc>
              <a:spcBef>
                <a:spcPts val="400"/>
              </a:spcBef>
              <a:spcAft>
                <a:spcPts val="0"/>
              </a:spcAft>
              <a:buClr>
                <a:srgbClr val="4B2E83"/>
              </a:buClr>
              <a:buSzPts val="2000"/>
              <a:buFont typeface="Arial"/>
              <a:buChar char="•"/>
            </a:pPr>
            <a:r>
              <a:rPr lang="en-US" sz="2000"/>
              <a:t>May not re-disclose in response to subpoena or judicial order without institution notifying student</a:t>
            </a:r>
            <a:endParaRPr/>
          </a:p>
        </p:txBody>
      </p:sp>
      <p:sp>
        <p:nvSpPr>
          <p:cNvPr id="376" name="Google Shape;376;p57"/>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Third Parties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8"/>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Disclosures under the Campus Sex Crimes Prevention Act</a:t>
            </a:r>
            <a:endParaRPr/>
          </a:p>
          <a:p>
            <a:pPr marL="742950" lvl="1" indent="-285750" algn="l" rtl="0">
              <a:lnSpc>
                <a:spcPct val="100000"/>
              </a:lnSpc>
              <a:spcBef>
                <a:spcPts val="400"/>
              </a:spcBef>
              <a:spcAft>
                <a:spcPts val="0"/>
              </a:spcAft>
              <a:buClr>
                <a:srgbClr val="4B2E83"/>
              </a:buClr>
              <a:buSzPts val="2000"/>
              <a:buChar char="–"/>
            </a:pPr>
            <a:r>
              <a:rPr lang="en-US"/>
              <a:t>FERPA law requires/encourages educational institutions to collect and maintain information on registered sex offenders</a:t>
            </a:r>
            <a:endParaRPr/>
          </a:p>
          <a:p>
            <a:pPr marL="742950" lvl="1" indent="-285750" algn="l" rtl="0">
              <a:lnSpc>
                <a:spcPct val="100000"/>
              </a:lnSpc>
              <a:spcBef>
                <a:spcPts val="400"/>
              </a:spcBef>
              <a:spcAft>
                <a:spcPts val="0"/>
              </a:spcAft>
              <a:buClr>
                <a:srgbClr val="4B2E83"/>
              </a:buClr>
              <a:buSzPts val="2000"/>
              <a:buChar char="–"/>
            </a:pPr>
            <a:r>
              <a:rPr lang="en-US"/>
              <a:t>Notify faculty if underage student in class, registered sex offender must choose another section, do not notify under age student</a:t>
            </a:r>
            <a:endParaRPr/>
          </a:p>
        </p:txBody>
      </p:sp>
      <p:sp>
        <p:nvSpPr>
          <p:cNvPr id="382" name="Google Shape;382;p58"/>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Registered Sex Offenders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9"/>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Social Security Numbers (any or all) cannot be used as directory information or to confirm identity of a student</a:t>
            </a:r>
            <a:endParaRPr/>
          </a:p>
          <a:p>
            <a:pPr marL="342900" lvl="0" indent="-342900" algn="l" rtl="0">
              <a:lnSpc>
                <a:spcPct val="100000"/>
              </a:lnSpc>
              <a:spcBef>
                <a:spcPts val="480"/>
              </a:spcBef>
              <a:spcAft>
                <a:spcPts val="0"/>
              </a:spcAft>
              <a:buClr>
                <a:srgbClr val="4B2E83"/>
              </a:buClr>
              <a:buSzPts val="2400"/>
              <a:buFont typeface="Arial"/>
              <a:buChar char="•"/>
            </a:pPr>
            <a:r>
              <a:rPr lang="en-US"/>
              <a:t>Schools should not allow easy to know information (such as date or place of birth, mother’s maiden name) as a password prompt or a way to access educational records</a:t>
            </a:r>
            <a:endParaRPr/>
          </a:p>
          <a:p>
            <a:pPr marL="342900" lvl="0" indent="-342900" algn="l" rtl="0">
              <a:lnSpc>
                <a:spcPct val="100000"/>
              </a:lnSpc>
              <a:spcBef>
                <a:spcPts val="480"/>
              </a:spcBef>
              <a:spcAft>
                <a:spcPts val="0"/>
              </a:spcAft>
              <a:buClr>
                <a:srgbClr val="4B2E83"/>
              </a:buClr>
              <a:buSzPts val="2400"/>
              <a:buFont typeface="Arial"/>
              <a:buChar char="•"/>
            </a:pPr>
            <a:r>
              <a:rPr lang="en-US"/>
              <a:t>Take care when releasing information on the phone, use data (not SSN) known only to student</a:t>
            </a:r>
            <a:endParaRPr/>
          </a:p>
          <a:p>
            <a:pPr marL="742950" lvl="1" indent="-285750" algn="l" rtl="0">
              <a:lnSpc>
                <a:spcPct val="100000"/>
              </a:lnSpc>
              <a:spcBef>
                <a:spcPts val="400"/>
              </a:spcBef>
              <a:spcAft>
                <a:spcPts val="0"/>
              </a:spcAft>
              <a:buClr>
                <a:srgbClr val="4B2E83"/>
              </a:buClr>
              <a:buSzPts val="2000"/>
              <a:buChar char="–"/>
            </a:pPr>
            <a:r>
              <a:rPr lang="en-US"/>
              <a:t>i.e. classes taken/former instructor names</a:t>
            </a:r>
            <a:endParaRPr/>
          </a:p>
        </p:txBody>
      </p:sp>
      <p:sp>
        <p:nvSpPr>
          <p:cNvPr id="388" name="Google Shape;388;p59"/>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Using SSN/Passwords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0"/>
          <p:cNvSpPr txBox="1">
            <a:spLocks noGrp="1"/>
          </p:cNvSpPr>
          <p:nvPr>
            <p:ph type="body" idx="1"/>
          </p:nvPr>
        </p:nvSpPr>
        <p:spPr>
          <a:xfrm>
            <a:off x="665530" y="2133541"/>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May release with written agreements related to studies conducted for institution</a:t>
            </a:r>
            <a:endParaRPr/>
          </a:p>
          <a:p>
            <a:pPr marL="342900" lvl="0" indent="-342900" algn="l" rtl="0">
              <a:lnSpc>
                <a:spcPct val="100000"/>
              </a:lnSpc>
              <a:spcBef>
                <a:spcPts val="480"/>
              </a:spcBef>
              <a:spcAft>
                <a:spcPts val="0"/>
              </a:spcAft>
              <a:buClr>
                <a:srgbClr val="4B2E83"/>
              </a:buClr>
              <a:buSzPts val="2400"/>
              <a:buFont typeface="Arial"/>
              <a:buChar char="•"/>
            </a:pPr>
            <a:r>
              <a:rPr lang="en-US"/>
              <a:t>Authorized reps can be any national or state authority or educational body</a:t>
            </a:r>
            <a:endParaRPr/>
          </a:p>
          <a:p>
            <a:pPr marL="342900" lvl="0" indent="-342900" algn="l" rtl="0">
              <a:lnSpc>
                <a:spcPct val="100000"/>
              </a:lnSpc>
              <a:spcBef>
                <a:spcPts val="480"/>
              </a:spcBef>
              <a:spcAft>
                <a:spcPts val="0"/>
              </a:spcAft>
              <a:buClr>
                <a:srgbClr val="4B2E83"/>
              </a:buClr>
              <a:buSzPts val="2400"/>
              <a:buFont typeface="Arial"/>
              <a:buChar char="•"/>
            </a:pPr>
            <a:r>
              <a:rPr lang="en-US"/>
              <a:t>Can re-disclose</a:t>
            </a:r>
            <a:endParaRPr/>
          </a:p>
          <a:p>
            <a:pPr marL="742950" lvl="1" indent="-285750" algn="l" rtl="0">
              <a:lnSpc>
                <a:spcPct val="100000"/>
              </a:lnSpc>
              <a:spcBef>
                <a:spcPts val="400"/>
              </a:spcBef>
              <a:spcAft>
                <a:spcPts val="0"/>
              </a:spcAft>
              <a:buClr>
                <a:srgbClr val="4B2E83"/>
              </a:buClr>
              <a:buSzPts val="2000"/>
              <a:buFont typeface="Arial"/>
              <a:buChar char="•"/>
            </a:pPr>
            <a:r>
              <a:rPr lang="en-US"/>
              <a:t>Ask them not to and to destroy unused data</a:t>
            </a:r>
            <a:endParaRPr/>
          </a:p>
          <a:p>
            <a:pPr marL="342900" lvl="0" indent="-342900" algn="l" rtl="0">
              <a:lnSpc>
                <a:spcPct val="100000"/>
              </a:lnSpc>
              <a:spcBef>
                <a:spcPts val="480"/>
              </a:spcBef>
              <a:spcAft>
                <a:spcPts val="0"/>
              </a:spcAft>
              <a:buClr>
                <a:srgbClr val="4B2E83"/>
              </a:buClr>
              <a:buSzPts val="2400"/>
              <a:buFont typeface="Arial"/>
              <a:buChar char="•"/>
            </a:pPr>
            <a:r>
              <a:rPr lang="en-US"/>
              <a:t>Personally identifiable information can move back and forth between institution and agency now without student’s consent</a:t>
            </a:r>
            <a:endParaRPr/>
          </a:p>
          <a:p>
            <a:pPr marL="342900" lvl="0" indent="-342900" algn="l" rtl="0">
              <a:lnSpc>
                <a:spcPct val="100000"/>
              </a:lnSpc>
              <a:spcBef>
                <a:spcPts val="480"/>
              </a:spcBef>
              <a:spcAft>
                <a:spcPts val="0"/>
              </a:spcAft>
              <a:buClr>
                <a:srgbClr val="4B2E83"/>
              </a:buClr>
              <a:buSzPts val="2400"/>
              <a:buFont typeface="Arial"/>
              <a:buChar char="•"/>
            </a:pPr>
            <a:r>
              <a:rPr lang="en-US"/>
              <a:t>Agencies must abide by FERPA</a:t>
            </a:r>
            <a:endParaRPr/>
          </a:p>
        </p:txBody>
      </p:sp>
      <p:sp>
        <p:nvSpPr>
          <p:cNvPr id="394" name="Google Shape;394;p60"/>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Authorized Representatives</a:t>
            </a:r>
            <a:endParaRPr/>
          </a:p>
        </p:txBody>
      </p:sp>
      <p:sp>
        <p:nvSpPr>
          <p:cNvPr id="395" name="Google Shape;395;p60"/>
          <p:cNvSpPr txBox="1">
            <a:spLocks noGrp="1"/>
          </p:cNvSpPr>
          <p:nvPr>
            <p:ph type="body" idx="1"/>
          </p:nvPr>
        </p:nvSpPr>
        <p:spPr>
          <a:xfrm>
            <a:off x="682816" y="1632609"/>
            <a:ext cx="8185150" cy="4111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i="0" u="none" strike="noStrike" cap="none">
                <a:solidFill>
                  <a:schemeClr val="dk1"/>
                </a:solidFill>
                <a:latin typeface="Arial"/>
                <a:ea typeface="Arial"/>
                <a:cs typeface="Arial"/>
                <a:sym typeface="Arial"/>
              </a:rPr>
              <a:t>Requests for Information</a:t>
            </a:r>
            <a:endParaRPr sz="240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1"/>
          <p:cNvSpPr txBox="1">
            <a:spLocks noGrp="1"/>
          </p:cNvSpPr>
          <p:nvPr>
            <p:ph type="body" idx="1"/>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Do not assume campus leaders all know FERPA</a:t>
            </a:r>
            <a:endParaRPr/>
          </a:p>
          <a:p>
            <a:pPr marL="342900" lvl="0" indent="-342900" algn="l" rtl="0">
              <a:lnSpc>
                <a:spcPct val="100000"/>
              </a:lnSpc>
              <a:spcBef>
                <a:spcPts val="480"/>
              </a:spcBef>
              <a:spcAft>
                <a:spcPts val="0"/>
              </a:spcAft>
              <a:buClr>
                <a:srgbClr val="4B2E83"/>
              </a:buClr>
              <a:buSzPts val="2400"/>
              <a:buFont typeface="Arial"/>
              <a:buChar char="•"/>
            </a:pPr>
            <a:r>
              <a:rPr lang="en-US"/>
              <a:t>Take care when releasing information to school officials in a position of authority</a:t>
            </a:r>
            <a:endParaRPr/>
          </a:p>
          <a:p>
            <a:pPr marL="342900" lvl="0" indent="-342900" algn="l" rtl="0">
              <a:lnSpc>
                <a:spcPct val="100000"/>
              </a:lnSpc>
              <a:spcBef>
                <a:spcPts val="480"/>
              </a:spcBef>
              <a:spcAft>
                <a:spcPts val="0"/>
              </a:spcAft>
              <a:buClr>
                <a:srgbClr val="4B2E83"/>
              </a:buClr>
              <a:buSzPts val="2400"/>
              <a:buFont typeface="Arial"/>
              <a:buChar char="•"/>
            </a:pPr>
            <a:r>
              <a:rPr lang="en-US"/>
              <a:t>Is this a school official with a legitimate need to know?</a:t>
            </a:r>
            <a:endParaRPr/>
          </a:p>
          <a:p>
            <a:pPr marL="342900" lvl="0" indent="-342900" algn="l" rtl="0">
              <a:lnSpc>
                <a:spcPct val="100000"/>
              </a:lnSpc>
              <a:spcBef>
                <a:spcPts val="480"/>
              </a:spcBef>
              <a:spcAft>
                <a:spcPts val="0"/>
              </a:spcAft>
              <a:buClr>
                <a:srgbClr val="4B2E83"/>
              </a:buClr>
              <a:buSzPts val="2400"/>
              <a:buFont typeface="Arial"/>
              <a:buChar char="•"/>
            </a:pPr>
            <a:r>
              <a:rPr lang="en-US"/>
              <a:t>If release request violates FERPA, decline the request. If required to comply, make note of the request and to whom it was released in student’s record.</a:t>
            </a:r>
            <a:endParaRPr/>
          </a:p>
        </p:txBody>
      </p:sp>
      <p:sp>
        <p:nvSpPr>
          <p:cNvPr id="401" name="Google Shape;401;p61"/>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Campus Leaders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2"/>
          <p:cNvSpPr txBox="1">
            <a:spLocks noGrp="1"/>
          </p:cNvSpPr>
          <p:nvPr>
            <p:ph type="title"/>
          </p:nvPr>
        </p:nvSpPr>
        <p:spPr>
          <a:xfrm>
            <a:off x="824150" y="1160248"/>
            <a:ext cx="6972300" cy="2451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2"/>
              </a:buClr>
              <a:buSzPts val="5000"/>
              <a:buFont typeface="Encode Sans Black"/>
              <a:buNone/>
            </a:pPr>
            <a:r>
              <a:rPr lang="en-US" sz="4000"/>
              <a:t>How does the UW Privacy Office Navigate a FERPA Breach?</a:t>
            </a:r>
            <a:endParaRPr sz="4000"/>
          </a:p>
        </p:txBody>
      </p:sp>
      <p:sp>
        <p:nvSpPr>
          <p:cNvPr id="407" name="Google Shape;407;p62"/>
          <p:cNvSpPr txBox="1"/>
          <p:nvPr/>
        </p:nvSpPr>
        <p:spPr>
          <a:xfrm>
            <a:off x="710336" y="4390997"/>
            <a:ext cx="41895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408" name="Google Shape;408;p62"/>
          <p:cNvPicPr preferRelativeResize="0"/>
          <p:nvPr/>
        </p:nvPicPr>
        <p:blipFill rotWithShape="1">
          <a:blip r:embed="rId3">
            <a:alphaModFix/>
          </a:blip>
          <a:srcRect/>
          <a:stretch/>
        </p:blipFill>
        <p:spPr>
          <a:xfrm>
            <a:off x="3975653" y="3339548"/>
            <a:ext cx="4192658" cy="24052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3"/>
          <p:cNvSpPr txBox="1">
            <a:spLocks noGrp="1"/>
          </p:cNvSpPr>
          <p:nvPr>
            <p:ph type="body" idx="1"/>
          </p:nvPr>
        </p:nvSpPr>
        <p:spPr>
          <a:xfrm>
            <a:off x="758830" y="1135450"/>
            <a:ext cx="8196300" cy="401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800"/>
              </a:spcBef>
              <a:spcAft>
                <a:spcPts val="0"/>
              </a:spcAft>
              <a:buSzPts val="2400"/>
              <a:buNone/>
            </a:pPr>
            <a:endParaRPr sz="1900">
              <a:solidFill>
                <a:srgbClr val="FF0000"/>
              </a:solidFill>
            </a:endParaRPr>
          </a:p>
          <a:p>
            <a:pPr marL="457200" lvl="0" indent="-457200" algn="l" rtl="0">
              <a:lnSpc>
                <a:spcPct val="100000"/>
              </a:lnSpc>
              <a:spcBef>
                <a:spcPts val="800"/>
              </a:spcBef>
              <a:spcAft>
                <a:spcPts val="0"/>
              </a:spcAft>
              <a:buClr>
                <a:schemeClr val="dk1"/>
              </a:buClr>
              <a:buSzPts val="3600"/>
              <a:buChar char="●"/>
            </a:pPr>
            <a:r>
              <a:rPr lang="en-US" sz="3600" b="0">
                <a:solidFill>
                  <a:schemeClr val="dk1"/>
                </a:solidFill>
              </a:rPr>
              <a:t>UW Privacy - </a:t>
            </a:r>
            <a:r>
              <a:rPr lang="en-US" sz="3600" b="0" u="sng">
                <a:solidFill>
                  <a:schemeClr val="hlink"/>
                </a:solidFill>
                <a:hlinkClick r:id="rId3"/>
              </a:rPr>
              <a:t>https://privacy.uw.edu/</a:t>
            </a:r>
            <a:endParaRPr sz="3600" b="0">
              <a:solidFill>
                <a:schemeClr val="dk1"/>
              </a:solidFill>
            </a:endParaRPr>
          </a:p>
          <a:p>
            <a:pPr marL="457200" lvl="0" indent="-457200" algn="l" rtl="0">
              <a:lnSpc>
                <a:spcPct val="100000"/>
              </a:lnSpc>
              <a:spcBef>
                <a:spcPts val="0"/>
              </a:spcBef>
              <a:spcAft>
                <a:spcPts val="0"/>
              </a:spcAft>
              <a:buClr>
                <a:schemeClr val="dk1"/>
              </a:buClr>
              <a:buSzPts val="3600"/>
              <a:buFont typeface="Open Sans"/>
              <a:buChar char="●"/>
            </a:pPr>
            <a:r>
              <a:rPr lang="en-US" sz="3600" b="0">
                <a:solidFill>
                  <a:schemeClr val="dk1"/>
                </a:solidFill>
              </a:rPr>
              <a:t>Report an Incident-Breach Notification</a:t>
            </a:r>
            <a:endParaRPr sz="3600" b="0">
              <a:solidFill>
                <a:schemeClr val="dk1"/>
              </a:solidFill>
            </a:endParaRPr>
          </a:p>
          <a:p>
            <a:pPr marL="457200" lvl="0" indent="-457200" algn="l" rtl="0">
              <a:lnSpc>
                <a:spcPct val="100000"/>
              </a:lnSpc>
              <a:spcBef>
                <a:spcPts val="0"/>
              </a:spcBef>
              <a:spcAft>
                <a:spcPts val="0"/>
              </a:spcAft>
              <a:buClr>
                <a:schemeClr val="dk1"/>
              </a:buClr>
              <a:buSzPts val="3600"/>
              <a:buFont typeface="Open Sans"/>
              <a:buChar char="●"/>
            </a:pPr>
            <a:r>
              <a:rPr lang="en-US" sz="3600" b="0" u="sng">
                <a:solidFill>
                  <a:schemeClr val="hlink"/>
                </a:solidFill>
                <a:hlinkClick r:id="rId4"/>
              </a:rPr>
              <a:t>https://privacy.uw.edu/report/breach-notification/</a:t>
            </a:r>
            <a:endParaRPr sz="3600" b="0">
              <a:solidFill>
                <a:schemeClr val="dk1"/>
              </a:solidFill>
            </a:endParaRPr>
          </a:p>
          <a:p>
            <a:pPr marL="1371600" lvl="0" indent="0" algn="l" rtl="0">
              <a:lnSpc>
                <a:spcPct val="100000"/>
              </a:lnSpc>
              <a:spcBef>
                <a:spcPts val="800"/>
              </a:spcBef>
              <a:spcAft>
                <a:spcPts val="0"/>
              </a:spcAft>
              <a:buSzPts val="2400"/>
              <a:buNone/>
            </a:pPr>
            <a:endParaRPr sz="3600" b="0">
              <a:solidFill>
                <a:schemeClr val="dk1"/>
              </a:solidFill>
            </a:endParaRPr>
          </a:p>
          <a:p>
            <a:pPr marL="0" lvl="0" indent="0" algn="l" rtl="0">
              <a:lnSpc>
                <a:spcPct val="100000"/>
              </a:lnSpc>
              <a:spcBef>
                <a:spcPts val="800"/>
              </a:spcBef>
              <a:spcAft>
                <a:spcPts val="0"/>
              </a:spcAft>
              <a:buSzPts val="2400"/>
              <a:buNone/>
            </a:pPr>
            <a:endParaRPr sz="1900" b="0">
              <a:solidFill>
                <a:schemeClr val="dk1"/>
              </a:solidFill>
            </a:endParaRPr>
          </a:p>
          <a:p>
            <a:pPr marL="0" lvl="0" indent="0" algn="l" rtl="0">
              <a:lnSpc>
                <a:spcPct val="100000"/>
              </a:lnSpc>
              <a:spcBef>
                <a:spcPts val="480"/>
              </a:spcBef>
              <a:spcAft>
                <a:spcPts val="0"/>
              </a:spcAft>
              <a:buSzPts val="2400"/>
              <a:buNone/>
            </a:pPr>
            <a:endParaRPr sz="1800" b="0">
              <a:solidFill>
                <a:schemeClr val="dk1"/>
              </a:solidFill>
            </a:endParaRPr>
          </a:p>
        </p:txBody>
      </p:sp>
      <p:sp>
        <p:nvSpPr>
          <p:cNvPr id="414" name="Google Shape;414;p63"/>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UW PRIVACY OFFICE REMEDIATION</a:t>
            </a:r>
            <a:endParaRPr/>
          </a:p>
        </p:txBody>
      </p:sp>
      <p:pic>
        <p:nvPicPr>
          <p:cNvPr id="415" name="Google Shape;415;p63"/>
          <p:cNvPicPr preferRelativeResize="0"/>
          <p:nvPr/>
        </p:nvPicPr>
        <p:blipFill rotWithShape="1">
          <a:blip r:embed="rId5">
            <a:alphaModFix/>
          </a:blip>
          <a:srcRect/>
          <a:stretch/>
        </p:blipFill>
        <p:spPr>
          <a:xfrm>
            <a:off x="4850588" y="4704450"/>
            <a:ext cx="2466975" cy="1847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4"/>
          <p:cNvSpPr txBox="1">
            <a:spLocks noGrp="1"/>
          </p:cNvSpPr>
          <p:nvPr>
            <p:ph type="body" idx="1"/>
          </p:nvPr>
        </p:nvSpPr>
        <p:spPr>
          <a:xfrm>
            <a:off x="758830" y="983050"/>
            <a:ext cx="8196300" cy="401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800"/>
              </a:spcBef>
              <a:spcAft>
                <a:spcPts val="0"/>
              </a:spcAft>
              <a:buSzPts val="2400"/>
              <a:buNone/>
            </a:pPr>
            <a:endParaRPr sz="1900">
              <a:solidFill>
                <a:srgbClr val="FF0000"/>
              </a:solidFill>
            </a:endParaRPr>
          </a:p>
          <a:p>
            <a:pPr marL="457200" lvl="0" indent="-349250" algn="l" rtl="0">
              <a:lnSpc>
                <a:spcPct val="100000"/>
              </a:lnSpc>
              <a:spcBef>
                <a:spcPts val="800"/>
              </a:spcBef>
              <a:spcAft>
                <a:spcPts val="0"/>
              </a:spcAft>
              <a:buClr>
                <a:schemeClr val="dk1"/>
              </a:buClr>
              <a:buSzPts val="1900"/>
              <a:buFont typeface="Open Sans"/>
              <a:buChar char="●"/>
            </a:pPr>
            <a:r>
              <a:rPr lang="en-US" sz="1900" b="0">
                <a:solidFill>
                  <a:schemeClr val="dk1"/>
                </a:solidFill>
              </a:rPr>
              <a:t>Report it to UW Privacy (Or University Registrar)</a:t>
            </a:r>
            <a:endParaRPr sz="1900" b="0">
              <a:solidFill>
                <a:schemeClr val="dk1"/>
              </a:solidFill>
            </a:endParaRPr>
          </a:p>
          <a:p>
            <a:pPr marL="457200" lvl="0" indent="-349250" algn="l" rtl="0">
              <a:lnSpc>
                <a:spcPct val="100000"/>
              </a:lnSpc>
              <a:spcBef>
                <a:spcPts val="0"/>
              </a:spcBef>
              <a:spcAft>
                <a:spcPts val="0"/>
              </a:spcAft>
              <a:buClr>
                <a:schemeClr val="dk1"/>
              </a:buClr>
              <a:buSzPts val="1900"/>
              <a:buFont typeface="Open Sans"/>
              <a:buChar char="●"/>
            </a:pPr>
            <a:r>
              <a:rPr lang="en-US" sz="1900" b="0">
                <a:solidFill>
                  <a:schemeClr val="dk1"/>
                </a:solidFill>
              </a:rPr>
              <a:t>Immediately isolate the systems or issues</a:t>
            </a:r>
            <a:endParaRPr sz="1900" b="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1900" b="0">
                <a:solidFill>
                  <a:schemeClr val="dk1"/>
                </a:solidFill>
              </a:rPr>
              <a:t>Preserve system logs</a:t>
            </a:r>
            <a:endParaRPr sz="1900" b="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1900" b="0">
                <a:solidFill>
                  <a:schemeClr val="dk1"/>
                </a:solidFill>
              </a:rPr>
              <a:t>Limit sharing of information - limit it to need to know</a:t>
            </a:r>
            <a:endParaRPr sz="1900" b="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1900" b="0">
                <a:solidFill>
                  <a:schemeClr val="dk1"/>
                </a:solidFill>
              </a:rPr>
              <a:t>Be clear about what is substantiated or not, if we do not know the facts that is ok</a:t>
            </a:r>
            <a:endParaRPr sz="1900" b="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1900" b="0">
                <a:solidFill>
                  <a:schemeClr val="dk1"/>
                </a:solidFill>
              </a:rPr>
              <a:t>Mark documents “draft” until finalized</a:t>
            </a:r>
            <a:endParaRPr sz="1900" b="0">
              <a:solidFill>
                <a:schemeClr val="dk1"/>
              </a:solidFill>
            </a:endParaRPr>
          </a:p>
          <a:p>
            <a:pPr marL="914400" lvl="0" indent="-349250" algn="l" rtl="0">
              <a:lnSpc>
                <a:spcPct val="100000"/>
              </a:lnSpc>
              <a:spcBef>
                <a:spcPts val="0"/>
              </a:spcBef>
              <a:spcAft>
                <a:spcPts val="0"/>
              </a:spcAft>
              <a:buClr>
                <a:schemeClr val="dk1"/>
              </a:buClr>
              <a:buSzPts val="1900"/>
              <a:buChar char="●"/>
            </a:pPr>
            <a:r>
              <a:rPr lang="en-US" sz="1900" b="0">
                <a:solidFill>
                  <a:schemeClr val="dk1"/>
                </a:solidFill>
              </a:rPr>
              <a:t>Report:</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Date of discovery</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Date it occurred</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Brief Description</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Type of data involved</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Number of identifiable records</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Organization(s) or unit(s) involved</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Students impacted</a:t>
            </a:r>
            <a:endParaRPr sz="1900" b="0">
              <a:solidFill>
                <a:schemeClr val="dk1"/>
              </a:solidFill>
            </a:endParaRPr>
          </a:p>
          <a:p>
            <a:pPr marL="1371600" lvl="1" indent="-349250" algn="l" rtl="0">
              <a:lnSpc>
                <a:spcPct val="100000"/>
              </a:lnSpc>
              <a:spcBef>
                <a:spcPts val="0"/>
              </a:spcBef>
              <a:spcAft>
                <a:spcPts val="0"/>
              </a:spcAft>
              <a:buClr>
                <a:schemeClr val="dk1"/>
              </a:buClr>
              <a:buSzPts val="1900"/>
              <a:buChar char="○"/>
            </a:pPr>
            <a:r>
              <a:rPr lang="en-US" sz="1900" b="0">
                <a:solidFill>
                  <a:schemeClr val="dk1"/>
                </a:solidFill>
              </a:rPr>
              <a:t>Systems involved</a:t>
            </a:r>
            <a:endParaRPr sz="1900" b="0">
              <a:solidFill>
                <a:schemeClr val="dk1"/>
              </a:solidFill>
            </a:endParaRPr>
          </a:p>
          <a:p>
            <a:pPr marL="457200" lvl="0" indent="-349250" algn="l" rtl="0">
              <a:lnSpc>
                <a:spcPct val="100000"/>
              </a:lnSpc>
              <a:spcBef>
                <a:spcPts val="0"/>
              </a:spcBef>
              <a:spcAft>
                <a:spcPts val="0"/>
              </a:spcAft>
              <a:buClr>
                <a:schemeClr val="dk1"/>
              </a:buClr>
              <a:buSzPts val="1900"/>
              <a:buChar char="●"/>
            </a:pPr>
            <a:r>
              <a:rPr lang="en-US" sz="1900" b="0">
                <a:solidFill>
                  <a:schemeClr val="dk1"/>
                </a:solidFill>
              </a:rPr>
              <a:t>Send names of impacted students to Registrar</a:t>
            </a:r>
            <a:endParaRPr sz="1900" b="0">
              <a:solidFill>
                <a:schemeClr val="dk1"/>
              </a:solidFill>
            </a:endParaRPr>
          </a:p>
          <a:p>
            <a:pPr marL="1371600" lvl="0" indent="0" algn="l" rtl="0">
              <a:lnSpc>
                <a:spcPct val="100000"/>
              </a:lnSpc>
              <a:spcBef>
                <a:spcPts val="800"/>
              </a:spcBef>
              <a:spcAft>
                <a:spcPts val="0"/>
              </a:spcAft>
              <a:buSzPts val="2400"/>
              <a:buNone/>
            </a:pPr>
            <a:endParaRPr sz="1900" b="0">
              <a:solidFill>
                <a:schemeClr val="dk1"/>
              </a:solidFill>
            </a:endParaRPr>
          </a:p>
          <a:p>
            <a:pPr marL="0" lvl="0" indent="0" algn="l" rtl="0">
              <a:lnSpc>
                <a:spcPct val="100000"/>
              </a:lnSpc>
              <a:spcBef>
                <a:spcPts val="800"/>
              </a:spcBef>
              <a:spcAft>
                <a:spcPts val="0"/>
              </a:spcAft>
              <a:buSzPts val="2400"/>
              <a:buNone/>
            </a:pPr>
            <a:endParaRPr sz="1900" b="0">
              <a:solidFill>
                <a:schemeClr val="dk1"/>
              </a:solidFill>
            </a:endParaRPr>
          </a:p>
          <a:p>
            <a:pPr marL="0" lvl="0" indent="0" algn="l" rtl="0">
              <a:lnSpc>
                <a:spcPct val="100000"/>
              </a:lnSpc>
              <a:spcBef>
                <a:spcPts val="480"/>
              </a:spcBef>
              <a:spcAft>
                <a:spcPts val="0"/>
              </a:spcAft>
              <a:buSzPts val="2400"/>
              <a:buNone/>
            </a:pPr>
            <a:endParaRPr sz="1800" b="0">
              <a:solidFill>
                <a:schemeClr val="dk1"/>
              </a:solidFill>
            </a:endParaRPr>
          </a:p>
        </p:txBody>
      </p:sp>
      <p:sp>
        <p:nvSpPr>
          <p:cNvPr id="421" name="Google Shape;421;p64"/>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UW PRIVACY OFFICE REMEDIATION</a:t>
            </a:r>
            <a:endParaRPr/>
          </a:p>
        </p:txBody>
      </p:sp>
      <p:pic>
        <p:nvPicPr>
          <p:cNvPr id="422" name="Google Shape;422;p64"/>
          <p:cNvPicPr preferRelativeResize="0"/>
          <p:nvPr/>
        </p:nvPicPr>
        <p:blipFill rotWithShape="1">
          <a:blip r:embed="rId3">
            <a:alphaModFix/>
          </a:blip>
          <a:srcRect/>
          <a:stretch/>
        </p:blipFill>
        <p:spPr>
          <a:xfrm>
            <a:off x="6336325" y="3332050"/>
            <a:ext cx="2519125" cy="16664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p:nvPr/>
        </p:nvSpPr>
        <p:spPr>
          <a:xfrm>
            <a:off x="3535392" y="2664369"/>
            <a:ext cx="2241550" cy="1938337"/>
          </a:xfrm>
          <a:prstGeom prst="rect">
            <a:avLst/>
          </a:prstGeom>
          <a:solidFill>
            <a:schemeClr val="lt1">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Control over access, with exceptions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114" name="Google Shape;114;p20"/>
          <p:cNvSpPr txBox="1"/>
          <p:nvPr/>
        </p:nvSpPr>
        <p:spPr>
          <a:xfrm>
            <a:off x="795398" y="1776024"/>
            <a:ext cx="2252662" cy="2308225"/>
          </a:xfrm>
          <a:prstGeom prst="rect">
            <a:avLst/>
          </a:prstGeom>
          <a:solidFill>
            <a:schemeClr val="lt2">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Access to education records, with 99.31 exceptions</a:t>
            </a:r>
            <a:endParaRPr sz="1400" b="0" i="0" u="none" strike="noStrike" cap="none">
              <a:solidFill>
                <a:srgbClr val="000000"/>
              </a:solidFill>
              <a:latin typeface="Arial"/>
              <a:ea typeface="Arial"/>
              <a:cs typeface="Arial"/>
              <a:sym typeface="Arial"/>
            </a:endParaRPr>
          </a:p>
        </p:txBody>
      </p:sp>
      <p:sp>
        <p:nvSpPr>
          <p:cNvPr id="115" name="Google Shape;115;p20"/>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In FERPA Speak</a:t>
            </a:r>
            <a:endParaRPr/>
          </a:p>
        </p:txBody>
      </p:sp>
      <p:sp>
        <p:nvSpPr>
          <p:cNvPr id="116" name="Google Shape;116;p20"/>
          <p:cNvSpPr txBox="1"/>
          <p:nvPr/>
        </p:nvSpPr>
        <p:spPr>
          <a:xfrm>
            <a:off x="6264275" y="2930137"/>
            <a:ext cx="2041525" cy="2308225"/>
          </a:xfrm>
          <a:prstGeom prst="rect">
            <a:avLst/>
          </a:prstGeom>
          <a:solidFill>
            <a:schemeClr val="lt1">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Right to challenge contents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5"/>
          <p:cNvSpPr txBox="1">
            <a:spLocks noGrp="1"/>
          </p:cNvSpPr>
          <p:nvPr>
            <p:ph type="body" idx="1"/>
          </p:nvPr>
        </p:nvSpPr>
        <p:spPr>
          <a:xfrm>
            <a:off x="1611794" y="1336063"/>
            <a:ext cx="6956854" cy="4907091"/>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800"/>
              </a:spcBef>
              <a:spcAft>
                <a:spcPts val="0"/>
              </a:spcAft>
              <a:buClr>
                <a:schemeClr val="dk1"/>
              </a:buClr>
              <a:buSzPts val="2400"/>
              <a:buFont typeface="Arial"/>
              <a:buChar char="•"/>
            </a:pPr>
            <a:r>
              <a:rPr lang="en-US" b="0">
                <a:solidFill>
                  <a:schemeClr val="dk1"/>
                </a:solidFill>
              </a:rPr>
              <a:t>Conduct your own forensic analysis</a:t>
            </a:r>
            <a:endParaRPr b="0">
              <a:solidFill>
                <a:schemeClr val="dk1"/>
              </a:solidFill>
            </a:endParaRPr>
          </a:p>
          <a:p>
            <a:pPr marL="457200" lvl="0" indent="-381000" algn="l" rtl="0">
              <a:lnSpc>
                <a:spcPct val="100000"/>
              </a:lnSpc>
              <a:spcBef>
                <a:spcPts val="0"/>
              </a:spcBef>
              <a:spcAft>
                <a:spcPts val="0"/>
              </a:spcAft>
              <a:buClr>
                <a:schemeClr val="dk1"/>
              </a:buClr>
              <a:buSzPts val="2400"/>
              <a:buFont typeface="Arial"/>
              <a:buChar char="•"/>
            </a:pPr>
            <a:r>
              <a:rPr lang="en-US" b="0">
                <a:solidFill>
                  <a:schemeClr val="dk1"/>
                </a:solidFill>
              </a:rPr>
              <a:t>Delete, move, or alter files on the system (preserve evidence)</a:t>
            </a:r>
            <a:endParaRPr b="0">
              <a:solidFill>
                <a:schemeClr val="dk1"/>
              </a:solidFill>
            </a:endParaRPr>
          </a:p>
          <a:p>
            <a:pPr marL="457200" lvl="0" indent="-381000" algn="l" rtl="0">
              <a:lnSpc>
                <a:spcPct val="100000"/>
              </a:lnSpc>
              <a:spcBef>
                <a:spcPts val="0"/>
              </a:spcBef>
              <a:spcAft>
                <a:spcPts val="0"/>
              </a:spcAft>
              <a:buClr>
                <a:schemeClr val="dk1"/>
              </a:buClr>
              <a:buSzPts val="2400"/>
              <a:buFont typeface="Arial"/>
              <a:buChar char="•"/>
            </a:pPr>
            <a:r>
              <a:rPr lang="en-US" b="0">
                <a:solidFill>
                  <a:schemeClr val="dk1"/>
                </a:solidFill>
              </a:rPr>
              <a:t>Blast email to all involved about the breach</a:t>
            </a:r>
            <a:endParaRPr b="0">
              <a:solidFill>
                <a:schemeClr val="dk1"/>
              </a:solidFill>
            </a:endParaRPr>
          </a:p>
          <a:p>
            <a:pPr marL="457200" lvl="0" indent="-381000" algn="l" rtl="0">
              <a:lnSpc>
                <a:spcPct val="100000"/>
              </a:lnSpc>
              <a:spcBef>
                <a:spcPts val="0"/>
              </a:spcBef>
              <a:spcAft>
                <a:spcPts val="0"/>
              </a:spcAft>
              <a:buClr>
                <a:schemeClr val="dk1"/>
              </a:buClr>
              <a:buSzPts val="2400"/>
              <a:buFont typeface="Arial"/>
              <a:buChar char="•"/>
            </a:pPr>
            <a:r>
              <a:rPr lang="en-US" b="0">
                <a:solidFill>
                  <a:schemeClr val="dk1"/>
                </a:solidFill>
              </a:rPr>
              <a:t>Spin or propagate unsubstantiated facts</a:t>
            </a:r>
            <a:endParaRPr b="0">
              <a:solidFill>
                <a:schemeClr val="dk1"/>
              </a:solidFill>
            </a:endParaRPr>
          </a:p>
          <a:p>
            <a:pPr marL="457200" lvl="0" indent="-381000" algn="l" rtl="0">
              <a:lnSpc>
                <a:spcPct val="100000"/>
              </a:lnSpc>
              <a:spcBef>
                <a:spcPts val="0"/>
              </a:spcBef>
              <a:spcAft>
                <a:spcPts val="0"/>
              </a:spcAft>
              <a:buClr>
                <a:schemeClr val="dk1"/>
              </a:buClr>
              <a:buSzPts val="2400"/>
              <a:buFont typeface="Arial"/>
              <a:buChar char="•"/>
            </a:pPr>
            <a:r>
              <a:rPr lang="en-US" b="0">
                <a:solidFill>
                  <a:schemeClr val="dk1"/>
                </a:solidFill>
              </a:rPr>
              <a:t>Do not communicate that there is a breach to individuals who are not:</a:t>
            </a:r>
            <a:endParaRPr b="0">
              <a:solidFill>
                <a:schemeClr val="dk1"/>
              </a:solidFill>
            </a:endParaRPr>
          </a:p>
          <a:p>
            <a:pPr marL="1371600" lvl="1" indent="-381000" algn="l" rtl="0">
              <a:lnSpc>
                <a:spcPct val="100000"/>
              </a:lnSpc>
              <a:spcBef>
                <a:spcPts val="0"/>
              </a:spcBef>
              <a:spcAft>
                <a:spcPts val="0"/>
              </a:spcAft>
              <a:buClr>
                <a:schemeClr val="dk1"/>
              </a:buClr>
              <a:buSzPts val="2400"/>
              <a:buFont typeface="Courier New"/>
              <a:buChar char="o"/>
            </a:pPr>
            <a:r>
              <a:rPr lang="en-US" sz="2400" b="0">
                <a:solidFill>
                  <a:schemeClr val="dk1"/>
                </a:solidFill>
              </a:rPr>
              <a:t>The remediation decision makers</a:t>
            </a:r>
            <a:endParaRPr sz="2400" b="0">
              <a:solidFill>
                <a:schemeClr val="dk1"/>
              </a:solidFill>
            </a:endParaRPr>
          </a:p>
          <a:p>
            <a:pPr marL="1371600" lvl="1" indent="-381000" algn="l" rtl="0">
              <a:lnSpc>
                <a:spcPct val="100000"/>
              </a:lnSpc>
              <a:spcBef>
                <a:spcPts val="0"/>
              </a:spcBef>
              <a:spcAft>
                <a:spcPts val="0"/>
              </a:spcAft>
              <a:buClr>
                <a:schemeClr val="dk1"/>
              </a:buClr>
              <a:buSzPts val="2400"/>
              <a:buFont typeface="Courier New"/>
              <a:buChar char="o"/>
            </a:pPr>
            <a:r>
              <a:rPr lang="en-US" sz="2400" b="0">
                <a:solidFill>
                  <a:schemeClr val="dk1"/>
                </a:solidFill>
              </a:rPr>
              <a:t>Involved in the incident management process</a:t>
            </a:r>
            <a:endParaRPr sz="2400" b="0">
              <a:solidFill>
                <a:schemeClr val="dk1"/>
              </a:solidFill>
            </a:endParaRPr>
          </a:p>
          <a:p>
            <a:pPr marL="1371600" lvl="1" indent="-381000" algn="l" rtl="0">
              <a:lnSpc>
                <a:spcPct val="100000"/>
              </a:lnSpc>
              <a:spcBef>
                <a:spcPts val="0"/>
              </a:spcBef>
              <a:spcAft>
                <a:spcPts val="0"/>
              </a:spcAft>
              <a:buClr>
                <a:schemeClr val="dk1"/>
              </a:buClr>
              <a:buSzPts val="2400"/>
              <a:buFont typeface="Courier New"/>
              <a:buChar char="o"/>
            </a:pPr>
            <a:r>
              <a:rPr lang="en-US" sz="2400" b="0">
                <a:solidFill>
                  <a:schemeClr val="dk1"/>
                </a:solidFill>
              </a:rPr>
              <a:t>Those not impacted by the breach </a:t>
            </a:r>
            <a:endParaRPr sz="2400" b="0">
              <a:solidFill>
                <a:schemeClr val="dk1"/>
              </a:solidFill>
            </a:endParaRPr>
          </a:p>
          <a:p>
            <a:pPr marL="1371600" lvl="1" indent="-381000" algn="l" rtl="0">
              <a:lnSpc>
                <a:spcPct val="100000"/>
              </a:lnSpc>
              <a:spcBef>
                <a:spcPts val="0"/>
              </a:spcBef>
              <a:spcAft>
                <a:spcPts val="0"/>
              </a:spcAft>
              <a:buClr>
                <a:schemeClr val="dk1"/>
              </a:buClr>
              <a:buSzPts val="2400"/>
              <a:buFont typeface="Courier New"/>
              <a:buChar char="o"/>
            </a:pPr>
            <a:r>
              <a:rPr lang="en-US" sz="2400" b="0">
                <a:solidFill>
                  <a:schemeClr val="dk1"/>
                </a:solidFill>
              </a:rPr>
              <a:t>External to your institution</a:t>
            </a:r>
            <a:endParaRPr sz="2400" b="0">
              <a:solidFill>
                <a:schemeClr val="dk1"/>
              </a:solidFill>
            </a:endParaRPr>
          </a:p>
          <a:p>
            <a:pPr marL="0" lvl="0" indent="0" algn="l" rtl="0">
              <a:lnSpc>
                <a:spcPct val="100000"/>
              </a:lnSpc>
              <a:spcBef>
                <a:spcPts val="480"/>
              </a:spcBef>
              <a:spcAft>
                <a:spcPts val="0"/>
              </a:spcAft>
              <a:buSzPts val="2400"/>
              <a:buNone/>
            </a:pPr>
            <a:endParaRPr b="0">
              <a:solidFill>
                <a:schemeClr val="dk1"/>
              </a:solidFill>
            </a:endParaRPr>
          </a:p>
        </p:txBody>
      </p:sp>
      <p:sp>
        <p:nvSpPr>
          <p:cNvPr id="428" name="Google Shape;428;p65"/>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UW PRIVACY OFFICE REMEDIATION</a:t>
            </a:r>
            <a:endParaRPr/>
          </a:p>
        </p:txBody>
      </p:sp>
      <p:pic>
        <p:nvPicPr>
          <p:cNvPr id="429" name="Google Shape;429;p65"/>
          <p:cNvPicPr preferRelativeResize="0"/>
          <p:nvPr/>
        </p:nvPicPr>
        <p:blipFill rotWithShape="1">
          <a:blip r:embed="rId3">
            <a:alphaModFix/>
          </a:blip>
          <a:srcRect/>
          <a:stretch/>
        </p:blipFill>
        <p:spPr>
          <a:xfrm>
            <a:off x="365751" y="1644982"/>
            <a:ext cx="1344897" cy="13290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6"/>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Training Materials Are Available?</a:t>
            </a:r>
            <a:endParaRPr/>
          </a:p>
        </p:txBody>
      </p:sp>
      <p:sp>
        <p:nvSpPr>
          <p:cNvPr id="435" name="Google Shape;435;p66"/>
          <p:cNvSpPr txBox="1"/>
          <p:nvPr/>
        </p:nvSpPr>
        <p:spPr>
          <a:xfrm>
            <a:off x="2550428" y="3124415"/>
            <a:ext cx="6305087" cy="3847441"/>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sp>
        <p:nvSpPr>
          <p:cNvPr id="436" name="Google Shape;436;p66"/>
          <p:cNvSpPr txBox="1"/>
          <p:nvPr/>
        </p:nvSpPr>
        <p:spPr>
          <a:xfrm>
            <a:off x="2550426" y="4609927"/>
            <a:ext cx="6305087" cy="3847441"/>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400"/>
              </a:spcBef>
              <a:spcAft>
                <a:spcPts val="0"/>
              </a:spcAft>
              <a:buClr>
                <a:srgbClr val="4B2E83"/>
              </a:buClr>
              <a:buSzPts val="2000"/>
              <a:buFont typeface="Arial"/>
              <a:buNone/>
            </a:pPr>
            <a:endParaRPr sz="2000" b="1" i="0" u="none" strike="noStrike" cap="none">
              <a:solidFill>
                <a:srgbClr val="4B2E83"/>
              </a:solidFill>
              <a:latin typeface="Open Sans"/>
              <a:ea typeface="Open Sans"/>
              <a:cs typeface="Open Sans"/>
              <a:sym typeface="Open Sans"/>
            </a:endParaRPr>
          </a:p>
        </p:txBody>
      </p:sp>
      <p:pic>
        <p:nvPicPr>
          <p:cNvPr id="437" name="Google Shape;437;p66"/>
          <p:cNvPicPr preferRelativeResize="0"/>
          <p:nvPr/>
        </p:nvPicPr>
        <p:blipFill rotWithShape="1">
          <a:blip r:embed="rId3">
            <a:alphaModFix/>
          </a:blip>
          <a:srcRect l="-3420" r="3419"/>
          <a:stretch/>
        </p:blipFill>
        <p:spPr>
          <a:xfrm>
            <a:off x="800688" y="1871113"/>
            <a:ext cx="6663925" cy="342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7"/>
          <p:cNvSpPr txBox="1">
            <a:spLocks noGrp="1"/>
          </p:cNvSpPr>
          <p:nvPr>
            <p:ph type="body" idx="1"/>
          </p:nvPr>
        </p:nvSpPr>
        <p:spPr>
          <a:xfrm>
            <a:off x="659305" y="1513115"/>
            <a:ext cx="8196210" cy="423910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200"/>
              <a:buFont typeface="Arial"/>
              <a:buChar char="•"/>
            </a:pPr>
            <a:r>
              <a:rPr lang="en-US" sz="2200" u="sng">
                <a:solidFill>
                  <a:schemeClr val="hlink"/>
                </a:solidFill>
                <a:hlinkClick r:id="rId3"/>
              </a:rPr>
              <a:t>FERPA@uw.edu</a:t>
            </a:r>
            <a:r>
              <a:rPr lang="en-US" sz="2200"/>
              <a:t>  (Email and Website)</a:t>
            </a:r>
            <a:endParaRPr sz="2200"/>
          </a:p>
          <a:p>
            <a:pPr marL="457200" lvl="0" indent="0" algn="l" rtl="0">
              <a:lnSpc>
                <a:spcPct val="100000"/>
              </a:lnSpc>
              <a:spcBef>
                <a:spcPts val="0"/>
              </a:spcBef>
              <a:spcAft>
                <a:spcPts val="0"/>
              </a:spcAft>
              <a:buNone/>
            </a:pPr>
            <a:endParaRPr sz="2200"/>
          </a:p>
          <a:p>
            <a:pPr marL="342900" lvl="0" indent="-342900" algn="l" rtl="0">
              <a:lnSpc>
                <a:spcPct val="100000"/>
              </a:lnSpc>
              <a:spcBef>
                <a:spcPts val="0"/>
              </a:spcBef>
              <a:spcAft>
                <a:spcPts val="0"/>
              </a:spcAft>
              <a:buSzPts val="2200"/>
              <a:buChar char="•"/>
            </a:pPr>
            <a:r>
              <a:rPr lang="en-US" sz="2200"/>
              <a:t>Campus FERPA Training Materials: 11-minute video and voluntary quiz</a:t>
            </a:r>
            <a:endParaRPr sz="2200"/>
          </a:p>
          <a:p>
            <a:pPr marL="457200" lvl="0" indent="0" algn="l" rtl="0">
              <a:lnSpc>
                <a:spcPct val="100000"/>
              </a:lnSpc>
              <a:spcBef>
                <a:spcPts val="0"/>
              </a:spcBef>
              <a:spcAft>
                <a:spcPts val="0"/>
              </a:spcAft>
              <a:buNone/>
            </a:pPr>
            <a:endParaRPr sz="2200"/>
          </a:p>
          <a:p>
            <a:pPr marL="914400" lvl="0" indent="0" algn="l" rtl="0">
              <a:lnSpc>
                <a:spcPct val="100000"/>
              </a:lnSpc>
              <a:spcBef>
                <a:spcPts val="0"/>
              </a:spcBef>
              <a:spcAft>
                <a:spcPts val="0"/>
              </a:spcAft>
              <a:buNone/>
            </a:pPr>
            <a:r>
              <a:rPr lang="en-US" sz="1900"/>
              <a:t>UW-Seattle  </a:t>
            </a:r>
            <a:r>
              <a:rPr lang="en-US" sz="1900" u="sng">
                <a:solidFill>
                  <a:schemeClr val="hlink"/>
                </a:solidFill>
                <a:hlinkClick r:id="rId4"/>
              </a:rPr>
              <a:t>https://registrar.washington.edu/staffandfaculty/ferpa/</a:t>
            </a:r>
            <a:endParaRPr sz="1900"/>
          </a:p>
          <a:p>
            <a:pPr marL="914400" lvl="0" indent="0" algn="l" rtl="0">
              <a:lnSpc>
                <a:spcPct val="100000"/>
              </a:lnSpc>
              <a:spcBef>
                <a:spcPts val="0"/>
              </a:spcBef>
              <a:spcAft>
                <a:spcPts val="0"/>
              </a:spcAft>
              <a:buNone/>
            </a:pPr>
            <a:endParaRPr sz="1900"/>
          </a:p>
          <a:p>
            <a:pPr marL="914400" lvl="0" indent="0" algn="l" rtl="0">
              <a:lnSpc>
                <a:spcPct val="100000"/>
              </a:lnSpc>
              <a:spcBef>
                <a:spcPts val="0"/>
              </a:spcBef>
              <a:spcAft>
                <a:spcPts val="0"/>
              </a:spcAft>
              <a:buNone/>
            </a:pPr>
            <a:r>
              <a:rPr lang="en-US" sz="1900"/>
              <a:t>UW-Bothell</a:t>
            </a:r>
            <a:endParaRPr sz="1900"/>
          </a:p>
          <a:p>
            <a:pPr marL="914400" lvl="0" indent="0" algn="l" rtl="0">
              <a:lnSpc>
                <a:spcPct val="100000"/>
              </a:lnSpc>
              <a:spcBef>
                <a:spcPts val="0"/>
              </a:spcBef>
              <a:spcAft>
                <a:spcPts val="0"/>
              </a:spcAft>
              <a:buNone/>
            </a:pPr>
            <a:r>
              <a:rPr lang="en-US" sz="1900" u="sng">
                <a:solidFill>
                  <a:schemeClr val="hlink"/>
                </a:solidFill>
                <a:hlinkClick r:id="rId5"/>
              </a:rPr>
              <a:t>https://www.uwb.edu/registration/policies/ferpa-for-staff-and-faculty</a:t>
            </a:r>
            <a:endParaRPr sz="1900"/>
          </a:p>
          <a:p>
            <a:pPr marL="914400" lvl="0" indent="0" algn="l" rtl="0">
              <a:lnSpc>
                <a:spcPct val="100000"/>
              </a:lnSpc>
              <a:spcBef>
                <a:spcPts val="0"/>
              </a:spcBef>
              <a:spcAft>
                <a:spcPts val="0"/>
              </a:spcAft>
              <a:buNone/>
            </a:pPr>
            <a:endParaRPr sz="1900"/>
          </a:p>
          <a:p>
            <a:pPr marL="914400" lvl="0" indent="0" algn="l" rtl="0">
              <a:lnSpc>
                <a:spcPct val="100000"/>
              </a:lnSpc>
              <a:spcBef>
                <a:spcPts val="0"/>
              </a:spcBef>
              <a:spcAft>
                <a:spcPts val="0"/>
              </a:spcAft>
              <a:buNone/>
            </a:pPr>
            <a:r>
              <a:rPr lang="en-US" sz="1900"/>
              <a:t>UW-Tacoma</a:t>
            </a:r>
            <a:endParaRPr sz="1900"/>
          </a:p>
          <a:p>
            <a:pPr marL="914400" lvl="0" indent="0" algn="l" rtl="0">
              <a:lnSpc>
                <a:spcPct val="100000"/>
              </a:lnSpc>
              <a:spcBef>
                <a:spcPts val="0"/>
              </a:spcBef>
              <a:spcAft>
                <a:spcPts val="0"/>
              </a:spcAft>
              <a:buNone/>
            </a:pPr>
            <a:r>
              <a:rPr lang="en-US" sz="1900"/>
              <a:t>https://www.tacoma.uw.edu/uwt/registrar/ferpa-uw-employees</a:t>
            </a:r>
            <a:endParaRPr sz="1900"/>
          </a:p>
          <a:p>
            <a:pPr marL="0" lvl="0" indent="0" algn="l" rtl="0">
              <a:lnSpc>
                <a:spcPct val="100000"/>
              </a:lnSpc>
              <a:spcBef>
                <a:spcPts val="0"/>
              </a:spcBef>
              <a:spcAft>
                <a:spcPts val="0"/>
              </a:spcAft>
              <a:buNone/>
            </a:pPr>
            <a:endParaRPr sz="2200"/>
          </a:p>
          <a:p>
            <a:pPr marL="0" lvl="0" indent="0" algn="l" rtl="0">
              <a:lnSpc>
                <a:spcPct val="100000"/>
              </a:lnSpc>
              <a:spcBef>
                <a:spcPts val="0"/>
              </a:spcBef>
              <a:spcAft>
                <a:spcPts val="0"/>
              </a:spcAft>
              <a:buNone/>
            </a:pPr>
            <a:r>
              <a:rPr lang="en-US" sz="2200"/>
              <a:t>	</a:t>
            </a:r>
            <a:endParaRPr sz="2200"/>
          </a:p>
          <a:p>
            <a:pPr marL="914400" lvl="0" indent="0" algn="l" rtl="0">
              <a:lnSpc>
                <a:spcPct val="100000"/>
              </a:lnSpc>
              <a:spcBef>
                <a:spcPts val="0"/>
              </a:spcBef>
              <a:spcAft>
                <a:spcPts val="0"/>
              </a:spcAft>
              <a:buNone/>
            </a:pPr>
            <a:endParaRPr sz="2200"/>
          </a:p>
          <a:p>
            <a:pPr marL="742950" lvl="1" indent="-158750" algn="l" rtl="0">
              <a:lnSpc>
                <a:spcPct val="100000"/>
              </a:lnSpc>
              <a:spcBef>
                <a:spcPts val="400"/>
              </a:spcBef>
              <a:spcAft>
                <a:spcPts val="0"/>
              </a:spcAft>
              <a:buClr>
                <a:srgbClr val="4B2E83"/>
              </a:buClr>
              <a:buSzPts val="2000"/>
              <a:buNone/>
            </a:pPr>
            <a:endParaRPr/>
          </a:p>
        </p:txBody>
      </p:sp>
      <p:sp>
        <p:nvSpPr>
          <p:cNvPr id="443" name="Google Shape;443;p67"/>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UW FERPA Training Resources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8"/>
          <p:cNvSpPr txBox="1">
            <a:spLocks noGrp="1"/>
          </p:cNvSpPr>
          <p:nvPr>
            <p:ph type="title"/>
          </p:nvPr>
        </p:nvSpPr>
        <p:spPr>
          <a:xfrm>
            <a:off x="824150" y="1236448"/>
            <a:ext cx="6972300" cy="2451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2"/>
              </a:buClr>
              <a:buSzPts val="5000"/>
              <a:buFont typeface="Encode Sans Black"/>
              <a:buNone/>
            </a:pPr>
            <a:r>
              <a:rPr lang="en-US" sz="4000"/>
              <a:t>When In </a:t>
            </a:r>
            <a:endParaRPr sz="4000"/>
          </a:p>
          <a:p>
            <a:pPr marL="0" lvl="0" indent="0" algn="l" rtl="0">
              <a:lnSpc>
                <a:spcPct val="100000"/>
              </a:lnSpc>
              <a:spcBef>
                <a:spcPts val="0"/>
              </a:spcBef>
              <a:spcAft>
                <a:spcPts val="0"/>
              </a:spcAft>
              <a:buClr>
                <a:schemeClr val="lt2"/>
              </a:buClr>
              <a:buSzPts val="5000"/>
              <a:buFont typeface="Encode Sans Black"/>
              <a:buNone/>
            </a:pPr>
            <a:r>
              <a:rPr lang="en-US" sz="4000"/>
              <a:t>Doubt, Do </a:t>
            </a:r>
            <a:endParaRPr sz="4000"/>
          </a:p>
          <a:p>
            <a:pPr marL="0" lvl="0" indent="0" algn="l" rtl="0">
              <a:lnSpc>
                <a:spcPct val="100000"/>
              </a:lnSpc>
              <a:spcBef>
                <a:spcPts val="0"/>
              </a:spcBef>
              <a:spcAft>
                <a:spcPts val="0"/>
              </a:spcAft>
              <a:buClr>
                <a:schemeClr val="lt2"/>
              </a:buClr>
              <a:buSzPts val="5000"/>
              <a:buFont typeface="Encode Sans Black"/>
              <a:buNone/>
            </a:pPr>
            <a:r>
              <a:rPr lang="en-US" sz="4000"/>
              <a:t>Not Give It</a:t>
            </a:r>
            <a:endParaRPr sz="4000"/>
          </a:p>
          <a:p>
            <a:pPr marL="0" lvl="0" indent="0" algn="l" rtl="0">
              <a:lnSpc>
                <a:spcPct val="100000"/>
              </a:lnSpc>
              <a:spcBef>
                <a:spcPts val="0"/>
              </a:spcBef>
              <a:spcAft>
                <a:spcPts val="0"/>
              </a:spcAft>
              <a:buClr>
                <a:schemeClr val="lt2"/>
              </a:buClr>
              <a:buSzPts val="5000"/>
              <a:buFont typeface="Encode Sans Black"/>
              <a:buNone/>
            </a:pPr>
            <a:r>
              <a:rPr lang="en-US" sz="4000"/>
              <a:t>Out!</a:t>
            </a:r>
            <a:endParaRPr sz="4000"/>
          </a:p>
        </p:txBody>
      </p:sp>
      <p:sp>
        <p:nvSpPr>
          <p:cNvPr id="449" name="Google Shape;449;p68"/>
          <p:cNvSpPr txBox="1"/>
          <p:nvPr/>
        </p:nvSpPr>
        <p:spPr>
          <a:xfrm>
            <a:off x="710336" y="4390997"/>
            <a:ext cx="41895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450" name="Google Shape;450;p68"/>
          <p:cNvPicPr preferRelativeResize="0"/>
          <p:nvPr/>
        </p:nvPicPr>
        <p:blipFill rotWithShape="1">
          <a:blip r:embed="rId3">
            <a:alphaModFix/>
          </a:blip>
          <a:srcRect/>
          <a:stretch/>
        </p:blipFill>
        <p:spPr>
          <a:xfrm>
            <a:off x="4155825" y="2054725"/>
            <a:ext cx="4730724" cy="3341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9"/>
          <p:cNvSpPr txBox="1">
            <a:spLocks noGrp="1"/>
          </p:cNvSpPr>
          <p:nvPr>
            <p:ph type="body" idx="1"/>
          </p:nvPr>
        </p:nvSpPr>
        <p:spPr>
          <a:xfrm>
            <a:off x="659305" y="2041525"/>
            <a:ext cx="8196300" cy="4015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Before releasing data, consider:</a:t>
            </a:r>
            <a:endParaRPr/>
          </a:p>
          <a:p>
            <a:pPr marL="742950" lvl="1" indent="-285750" algn="l" rtl="0">
              <a:lnSpc>
                <a:spcPct val="100000"/>
              </a:lnSpc>
              <a:spcBef>
                <a:spcPts val="400"/>
              </a:spcBef>
              <a:spcAft>
                <a:spcPts val="0"/>
              </a:spcAft>
              <a:buClr>
                <a:srgbClr val="4B2E83"/>
              </a:buClr>
              <a:buSzPts val="2000"/>
              <a:buChar char="–"/>
            </a:pPr>
            <a:r>
              <a:rPr lang="en-US"/>
              <a:t>Educational Record?</a:t>
            </a:r>
            <a:endParaRPr/>
          </a:p>
          <a:p>
            <a:pPr marL="742950" lvl="1" indent="-285750" algn="l" rtl="0">
              <a:lnSpc>
                <a:spcPct val="100000"/>
              </a:lnSpc>
              <a:spcBef>
                <a:spcPts val="400"/>
              </a:spcBef>
              <a:spcAft>
                <a:spcPts val="0"/>
              </a:spcAft>
              <a:buClr>
                <a:srgbClr val="4B2E83"/>
              </a:buClr>
              <a:buSzPts val="2000"/>
              <a:buChar char="–"/>
            </a:pPr>
            <a:r>
              <a:rPr lang="en-US"/>
              <a:t>Student?</a:t>
            </a:r>
            <a:endParaRPr/>
          </a:p>
          <a:p>
            <a:pPr marL="742950" lvl="1" indent="-285750" algn="l" rtl="0">
              <a:lnSpc>
                <a:spcPct val="100000"/>
              </a:lnSpc>
              <a:spcBef>
                <a:spcPts val="400"/>
              </a:spcBef>
              <a:spcAft>
                <a:spcPts val="0"/>
              </a:spcAft>
              <a:buClr>
                <a:srgbClr val="4B2E83"/>
              </a:buClr>
              <a:buSzPts val="2000"/>
              <a:buChar char="–"/>
            </a:pPr>
            <a:r>
              <a:rPr lang="en-US"/>
              <a:t>Signature required?</a:t>
            </a:r>
            <a:endParaRPr/>
          </a:p>
          <a:p>
            <a:pPr marL="742950" lvl="1" indent="-285750" algn="l" rtl="0">
              <a:lnSpc>
                <a:spcPct val="100000"/>
              </a:lnSpc>
              <a:spcBef>
                <a:spcPts val="400"/>
              </a:spcBef>
              <a:spcAft>
                <a:spcPts val="0"/>
              </a:spcAft>
              <a:buClr>
                <a:srgbClr val="4B2E83"/>
              </a:buClr>
              <a:buSzPts val="2000"/>
              <a:buChar char="–"/>
            </a:pPr>
            <a:r>
              <a:rPr lang="en-US"/>
              <a:t>Must vs. may: do I have to release?</a:t>
            </a:r>
            <a:endParaRPr/>
          </a:p>
          <a:p>
            <a:pPr marL="742950" lvl="1" indent="-285750" algn="l" rtl="0">
              <a:lnSpc>
                <a:spcPct val="100000"/>
              </a:lnSpc>
              <a:spcBef>
                <a:spcPts val="400"/>
              </a:spcBef>
              <a:spcAft>
                <a:spcPts val="0"/>
              </a:spcAft>
              <a:buClr>
                <a:srgbClr val="4B2E83"/>
              </a:buClr>
              <a:buSzPts val="2000"/>
              <a:buChar char="–"/>
            </a:pPr>
            <a:r>
              <a:rPr lang="en-US"/>
              <a:t>School official: do they provide a service to institution?</a:t>
            </a:r>
            <a:endParaRPr/>
          </a:p>
          <a:p>
            <a:pPr marL="742950" lvl="1" indent="-285750" algn="l" rtl="0">
              <a:lnSpc>
                <a:spcPct val="100000"/>
              </a:lnSpc>
              <a:spcBef>
                <a:spcPts val="400"/>
              </a:spcBef>
              <a:spcAft>
                <a:spcPts val="0"/>
              </a:spcAft>
              <a:buClr>
                <a:srgbClr val="4B2E83"/>
              </a:buClr>
              <a:buSzPts val="2000"/>
              <a:buChar char="–"/>
            </a:pPr>
            <a:r>
              <a:rPr lang="en-US"/>
              <a:t>Need to know: job-related?</a:t>
            </a:r>
            <a:endParaRPr/>
          </a:p>
          <a:p>
            <a:pPr marL="742950" lvl="1" indent="-285750" algn="l" rtl="0">
              <a:lnSpc>
                <a:spcPct val="100000"/>
              </a:lnSpc>
              <a:spcBef>
                <a:spcPts val="400"/>
              </a:spcBef>
              <a:spcAft>
                <a:spcPts val="0"/>
              </a:spcAft>
              <a:buClr>
                <a:srgbClr val="4B2E83"/>
              </a:buClr>
              <a:buSzPts val="2000"/>
              <a:buChar char="–"/>
            </a:pPr>
            <a:r>
              <a:rPr lang="en-US"/>
              <a:t>Is this directory information? Opt-out in place?</a:t>
            </a:r>
            <a:endParaRPr/>
          </a:p>
          <a:p>
            <a:pPr marL="742950" lvl="1" indent="-285750" algn="l" rtl="0">
              <a:lnSpc>
                <a:spcPct val="100000"/>
              </a:lnSpc>
              <a:spcBef>
                <a:spcPts val="400"/>
              </a:spcBef>
              <a:spcAft>
                <a:spcPts val="0"/>
              </a:spcAft>
              <a:buClr>
                <a:srgbClr val="4B2E83"/>
              </a:buClr>
              <a:buSzPts val="2000"/>
              <a:buChar char="–"/>
            </a:pPr>
            <a:r>
              <a:rPr lang="en-US"/>
              <a:t>Institutional policies and procedures?</a:t>
            </a:r>
            <a:endParaRPr/>
          </a:p>
        </p:txBody>
      </p:sp>
      <p:sp>
        <p:nvSpPr>
          <p:cNvPr id="456" name="Google Shape;456;p69"/>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When in Doubt, Don’t Give It Out</a:t>
            </a:r>
            <a:endParaRPr/>
          </a:p>
        </p:txBody>
      </p:sp>
      <p:pic>
        <p:nvPicPr>
          <p:cNvPr id="457" name="Google Shape;457;p69"/>
          <p:cNvPicPr preferRelativeResize="0"/>
          <p:nvPr/>
        </p:nvPicPr>
        <p:blipFill rotWithShape="1">
          <a:blip r:embed="rId3">
            <a:alphaModFix/>
          </a:blip>
          <a:srcRect/>
          <a:stretch/>
        </p:blipFill>
        <p:spPr>
          <a:xfrm>
            <a:off x="6172100" y="1611850"/>
            <a:ext cx="2683424" cy="18911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0"/>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You are </a:t>
            </a:r>
            <a:r>
              <a:rPr lang="en-US" i="1"/>
              <a:t>never </a:t>
            </a:r>
            <a:r>
              <a:rPr lang="en-US"/>
              <a:t>obligated to give out FERPA protected information.</a:t>
            </a:r>
            <a:endParaRPr/>
          </a:p>
          <a:p>
            <a:pPr marL="342900" lvl="0" indent="-342900" algn="l" rtl="0">
              <a:lnSpc>
                <a:spcPct val="100000"/>
              </a:lnSpc>
              <a:spcBef>
                <a:spcPts val="480"/>
              </a:spcBef>
              <a:spcAft>
                <a:spcPts val="0"/>
              </a:spcAft>
              <a:buClr>
                <a:srgbClr val="4B2E83"/>
              </a:buClr>
              <a:buSzPts val="2400"/>
              <a:buFont typeface="Arial"/>
              <a:buChar char="•"/>
            </a:pPr>
            <a:r>
              <a:rPr lang="en-US"/>
              <a:t>FERPA law states that schools have up to 45 days to provide students with access to their information and this does not require the information to be copied and released, but just to make the information visible to review.</a:t>
            </a:r>
            <a:endParaRPr/>
          </a:p>
          <a:p>
            <a:pPr marL="342900" lvl="0" indent="-342900" algn="l" rtl="0">
              <a:lnSpc>
                <a:spcPct val="100000"/>
              </a:lnSpc>
              <a:spcBef>
                <a:spcPts val="480"/>
              </a:spcBef>
              <a:spcAft>
                <a:spcPts val="0"/>
              </a:spcAft>
              <a:buClr>
                <a:srgbClr val="4B2E83"/>
              </a:buClr>
              <a:buSzPts val="2400"/>
              <a:buFont typeface="Arial"/>
              <a:buChar char="•"/>
            </a:pPr>
            <a:r>
              <a:rPr lang="en-US"/>
              <a:t>The more pressure you are receiving to release information, the more you want to assume that the person asking does not have the right to access the student’s information.</a:t>
            </a:r>
            <a:endParaRPr/>
          </a:p>
        </p:txBody>
      </p:sp>
      <p:sp>
        <p:nvSpPr>
          <p:cNvPr id="463" name="Google Shape;463;p70"/>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When in Doubt, Don’t Give It Out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1"/>
          <p:cNvSpPr txBox="1">
            <a:spLocks noGrp="1"/>
          </p:cNvSpPr>
          <p:nvPr>
            <p:ph type="title"/>
          </p:nvPr>
        </p:nvSpPr>
        <p:spPr>
          <a:xfrm>
            <a:off x="814275" y="1196973"/>
            <a:ext cx="6972300" cy="2451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2"/>
              </a:buClr>
              <a:buSzPts val="5000"/>
              <a:buFont typeface="Encode Sans Black"/>
              <a:buNone/>
            </a:pPr>
            <a:r>
              <a:rPr lang="en-US" sz="4000"/>
              <a:t>Your </a:t>
            </a:r>
            <a:endParaRPr sz="4000"/>
          </a:p>
          <a:p>
            <a:pPr marL="0" lvl="0" indent="0" algn="l" rtl="0">
              <a:lnSpc>
                <a:spcPct val="100000"/>
              </a:lnSpc>
              <a:spcBef>
                <a:spcPts val="0"/>
              </a:spcBef>
              <a:spcAft>
                <a:spcPts val="0"/>
              </a:spcAft>
              <a:buClr>
                <a:schemeClr val="lt2"/>
              </a:buClr>
              <a:buSzPts val="5000"/>
              <a:buFont typeface="Encode Sans Black"/>
              <a:buNone/>
            </a:pPr>
            <a:r>
              <a:rPr lang="en-US" sz="4000"/>
              <a:t>Questions?</a:t>
            </a:r>
            <a:endParaRPr sz="4000"/>
          </a:p>
        </p:txBody>
      </p:sp>
      <p:sp>
        <p:nvSpPr>
          <p:cNvPr id="469" name="Google Shape;469;p71"/>
          <p:cNvSpPr txBox="1"/>
          <p:nvPr/>
        </p:nvSpPr>
        <p:spPr>
          <a:xfrm>
            <a:off x="710336" y="4390997"/>
            <a:ext cx="41895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470" name="Google Shape;470;p71" descr="images-1.jpeg"/>
          <p:cNvPicPr preferRelativeResize="0"/>
          <p:nvPr/>
        </p:nvPicPr>
        <p:blipFill rotWithShape="1">
          <a:blip r:embed="rId3">
            <a:alphaModFix/>
          </a:blip>
          <a:srcRect/>
          <a:stretch/>
        </p:blipFill>
        <p:spPr>
          <a:xfrm>
            <a:off x="4316360" y="1008589"/>
            <a:ext cx="3924300" cy="3581400"/>
          </a:xfrm>
          <a:prstGeom prst="rect">
            <a:avLst/>
          </a:prstGeom>
          <a:noFill/>
          <a:ln>
            <a:noFill/>
          </a:ln>
        </p:spPr>
      </p:pic>
      <p:sp>
        <p:nvSpPr>
          <p:cNvPr id="471" name="Google Shape;471;p71"/>
          <p:cNvSpPr txBox="1"/>
          <p:nvPr/>
        </p:nvSpPr>
        <p:spPr>
          <a:xfrm>
            <a:off x="3187250" y="304800"/>
            <a:ext cx="5723400" cy="14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2"/>
                </a:solidFill>
                <a:latin typeface="Open Sans"/>
                <a:ea typeface="Open Sans"/>
                <a:cs typeface="Open Sans"/>
                <a:sym typeface="Open Sans"/>
              </a:rPr>
              <a:t>Why did the chicken cross the road?</a:t>
            </a:r>
            <a:endParaRPr sz="2400" b="1" i="0" u="none" strike="noStrike" cap="none">
              <a:solidFill>
                <a:schemeClr val="lt2"/>
              </a:solidFill>
              <a:latin typeface="Open Sans"/>
              <a:ea typeface="Open Sans"/>
              <a:cs typeface="Open Sans"/>
              <a:sym typeface="Open Sans"/>
            </a:endParaRPr>
          </a:p>
        </p:txBody>
      </p:sp>
      <p:sp>
        <p:nvSpPr>
          <p:cNvPr id="472" name="Google Shape;472;p71"/>
          <p:cNvSpPr txBox="1"/>
          <p:nvPr/>
        </p:nvSpPr>
        <p:spPr>
          <a:xfrm>
            <a:off x="3877975" y="4905850"/>
            <a:ext cx="5265900" cy="227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2"/>
                </a:solidFill>
                <a:latin typeface="Open Sans"/>
                <a:ea typeface="Open Sans"/>
                <a:cs typeface="Open Sans"/>
                <a:sym typeface="Open Sans"/>
              </a:rPr>
              <a:t>Sorry, I can’t tell you without a release!</a:t>
            </a:r>
            <a:endParaRPr sz="2400" b="1" i="0" u="none" strike="noStrike" cap="none">
              <a:solidFill>
                <a:schemeClr val="lt2"/>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In Plain English</a:t>
            </a:r>
            <a:endParaRPr/>
          </a:p>
        </p:txBody>
      </p:sp>
      <p:sp>
        <p:nvSpPr>
          <p:cNvPr id="122" name="Google Shape;122;p21"/>
          <p:cNvSpPr txBox="1"/>
          <p:nvPr/>
        </p:nvSpPr>
        <p:spPr>
          <a:xfrm>
            <a:off x="795398" y="1766649"/>
            <a:ext cx="2252662" cy="2308225"/>
          </a:xfrm>
          <a:prstGeom prst="rect">
            <a:avLst/>
          </a:prstGeom>
          <a:solidFill>
            <a:schemeClr val="lt2">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Right to inspect and review education records</a:t>
            </a:r>
            <a:endParaRPr sz="1400" b="0" i="0" u="none" strike="noStrike" cap="none">
              <a:solidFill>
                <a:srgbClr val="000000"/>
              </a:solidFill>
              <a:latin typeface="Arial"/>
              <a:ea typeface="Arial"/>
              <a:cs typeface="Arial"/>
              <a:sym typeface="Arial"/>
            </a:endParaRPr>
          </a:p>
        </p:txBody>
      </p:sp>
      <p:sp>
        <p:nvSpPr>
          <p:cNvPr id="123" name="Google Shape;123;p21"/>
          <p:cNvSpPr txBox="1"/>
          <p:nvPr/>
        </p:nvSpPr>
        <p:spPr>
          <a:xfrm>
            <a:off x="3535392" y="2091309"/>
            <a:ext cx="2241550" cy="3046412"/>
          </a:xfrm>
          <a:prstGeom prst="rect">
            <a:avLst/>
          </a:prstGeom>
          <a:solidFill>
            <a:schemeClr val="lt1">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Right to control disclosure of information from educational records</a:t>
            </a:r>
            <a:endParaRPr sz="1400" b="0" i="0" u="none" strike="noStrike" cap="none">
              <a:solidFill>
                <a:srgbClr val="000000"/>
              </a:solidFill>
              <a:latin typeface="Arial"/>
              <a:ea typeface="Arial"/>
              <a:cs typeface="Arial"/>
              <a:sym typeface="Arial"/>
            </a:endParaRPr>
          </a:p>
        </p:txBody>
      </p:sp>
      <p:sp>
        <p:nvSpPr>
          <p:cNvPr id="124" name="Google Shape;124;p21"/>
          <p:cNvSpPr txBox="1"/>
          <p:nvPr/>
        </p:nvSpPr>
        <p:spPr>
          <a:xfrm>
            <a:off x="6264275" y="2930137"/>
            <a:ext cx="2041525" cy="2678112"/>
          </a:xfrm>
          <a:prstGeom prst="rect">
            <a:avLst/>
          </a:prstGeom>
          <a:solidFill>
            <a:schemeClr val="lt1">
              <a:alpha val="0"/>
            </a:scheme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Right to seek amendment to incorrect educational records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body" idx="1"/>
          </p:nvPr>
        </p:nvSpPr>
        <p:spPr>
          <a:xfrm>
            <a:off x="659305" y="1584325"/>
            <a:ext cx="8196300" cy="401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solidFill>
                  <a:srgbClr val="FF0000"/>
                </a:solidFill>
              </a:rPr>
              <a:t>F</a:t>
            </a:r>
            <a:r>
              <a:rPr lang="en-US"/>
              <a:t>amily </a:t>
            </a:r>
            <a:r>
              <a:rPr lang="en-US">
                <a:solidFill>
                  <a:srgbClr val="FF0000"/>
                </a:solidFill>
              </a:rPr>
              <a:t>E</a:t>
            </a:r>
            <a:r>
              <a:rPr lang="en-US"/>
              <a:t>ducational </a:t>
            </a:r>
            <a:r>
              <a:rPr lang="en-US">
                <a:solidFill>
                  <a:srgbClr val="FF0000"/>
                </a:solidFill>
              </a:rPr>
              <a:t>R</a:t>
            </a:r>
            <a:r>
              <a:rPr lang="en-US"/>
              <a:t>ights and </a:t>
            </a:r>
            <a:r>
              <a:rPr lang="en-US">
                <a:solidFill>
                  <a:srgbClr val="FF0000"/>
                </a:solidFill>
              </a:rPr>
              <a:t>P</a:t>
            </a:r>
            <a:r>
              <a:rPr lang="en-US"/>
              <a:t>rivacy </a:t>
            </a:r>
            <a:r>
              <a:rPr lang="en-US">
                <a:solidFill>
                  <a:srgbClr val="FF0000"/>
                </a:solidFill>
              </a:rPr>
              <a:t>A</a:t>
            </a:r>
            <a:r>
              <a:rPr lang="en-US"/>
              <a:t>ct of 1974</a:t>
            </a:r>
            <a:endParaRPr/>
          </a:p>
        </p:txBody>
      </p:sp>
      <p:sp>
        <p:nvSpPr>
          <p:cNvPr id="130" name="Google Shape;130;p22"/>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What is FERPA?</a:t>
            </a:r>
            <a:endParaRPr/>
          </a:p>
        </p:txBody>
      </p:sp>
      <p:pic>
        <p:nvPicPr>
          <p:cNvPr id="131" name="Google Shape;131;p22"/>
          <p:cNvPicPr preferRelativeResize="0"/>
          <p:nvPr/>
        </p:nvPicPr>
        <p:blipFill rotWithShape="1">
          <a:blip r:embed="rId3">
            <a:alphaModFix/>
          </a:blip>
          <a:srcRect/>
          <a:stretch/>
        </p:blipFill>
        <p:spPr>
          <a:xfrm>
            <a:off x="2537124" y="2710217"/>
            <a:ext cx="1574800" cy="2068512"/>
          </a:xfrm>
          <a:prstGeom prst="rect">
            <a:avLst/>
          </a:prstGeom>
          <a:noFill/>
          <a:ln>
            <a:noFill/>
          </a:ln>
        </p:spPr>
      </p:pic>
      <p:sp>
        <p:nvSpPr>
          <p:cNvPr id="132" name="Google Shape;132;p22"/>
          <p:cNvSpPr txBox="1"/>
          <p:nvPr/>
        </p:nvSpPr>
        <p:spPr>
          <a:xfrm>
            <a:off x="4433977" y="3513640"/>
            <a:ext cx="2159566"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Helen in 1974</a:t>
            </a:r>
            <a:endParaRPr sz="2400" b="0" i="0" u="none" strike="noStrike" cap="none">
              <a:solidFill>
                <a:schemeClr val="dk1"/>
              </a:solidFill>
              <a:latin typeface="Open Sans"/>
              <a:ea typeface="Open Sans"/>
              <a:cs typeface="Open Sans"/>
              <a:sym typeface="Open Sans"/>
            </a:endParaRPr>
          </a:p>
        </p:txBody>
      </p:sp>
      <p:sp>
        <p:nvSpPr>
          <p:cNvPr id="133" name="Google Shape;133;p22"/>
          <p:cNvSpPr txBox="1"/>
          <p:nvPr/>
        </p:nvSpPr>
        <p:spPr>
          <a:xfrm>
            <a:off x="685800" y="4800600"/>
            <a:ext cx="8384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rgbClr val="000000"/>
              </a:buClr>
              <a:buSzPts val="2400"/>
              <a:buFont typeface="Arial"/>
              <a:buNone/>
            </a:pPr>
            <a:r>
              <a:rPr lang="en-US" sz="2400" b="1" i="0" u="none" strike="noStrike" cap="none">
                <a:solidFill>
                  <a:srgbClr val="4B2E83"/>
                </a:solidFill>
                <a:latin typeface="Open Sans"/>
                <a:ea typeface="Open Sans"/>
                <a:cs typeface="Open Sans"/>
                <a:sym typeface="Open Sans"/>
              </a:rPr>
              <a:t>U. S. Department of Education </a:t>
            </a:r>
            <a:r>
              <a:rPr lang="en-US" sz="2400" b="1" i="0" u="none" strike="noStrike" cap="none">
                <a:solidFill>
                  <a:srgbClr val="4B2E83"/>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 </a:t>
            </a:r>
            <a:r>
              <a:rPr lang="en-US" sz="2000" b="1" i="0" u="sng" strike="noStrike" cap="none">
                <a:solidFill>
                  <a:schemeClr val="accent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https://www2.ed.gov/policy/gen/guid/fpco/ferpa/index.html</a:t>
            </a:r>
            <a:endParaRPr sz="2000" b="1" i="0" u="sng" strike="noStrike" cap="none">
              <a:solidFill>
                <a:schemeClr val="accent6"/>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 calcmode="lin" valueType="num">
                                      <p:cBhvr additive="base">
                                        <p:cTn id="7" dur="500"/>
                                        <p:tgtEl>
                                          <p:spTgt spid="1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 calcmode="lin" valueType="num">
                                      <p:cBhvr additive="base">
                                        <p:cTn id="12" dur="500"/>
                                        <p:tgtEl>
                                          <p:spTgt spid="1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body" idx="1"/>
          </p:nvPr>
        </p:nvSpPr>
        <p:spPr>
          <a:xfrm>
            <a:off x="659305" y="1736725"/>
            <a:ext cx="8196210" cy="401549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4B2E83"/>
              </a:buClr>
              <a:buSzPts val="2400"/>
              <a:buFont typeface="Arial"/>
              <a:buChar char="•"/>
            </a:pPr>
            <a:r>
              <a:rPr lang="en-US"/>
              <a:t>Typically the Registrar</a:t>
            </a:r>
            <a:endParaRPr/>
          </a:p>
          <a:p>
            <a:pPr marL="342900" lvl="0" indent="-342900" algn="l" rtl="0">
              <a:lnSpc>
                <a:spcPct val="100000"/>
              </a:lnSpc>
              <a:spcBef>
                <a:spcPts val="480"/>
              </a:spcBef>
              <a:spcAft>
                <a:spcPts val="0"/>
              </a:spcAft>
              <a:buClr>
                <a:srgbClr val="4B2E83"/>
              </a:buClr>
              <a:buSzPts val="2400"/>
              <a:buFont typeface="Arial"/>
              <a:buChar char="•"/>
            </a:pPr>
            <a:r>
              <a:rPr lang="en-US"/>
              <a:t>Who else should care? Everyone!</a:t>
            </a:r>
            <a:endParaRPr/>
          </a:p>
          <a:p>
            <a:pPr marL="742950" lvl="1" indent="-285750" algn="l" rtl="0">
              <a:lnSpc>
                <a:spcPct val="100000"/>
              </a:lnSpc>
              <a:spcBef>
                <a:spcPts val="400"/>
              </a:spcBef>
              <a:spcAft>
                <a:spcPts val="0"/>
              </a:spcAft>
              <a:buClr>
                <a:srgbClr val="4B2E83"/>
              </a:buClr>
              <a:buSzPts val="2000"/>
              <a:buChar char="–"/>
            </a:pPr>
            <a:r>
              <a:rPr lang="en-US"/>
              <a:t>Financial Aid</a:t>
            </a:r>
            <a:endParaRPr/>
          </a:p>
          <a:p>
            <a:pPr marL="742950" lvl="1" indent="-285750" algn="l" rtl="0">
              <a:lnSpc>
                <a:spcPct val="100000"/>
              </a:lnSpc>
              <a:spcBef>
                <a:spcPts val="400"/>
              </a:spcBef>
              <a:spcAft>
                <a:spcPts val="0"/>
              </a:spcAft>
              <a:buClr>
                <a:srgbClr val="4B2E83"/>
              </a:buClr>
              <a:buSzPts val="2000"/>
              <a:buChar char="–"/>
            </a:pPr>
            <a:r>
              <a:rPr lang="en-US"/>
              <a:t>Business Office</a:t>
            </a:r>
            <a:endParaRPr/>
          </a:p>
          <a:p>
            <a:pPr marL="742950" lvl="1" indent="-285750" algn="l" rtl="0">
              <a:lnSpc>
                <a:spcPct val="100000"/>
              </a:lnSpc>
              <a:spcBef>
                <a:spcPts val="400"/>
              </a:spcBef>
              <a:spcAft>
                <a:spcPts val="0"/>
              </a:spcAft>
              <a:buClr>
                <a:srgbClr val="4B2E83"/>
              </a:buClr>
              <a:buSzPts val="2000"/>
              <a:buChar char="–"/>
            </a:pPr>
            <a:r>
              <a:rPr lang="en-US"/>
              <a:t>Legal Counsel</a:t>
            </a:r>
            <a:endParaRPr/>
          </a:p>
          <a:p>
            <a:pPr marL="742950" lvl="1" indent="-285750" algn="l" rtl="0">
              <a:lnSpc>
                <a:spcPct val="100000"/>
              </a:lnSpc>
              <a:spcBef>
                <a:spcPts val="400"/>
              </a:spcBef>
              <a:spcAft>
                <a:spcPts val="0"/>
              </a:spcAft>
              <a:buClr>
                <a:srgbClr val="4B2E83"/>
              </a:buClr>
              <a:buSzPts val="2000"/>
              <a:buChar char="–"/>
            </a:pPr>
            <a:r>
              <a:rPr lang="en-US"/>
              <a:t>Counseling and Advising</a:t>
            </a:r>
            <a:endParaRPr/>
          </a:p>
          <a:p>
            <a:pPr marL="742950" lvl="1" indent="-285750" algn="l" rtl="0">
              <a:lnSpc>
                <a:spcPct val="100000"/>
              </a:lnSpc>
              <a:spcBef>
                <a:spcPts val="400"/>
              </a:spcBef>
              <a:spcAft>
                <a:spcPts val="0"/>
              </a:spcAft>
              <a:buClr>
                <a:srgbClr val="4B2E83"/>
              </a:buClr>
              <a:buSzPts val="2000"/>
              <a:buChar char="–"/>
            </a:pPr>
            <a:r>
              <a:rPr lang="en-US"/>
              <a:t>President’s Office</a:t>
            </a:r>
            <a:endParaRPr/>
          </a:p>
          <a:p>
            <a:pPr marL="742950" lvl="1" indent="-285750" algn="l" rtl="0">
              <a:lnSpc>
                <a:spcPct val="100000"/>
              </a:lnSpc>
              <a:spcBef>
                <a:spcPts val="400"/>
              </a:spcBef>
              <a:spcAft>
                <a:spcPts val="0"/>
              </a:spcAft>
              <a:buClr>
                <a:srgbClr val="4B2E83"/>
              </a:buClr>
              <a:buSzPts val="2000"/>
              <a:buChar char="–"/>
            </a:pPr>
            <a:r>
              <a:rPr lang="en-US"/>
              <a:t>Athletics</a:t>
            </a:r>
            <a:endParaRPr/>
          </a:p>
          <a:p>
            <a:pPr marL="742950" lvl="1" indent="-285750" algn="l" rtl="0">
              <a:lnSpc>
                <a:spcPct val="100000"/>
              </a:lnSpc>
              <a:spcBef>
                <a:spcPts val="400"/>
              </a:spcBef>
              <a:spcAft>
                <a:spcPts val="0"/>
              </a:spcAft>
              <a:buClr>
                <a:srgbClr val="4B2E83"/>
              </a:buClr>
              <a:buSzPts val="2000"/>
              <a:buChar char="–"/>
            </a:pPr>
            <a:r>
              <a:rPr lang="en-US"/>
              <a:t>Faculty</a:t>
            </a:r>
            <a:endParaRPr/>
          </a:p>
          <a:p>
            <a:pPr marL="742950" lvl="1" indent="-285750" algn="l" rtl="0">
              <a:lnSpc>
                <a:spcPct val="100000"/>
              </a:lnSpc>
              <a:spcBef>
                <a:spcPts val="400"/>
              </a:spcBef>
              <a:spcAft>
                <a:spcPts val="0"/>
              </a:spcAft>
              <a:buClr>
                <a:srgbClr val="4B2E83"/>
              </a:buClr>
              <a:buSzPts val="2000"/>
              <a:buChar char="–"/>
            </a:pPr>
            <a:r>
              <a:rPr lang="en-US"/>
              <a:t>Departments</a:t>
            </a:r>
            <a:endParaRPr/>
          </a:p>
          <a:p>
            <a:pPr marL="742950" lvl="1" indent="-285750" algn="l" rtl="0">
              <a:lnSpc>
                <a:spcPct val="100000"/>
              </a:lnSpc>
              <a:spcBef>
                <a:spcPts val="400"/>
              </a:spcBef>
              <a:spcAft>
                <a:spcPts val="0"/>
              </a:spcAft>
              <a:buClr>
                <a:srgbClr val="4B2E83"/>
              </a:buClr>
              <a:buSzPts val="2000"/>
              <a:buChar char="–"/>
            </a:pPr>
            <a:r>
              <a:rPr lang="en-US"/>
              <a:t>Etc.</a:t>
            </a:r>
            <a:endParaRPr/>
          </a:p>
        </p:txBody>
      </p:sp>
      <p:sp>
        <p:nvSpPr>
          <p:cNvPr id="139" name="Google Shape;139;p23"/>
          <p:cNvSpPr txBox="1">
            <a:spLocks noGrp="1"/>
          </p:cNvSpPr>
          <p:nvPr>
            <p:ph type="title"/>
          </p:nvPr>
        </p:nvSpPr>
        <p:spPr>
          <a:xfrm>
            <a:off x="671756" y="371511"/>
            <a:ext cx="8183759" cy="99199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a:t>Who is Responsible for FERPA?</a:t>
            </a:r>
            <a:endParaRPr/>
          </a:p>
        </p:txBody>
      </p:sp>
      <p:sp>
        <p:nvSpPr>
          <p:cNvPr id="140" name="Google Shape;140;p23"/>
          <p:cNvSpPr txBox="1"/>
          <p:nvPr/>
        </p:nvSpPr>
        <p:spPr>
          <a:xfrm>
            <a:off x="23004" y="6257708"/>
            <a:ext cx="10836715" cy="4015497"/>
          </a:xfrm>
          <a:prstGeom prst="rect">
            <a:avLst/>
          </a:prstGeom>
          <a:noFill/>
          <a:ln>
            <a:noFill/>
          </a:ln>
        </p:spPr>
        <p:txBody>
          <a:bodyPr spcFirstLastPara="1" wrap="square" lIns="91425" tIns="45700" rIns="91425" bIns="45700" anchor="t" anchorCtr="0">
            <a:noAutofit/>
          </a:bodyPr>
          <a:lstStyle/>
          <a:p>
            <a:pPr marL="342900" marR="0" lvl="0" indent="-336550" algn="l" rtl="0">
              <a:lnSpc>
                <a:spcPct val="100000"/>
              </a:lnSpc>
              <a:spcBef>
                <a:spcPts val="0"/>
              </a:spcBef>
              <a:spcAft>
                <a:spcPts val="0"/>
              </a:spcAft>
              <a:buClr>
                <a:srgbClr val="4B2E83"/>
              </a:buClr>
              <a:buSzPts val="1500"/>
              <a:buFont typeface="Noto Sans Symbols"/>
              <a:buChar char="⮚"/>
            </a:pPr>
            <a:r>
              <a:rPr lang="en-US" sz="1500" b="1" i="0" u="none" strike="noStrike" cap="none">
                <a:solidFill>
                  <a:srgbClr val="4B2E83"/>
                </a:solidFill>
                <a:latin typeface="Open Sans"/>
                <a:ea typeface="Open Sans"/>
                <a:cs typeface="Open Sans"/>
                <a:sym typeface="Open Sans"/>
              </a:rPr>
              <a:t>Anyone with access to </a:t>
            </a:r>
            <a:r>
              <a:rPr lang="en-US" sz="1500" b="1">
                <a:solidFill>
                  <a:srgbClr val="4B2E83"/>
                </a:solidFill>
                <a:latin typeface="Open Sans"/>
                <a:ea typeface="Open Sans"/>
                <a:cs typeface="Open Sans"/>
                <a:sym typeface="Open Sans"/>
              </a:rPr>
              <a:t>educational</a:t>
            </a:r>
            <a:r>
              <a:rPr lang="en-US" sz="1500" b="1" i="0" u="none" strike="noStrike" cap="none">
                <a:solidFill>
                  <a:srgbClr val="4B2E83"/>
                </a:solidFill>
                <a:latin typeface="Open Sans"/>
                <a:ea typeface="Open Sans"/>
                <a:cs typeface="Open Sans"/>
                <a:sym typeface="Open Sans"/>
              </a:rPr>
              <a:t> records, including student employees</a:t>
            </a:r>
            <a:endParaRPr sz="1300" b="0" i="0" u="none" strike="noStrike" cap="none">
              <a:solidFill>
                <a:srgbClr val="000000"/>
              </a:solidFill>
              <a:latin typeface="Arial"/>
              <a:ea typeface="Arial"/>
              <a:cs typeface="Arial"/>
              <a:sym typeface="Arial"/>
            </a:endParaRPr>
          </a:p>
        </p:txBody>
      </p:sp>
      <p:pic>
        <p:nvPicPr>
          <p:cNvPr id="141" name="Google Shape;141;p23"/>
          <p:cNvPicPr preferRelativeResize="0"/>
          <p:nvPr/>
        </p:nvPicPr>
        <p:blipFill rotWithShape="1">
          <a:blip r:embed="rId3">
            <a:alphaModFix/>
          </a:blip>
          <a:srcRect/>
          <a:stretch/>
        </p:blipFill>
        <p:spPr>
          <a:xfrm>
            <a:off x="4896399" y="3045050"/>
            <a:ext cx="3959126" cy="24737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body" idx="1"/>
          </p:nvPr>
        </p:nvSpPr>
        <p:spPr>
          <a:xfrm>
            <a:off x="659300" y="1736725"/>
            <a:ext cx="7945200" cy="461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latin typeface="Arial"/>
                <a:ea typeface="Arial"/>
                <a:cs typeface="Arial"/>
                <a:sym typeface="Arial"/>
              </a:rPr>
              <a:t>A </a:t>
            </a:r>
            <a:r>
              <a:rPr lang="en-US">
                <a:highlight>
                  <a:srgbClr val="FFFF00"/>
                </a:highlight>
                <a:latin typeface="Arial"/>
                <a:ea typeface="Arial"/>
                <a:cs typeface="Arial"/>
                <a:sym typeface="Arial"/>
              </a:rPr>
              <a:t>school official</a:t>
            </a:r>
            <a:r>
              <a:rPr lang="en-US">
                <a:latin typeface="Arial"/>
                <a:ea typeface="Arial"/>
                <a:cs typeface="Arial"/>
                <a:sym typeface="Arial"/>
              </a:rPr>
              <a:t> (performing duties for or on behalf of the institution, need not be an employee, could be an outside entity) may access </a:t>
            </a:r>
            <a:r>
              <a:rPr lang="en-US">
                <a:highlight>
                  <a:srgbClr val="FFFF00"/>
                </a:highlight>
                <a:latin typeface="Arial"/>
                <a:ea typeface="Arial"/>
                <a:cs typeface="Arial"/>
                <a:sym typeface="Arial"/>
              </a:rPr>
              <a:t>education records </a:t>
            </a:r>
            <a:r>
              <a:rPr lang="en-US">
                <a:latin typeface="Arial"/>
                <a:ea typeface="Arial"/>
                <a:cs typeface="Arial"/>
                <a:sym typeface="Arial"/>
              </a:rPr>
              <a:t>(directly related to a student and maintained by the institution) if they have a </a:t>
            </a:r>
            <a:r>
              <a:rPr lang="en-US">
                <a:highlight>
                  <a:srgbClr val="FFFF00"/>
                </a:highlight>
                <a:latin typeface="Arial"/>
                <a:ea typeface="Arial"/>
                <a:cs typeface="Arial"/>
                <a:sym typeface="Arial"/>
              </a:rPr>
              <a:t>legitimate educational interest</a:t>
            </a:r>
            <a:r>
              <a:rPr lang="en-US">
                <a:latin typeface="Arial"/>
                <a:ea typeface="Arial"/>
                <a:cs typeface="Arial"/>
                <a:sym typeface="Arial"/>
              </a:rPr>
              <a:t> (they could justify to the student and Department of Education that they needed to access records and have a right to do so without written permission from the student) and they have a </a:t>
            </a:r>
            <a:r>
              <a:rPr lang="en-US">
                <a:highlight>
                  <a:srgbClr val="FFFF00"/>
                </a:highlight>
                <a:latin typeface="Arial"/>
                <a:ea typeface="Arial"/>
                <a:cs typeface="Arial"/>
                <a:sym typeface="Arial"/>
              </a:rPr>
              <a:t>need to know</a:t>
            </a:r>
            <a:r>
              <a:rPr lang="en-US">
                <a:latin typeface="Arial"/>
                <a:ea typeface="Arial"/>
                <a:cs typeface="Arial"/>
                <a:sym typeface="Arial"/>
              </a:rPr>
              <a:t> (they need to access education records to do their job and not because they are just curious)</a:t>
            </a:r>
            <a:endParaRPr>
              <a:latin typeface="Arial"/>
              <a:ea typeface="Arial"/>
              <a:cs typeface="Arial"/>
              <a:sym typeface="Arial"/>
            </a:endParaRPr>
          </a:p>
        </p:txBody>
      </p:sp>
      <p:sp>
        <p:nvSpPr>
          <p:cNvPr id="147" name="Google Shape;147;p24"/>
          <p:cNvSpPr txBox="1">
            <a:spLocks noGrp="1"/>
          </p:cNvSpPr>
          <p:nvPr>
            <p:ph type="title"/>
          </p:nvPr>
        </p:nvSpPr>
        <p:spPr>
          <a:xfrm>
            <a:off x="671756" y="371511"/>
            <a:ext cx="8183700" cy="992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000"/>
              <a:buFont typeface="Encode Sans Black"/>
              <a:buNone/>
            </a:pPr>
            <a:r>
              <a:rPr lang="en-US" sz="2700"/>
              <a:t>Who has a right to access education records without student’s written permission?</a:t>
            </a:r>
            <a:endParaRPr sz="2700"/>
          </a:p>
        </p:txBody>
      </p:sp>
    </p:spTree>
  </p:cSld>
  <p:clrMapOvr>
    <a:masterClrMapping/>
  </p:clrMapOvr>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UW Palette 1">
      <a:dk1>
        <a:srgbClr val="4B2E83"/>
      </a:dk1>
      <a:lt1>
        <a:srgbClr val="E8E3D3"/>
      </a:lt1>
      <a:dk2>
        <a:srgbClr val="4B2E83"/>
      </a:dk2>
      <a:lt2>
        <a:srgbClr val="FFFFFF"/>
      </a:lt2>
      <a:accent1>
        <a:srgbClr val="4B2E83"/>
      </a:accent1>
      <a:accent2>
        <a:srgbClr val="E8E3D3"/>
      </a:accent2>
      <a:accent3>
        <a:srgbClr val="FFFFFF"/>
      </a:accent3>
      <a:accent4>
        <a:srgbClr val="D9D9D9"/>
      </a:accent4>
      <a:accent5>
        <a:srgbClr val="444444"/>
      </a:accent5>
      <a:accent6>
        <a:srgbClr val="85754D"/>
      </a:accent6>
      <a:hlink>
        <a:srgbClr val="4B2E83"/>
      </a:hlink>
      <a:folHlink>
        <a:srgbClr val="4B2E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3137</Words>
  <Application>Microsoft Office PowerPoint</Application>
  <PresentationFormat>On-screen Show (4:3)</PresentationFormat>
  <Paragraphs>429</Paragraphs>
  <Slides>56</Slides>
  <Notes>56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Encode Sans Black</vt:lpstr>
      <vt:lpstr>Courier New</vt:lpstr>
      <vt:lpstr>Calibri</vt:lpstr>
      <vt:lpstr>Open Sans</vt:lpstr>
      <vt:lpstr>Verdana</vt:lpstr>
      <vt:lpstr>Merriweather Sans</vt:lpstr>
      <vt:lpstr>Source Sans Pro</vt:lpstr>
      <vt:lpstr>Open Sans Light</vt:lpstr>
      <vt:lpstr>Arial</vt:lpstr>
      <vt:lpstr>Noto Sans Symbols</vt:lpstr>
      <vt:lpstr>Custom Design</vt:lpstr>
      <vt:lpstr>Office Theme</vt:lpstr>
      <vt:lpstr>1_Custom Design</vt:lpstr>
      <vt:lpstr>FERPA 101: A Private Conversation</vt:lpstr>
      <vt:lpstr>Agenda</vt:lpstr>
      <vt:lpstr>How well do you know FERPA?</vt:lpstr>
      <vt:lpstr>FERPA BASICS</vt:lpstr>
      <vt:lpstr>In FERPA Speak</vt:lpstr>
      <vt:lpstr>In Plain English</vt:lpstr>
      <vt:lpstr>What is FERPA?</vt:lpstr>
      <vt:lpstr>Who is Responsible for FERPA?</vt:lpstr>
      <vt:lpstr>Who has a right to access education records without student’s written permission?</vt:lpstr>
      <vt:lpstr>Faculty and Staff FERPA Basics Training</vt:lpstr>
      <vt:lpstr>Who has FERPA Rights?</vt:lpstr>
      <vt:lpstr>FERPA Annual Notification Requirements</vt:lpstr>
      <vt:lpstr>Signature of Release</vt:lpstr>
      <vt:lpstr>Eight Data Points You May Not Release!* (Even to parents paying the bills)</vt:lpstr>
      <vt:lpstr>KEY DEFINITIONS</vt:lpstr>
      <vt:lpstr>Important FERPA Terms</vt:lpstr>
      <vt:lpstr>What Exactly is a Student?</vt:lpstr>
      <vt:lpstr>What is Attendance?</vt:lpstr>
      <vt:lpstr>What Information Can I Share?</vt:lpstr>
      <vt:lpstr>Considering Releasing Student Data?</vt:lpstr>
      <vt:lpstr>FERPA Allowed Directory Information</vt:lpstr>
      <vt:lpstr>What is UW’s Directory Information?</vt:lpstr>
      <vt:lpstr>What is Allowed – Not UW Directory Information?</vt:lpstr>
      <vt:lpstr>What is an “Opt-Out”?</vt:lpstr>
      <vt:lpstr>What are not Education Records?</vt:lpstr>
      <vt:lpstr>Who are School Officials?</vt:lpstr>
      <vt:lpstr>99.31 Exceptions?</vt:lpstr>
      <vt:lpstr>FERPA Pitfalls to Avoid</vt:lpstr>
      <vt:lpstr>Emails and FERPA Compliance</vt:lpstr>
      <vt:lpstr>Law Enforcement Inquiries</vt:lpstr>
      <vt:lpstr>Law Enforcement Inquiries</vt:lpstr>
      <vt:lpstr>HIPAA/Medical Records</vt:lpstr>
      <vt:lpstr>Health and Safety Emergencies</vt:lpstr>
      <vt:lpstr>Health and Safety Emergencies</vt:lpstr>
      <vt:lpstr>Faculty Issues</vt:lpstr>
      <vt:lpstr>Faculty Issues:  Letters of Recommendations</vt:lpstr>
      <vt:lpstr>Faculty Issues: Advice for Navigating Remote  Learning and FERPA</vt:lpstr>
      <vt:lpstr>Disciplinary Records</vt:lpstr>
      <vt:lpstr>Parents</vt:lpstr>
      <vt:lpstr>Federal Employees/Military Requests</vt:lpstr>
      <vt:lpstr>Subpoenas/Judicial Orders</vt:lpstr>
      <vt:lpstr>Third Parties</vt:lpstr>
      <vt:lpstr>Registered Sex Offenders</vt:lpstr>
      <vt:lpstr>Using SSN/Passwords</vt:lpstr>
      <vt:lpstr>Authorized Representatives</vt:lpstr>
      <vt:lpstr>Campus Leaders</vt:lpstr>
      <vt:lpstr>How does the UW Privacy Office Navigate a FERPA Breach?</vt:lpstr>
      <vt:lpstr>UW PRIVACY OFFICE REMEDIATION</vt:lpstr>
      <vt:lpstr>UW PRIVACY OFFICE REMEDIATION</vt:lpstr>
      <vt:lpstr>UW PRIVACY OFFICE REMEDIATION</vt:lpstr>
      <vt:lpstr>What Training Materials Are Available?</vt:lpstr>
      <vt:lpstr>UW FERPA Training Resources</vt:lpstr>
      <vt:lpstr>When In  Doubt, Do  Not Give It Out!</vt:lpstr>
      <vt:lpstr>When in Doubt, Don’t Give It Out</vt:lpstr>
      <vt:lpstr>When in Doubt, Don’t Give It Out</vt:lpstr>
      <vt:lpstr>Your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FERPA 101: A Private Conversation</dc:title>
  <dc:creator>Helen B. Garrett</dc:creator>
  <cp:lastModifiedBy>Helen B. Garrett</cp:lastModifiedBy>
  <cp:revision>1</cp:revision>
  <dcterms:modified xsi:type="dcterms:W3CDTF">2024-01-23T19:24:48Z</dcterms:modified>
</cp:coreProperties>
</file>