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7" r:id="rId5"/>
  </p:sldMasterIdLst>
  <p:notesMasterIdLst>
    <p:notesMasterId r:id="rId63"/>
  </p:notesMasterIdLst>
  <p:sldIdLst>
    <p:sldId id="280" r:id="rId6"/>
    <p:sldId id="256" r:id="rId7"/>
    <p:sldId id="258" r:id="rId8"/>
    <p:sldId id="278" r:id="rId9"/>
    <p:sldId id="277" r:id="rId10"/>
    <p:sldId id="272" r:id="rId11"/>
    <p:sldId id="271" r:id="rId12"/>
    <p:sldId id="262" r:id="rId13"/>
    <p:sldId id="259" r:id="rId14"/>
    <p:sldId id="263" r:id="rId15"/>
    <p:sldId id="264" r:id="rId16"/>
    <p:sldId id="265" r:id="rId17"/>
    <p:sldId id="267" r:id="rId18"/>
    <p:sldId id="266" r:id="rId19"/>
    <p:sldId id="269" r:id="rId20"/>
    <p:sldId id="281" r:id="rId21"/>
    <p:sldId id="282" r:id="rId22"/>
    <p:sldId id="257" r:id="rId23"/>
    <p:sldId id="323" r:id="rId24"/>
    <p:sldId id="324" r:id="rId25"/>
    <p:sldId id="317" r:id="rId26"/>
    <p:sldId id="301" r:id="rId27"/>
    <p:sldId id="260" r:id="rId28"/>
    <p:sldId id="316" r:id="rId29"/>
    <p:sldId id="283" r:id="rId30"/>
    <p:sldId id="284" r:id="rId31"/>
    <p:sldId id="302" r:id="rId32"/>
    <p:sldId id="303" r:id="rId33"/>
    <p:sldId id="304" r:id="rId34"/>
    <p:sldId id="305" r:id="rId35"/>
    <p:sldId id="285" r:id="rId36"/>
    <p:sldId id="286" r:id="rId37"/>
    <p:sldId id="306" r:id="rId38"/>
    <p:sldId id="313" r:id="rId39"/>
    <p:sldId id="314" r:id="rId40"/>
    <p:sldId id="315" r:id="rId41"/>
    <p:sldId id="310" r:id="rId42"/>
    <p:sldId id="261" r:id="rId43"/>
    <p:sldId id="311" r:id="rId44"/>
    <p:sldId id="312" r:id="rId45"/>
    <p:sldId id="325" r:id="rId46"/>
    <p:sldId id="326" r:id="rId47"/>
    <p:sldId id="319" r:id="rId48"/>
    <p:sldId id="320" r:id="rId49"/>
    <p:sldId id="321" r:id="rId50"/>
    <p:sldId id="287" r:id="rId51"/>
    <p:sldId id="288" r:id="rId52"/>
    <p:sldId id="292" r:id="rId53"/>
    <p:sldId id="293" r:id="rId54"/>
    <p:sldId id="295" r:id="rId55"/>
    <p:sldId id="296" r:id="rId56"/>
    <p:sldId id="297" r:id="rId57"/>
    <p:sldId id="298" r:id="rId58"/>
    <p:sldId id="299" r:id="rId59"/>
    <p:sldId id="289" r:id="rId60"/>
    <p:sldId id="290" r:id="rId61"/>
    <p:sldId id="268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76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877599-E10F-AC60-06F9-71BC1A3FA6B4}" v="3" dt="2023-11-16T15:07:17.526"/>
    <p1510:client id="{37C923BA-252D-D6CB-E32C-B7D4F5FF2D3A}" v="119" dt="2023-11-22T23:59:19.857"/>
    <p1510:client id="{5B135FD3-0B84-1B23-43F1-ED11208D0B7D}" v="153" dt="2023-11-27T14:23:03.485"/>
    <p1510:client id="{C85F65A7-8E8C-3E14-5CF1-257B7E6CB5FA}" v="26" dt="2023-11-29T00:11:37.301"/>
    <p1510:client id="{D4DF72AA-5462-73AE-C351-4B7C401AEB0C}" v="1021" dt="2023-11-27T20:37:45.991"/>
    <p1510:client id="{DA3C20B6-C22D-8C9C-1F62-DBA745095593}" v="1" dt="2023-11-16T00:32:35.021"/>
    <p1510:client id="{EC64E639-5DDE-0EC7-C710-B2E7B5C3FF58}" v="62" dt="2023-11-27T21:05:24.256"/>
    <p1510:client id="{F01B75E4-61CC-A46F-5C1C-6D4ADC55721F}" v="276" dt="2023-11-26T22:00:00.717"/>
    <p1510:client id="{FE153F29-7F2B-4399-BB4A-46AE38368F19}" v="79" dt="2023-11-16T18:51:10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504" y="114"/>
      </p:cViewPr>
      <p:guideLst>
        <p:guide pos="57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commentAuthors" Target="commentAuthors.xml"/><Relationship Id="rId69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hyperlink" Target="https://finance.uw.edu/gca/resources/gca-forum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hyperlink" Target="https://finance.uw.edu/gca/training-outreach/gca-forum" TargetMode="Externa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hyperlink" Target="https://finance.uw.edu/gca/resources/gca-forum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sv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3.png"/><Relationship Id="rId5" Type="http://schemas.openxmlformats.org/officeDocument/2006/relationships/hyperlink" Target="https://finance.uw.edu/gca/training-outreach/gca-forum" TargetMode="External"/><Relationship Id="rId4" Type="http://schemas.openxmlformats.org/officeDocument/2006/relationships/image" Target="../media/image5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63356-AB3D-4F88-8047-D3628BF9958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18D268F-AF7C-4972-BDA4-3C50DFEBF865}">
      <dgm:prSet/>
      <dgm:spPr/>
      <dgm:t>
        <a:bodyPr/>
        <a:lstStyle/>
        <a:p>
          <a:r>
            <a:rPr lang="en-US"/>
            <a:t>The GCA Forum will be recorded and retained for the legally approved retention period under Washington State Policy</a:t>
          </a:r>
        </a:p>
      </dgm:t>
    </dgm:pt>
    <dgm:pt modelId="{DCC20369-DFDA-45CE-B0DD-F7941ABA0331}" type="parTrans" cxnId="{100AF884-61C8-4106-93FF-B28D3E5FC957}">
      <dgm:prSet/>
      <dgm:spPr/>
      <dgm:t>
        <a:bodyPr/>
        <a:lstStyle/>
        <a:p>
          <a:endParaRPr lang="en-US"/>
        </a:p>
      </dgm:t>
    </dgm:pt>
    <dgm:pt modelId="{733C536A-2A30-4B30-A490-3D39BE5D6CCF}" type="sibTrans" cxnId="{100AF884-61C8-4106-93FF-B28D3E5FC957}">
      <dgm:prSet/>
      <dgm:spPr/>
      <dgm:t>
        <a:bodyPr/>
        <a:lstStyle/>
        <a:p>
          <a:endParaRPr lang="en-US"/>
        </a:p>
      </dgm:t>
    </dgm:pt>
    <dgm:pt modelId="{AE01CAAA-3095-4419-90C6-4A2E356E08CA}">
      <dgm:prSet/>
      <dgm:spPr/>
      <dgm:t>
        <a:bodyPr/>
        <a:lstStyle/>
        <a:p>
          <a:r>
            <a:rPr lang="en-US"/>
            <a:t>It is subject to release under the Washington State Public Records Act or Federal Freedom of Information Act (FOIA)</a:t>
          </a:r>
        </a:p>
      </dgm:t>
    </dgm:pt>
    <dgm:pt modelId="{9FE63C7D-2656-42F6-8D88-06B92B286C8D}" type="parTrans" cxnId="{85B0744A-500D-47F9-ABC6-9F4553C31114}">
      <dgm:prSet/>
      <dgm:spPr/>
      <dgm:t>
        <a:bodyPr/>
        <a:lstStyle/>
        <a:p>
          <a:endParaRPr lang="en-US"/>
        </a:p>
      </dgm:t>
    </dgm:pt>
    <dgm:pt modelId="{A1D303E9-C5D9-44F7-9D9A-5A156161C939}" type="sibTrans" cxnId="{85B0744A-500D-47F9-ABC6-9F4553C31114}">
      <dgm:prSet/>
      <dgm:spPr/>
      <dgm:t>
        <a:bodyPr/>
        <a:lstStyle/>
        <a:p>
          <a:endParaRPr lang="en-US"/>
        </a:p>
      </dgm:t>
    </dgm:pt>
    <dgm:pt modelId="{04A1E752-7726-43BE-AE85-70AD4C4052C8}">
      <dgm:prSet/>
      <dgm:spPr/>
      <dgm:t>
        <a:bodyPr/>
        <a:lstStyle/>
        <a:p>
          <a:r>
            <a:rPr lang="en-US"/>
            <a:t>It will be posted publicly on our GCA YouTube channel</a:t>
          </a:r>
        </a:p>
      </dgm:t>
    </dgm:pt>
    <dgm:pt modelId="{8D9D8166-5FF1-45F8-99F6-633D942CD1D0}" type="parTrans" cxnId="{864E3FDF-4777-49F6-AA08-764F6A85525D}">
      <dgm:prSet/>
      <dgm:spPr/>
      <dgm:t>
        <a:bodyPr/>
        <a:lstStyle/>
        <a:p>
          <a:endParaRPr lang="en-US"/>
        </a:p>
      </dgm:t>
    </dgm:pt>
    <dgm:pt modelId="{9B480018-8882-4909-A3BA-BFE1E0CB238A}" type="sibTrans" cxnId="{864E3FDF-4777-49F6-AA08-764F6A85525D}">
      <dgm:prSet/>
      <dgm:spPr/>
      <dgm:t>
        <a:bodyPr/>
        <a:lstStyle/>
        <a:p>
          <a:endParaRPr lang="en-US"/>
        </a:p>
      </dgm:t>
    </dgm:pt>
    <dgm:pt modelId="{503940FD-A7C4-465D-B5D7-3ACD73DF4A8B}">
      <dgm:prSet/>
      <dgm:spPr/>
      <dgm:t>
        <a:bodyPr/>
        <a:lstStyle/>
        <a:p>
          <a:r>
            <a:rPr lang="en-US"/>
            <a:t>Slide decks and recordings for this and past Forums are linked on our GCA Forum web page: </a:t>
          </a:r>
          <a:r>
            <a:rPr lang="en-US">
              <a:hlinkClick xmlns:r="http://schemas.openxmlformats.org/officeDocument/2006/relationships" r:id="rId1"/>
            </a:rPr>
            <a:t>https://finance.uw.edu/gca/resources/gca-forum </a:t>
          </a:r>
          <a:endParaRPr lang="en-US"/>
        </a:p>
      </dgm:t>
    </dgm:pt>
    <dgm:pt modelId="{AC64053F-D1CB-4291-A692-DBC44A5F3359}" type="parTrans" cxnId="{53FFBA9E-8C8E-4438-88DA-09124CEF2B9D}">
      <dgm:prSet/>
      <dgm:spPr/>
      <dgm:t>
        <a:bodyPr/>
        <a:lstStyle/>
        <a:p>
          <a:endParaRPr lang="en-US"/>
        </a:p>
      </dgm:t>
    </dgm:pt>
    <dgm:pt modelId="{C0A48D59-AFA0-4802-AC23-095D68921D3E}" type="sibTrans" cxnId="{53FFBA9E-8C8E-4438-88DA-09124CEF2B9D}">
      <dgm:prSet/>
      <dgm:spPr/>
      <dgm:t>
        <a:bodyPr/>
        <a:lstStyle/>
        <a:p>
          <a:endParaRPr lang="en-US"/>
        </a:p>
      </dgm:t>
    </dgm:pt>
    <dgm:pt modelId="{D29B6995-0D35-42BB-8BAC-346CAAAB9FCB}" type="pres">
      <dgm:prSet presAssocID="{EB963356-AB3D-4F88-8047-D3628BF9958A}" presName="root" presStyleCnt="0">
        <dgm:presLayoutVars>
          <dgm:dir/>
          <dgm:resizeHandles val="exact"/>
        </dgm:presLayoutVars>
      </dgm:prSet>
      <dgm:spPr/>
    </dgm:pt>
    <dgm:pt modelId="{DA477888-1BCA-49E1-AEDC-B3E20DEC2FB2}" type="pres">
      <dgm:prSet presAssocID="{A18D268F-AF7C-4972-BDA4-3C50DFEBF865}" presName="compNode" presStyleCnt="0"/>
      <dgm:spPr/>
    </dgm:pt>
    <dgm:pt modelId="{3D2E4F27-3D0A-4F64-A548-E97C5288E6EB}" type="pres">
      <dgm:prSet presAssocID="{A18D268F-AF7C-4972-BDA4-3C50DFEBF865}" presName="bgRect" presStyleLbl="bgShp" presStyleIdx="0" presStyleCnt="4"/>
      <dgm:spPr/>
    </dgm:pt>
    <dgm:pt modelId="{DBAF3CF6-A4AA-49AA-BC8F-73633B2B2FD4}" type="pres">
      <dgm:prSet presAssocID="{A18D268F-AF7C-4972-BDA4-3C50DFEBF865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E8A75D25-AA38-4588-8EA6-FEF2A0FFB7C6}" type="pres">
      <dgm:prSet presAssocID="{A18D268F-AF7C-4972-BDA4-3C50DFEBF865}" presName="spaceRect" presStyleCnt="0"/>
      <dgm:spPr/>
    </dgm:pt>
    <dgm:pt modelId="{F9B8AAD8-751F-47E5-9CB8-BDC01C9AC281}" type="pres">
      <dgm:prSet presAssocID="{A18D268F-AF7C-4972-BDA4-3C50DFEBF865}" presName="parTx" presStyleLbl="revTx" presStyleIdx="0" presStyleCnt="4">
        <dgm:presLayoutVars>
          <dgm:chMax val="0"/>
          <dgm:chPref val="0"/>
        </dgm:presLayoutVars>
      </dgm:prSet>
      <dgm:spPr/>
    </dgm:pt>
    <dgm:pt modelId="{E8806DA0-7FA7-466E-87F4-152AD4F13385}" type="pres">
      <dgm:prSet presAssocID="{733C536A-2A30-4B30-A490-3D39BE5D6CCF}" presName="sibTrans" presStyleCnt="0"/>
      <dgm:spPr/>
    </dgm:pt>
    <dgm:pt modelId="{9B936F93-5F7E-456F-9EF9-0737EA6FB305}" type="pres">
      <dgm:prSet presAssocID="{AE01CAAA-3095-4419-90C6-4A2E356E08CA}" presName="compNode" presStyleCnt="0"/>
      <dgm:spPr/>
    </dgm:pt>
    <dgm:pt modelId="{EBD9D3A7-FFC2-4708-AB0B-22696BC6261B}" type="pres">
      <dgm:prSet presAssocID="{AE01CAAA-3095-4419-90C6-4A2E356E08CA}" presName="bgRect" presStyleLbl="bgShp" presStyleIdx="1" presStyleCnt="4"/>
      <dgm:spPr/>
    </dgm:pt>
    <dgm:pt modelId="{AA678C70-413F-42D0-9866-C94EE8BBDC57}" type="pres">
      <dgm:prSet presAssocID="{AE01CAAA-3095-4419-90C6-4A2E356E08CA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D9B66C4E-8168-4DD0-8B03-DF15A97F08A3}" type="pres">
      <dgm:prSet presAssocID="{AE01CAAA-3095-4419-90C6-4A2E356E08CA}" presName="spaceRect" presStyleCnt="0"/>
      <dgm:spPr/>
    </dgm:pt>
    <dgm:pt modelId="{4F198315-0E9B-4CD9-BABD-DEFC11D9A45C}" type="pres">
      <dgm:prSet presAssocID="{AE01CAAA-3095-4419-90C6-4A2E356E08CA}" presName="parTx" presStyleLbl="revTx" presStyleIdx="1" presStyleCnt="4">
        <dgm:presLayoutVars>
          <dgm:chMax val="0"/>
          <dgm:chPref val="0"/>
        </dgm:presLayoutVars>
      </dgm:prSet>
      <dgm:spPr/>
    </dgm:pt>
    <dgm:pt modelId="{BC705D0D-632D-4388-921F-A782C95A34FD}" type="pres">
      <dgm:prSet presAssocID="{A1D303E9-C5D9-44F7-9D9A-5A156161C939}" presName="sibTrans" presStyleCnt="0"/>
      <dgm:spPr/>
    </dgm:pt>
    <dgm:pt modelId="{A04D34F5-7B7F-4160-B90C-730931479C92}" type="pres">
      <dgm:prSet presAssocID="{04A1E752-7726-43BE-AE85-70AD4C4052C8}" presName="compNode" presStyleCnt="0"/>
      <dgm:spPr/>
    </dgm:pt>
    <dgm:pt modelId="{1F12F88B-D8D7-484C-8736-5C51BF67B656}" type="pres">
      <dgm:prSet presAssocID="{04A1E752-7726-43BE-AE85-70AD4C4052C8}" presName="bgRect" presStyleLbl="bgShp" presStyleIdx="2" presStyleCnt="4"/>
      <dgm:spPr/>
    </dgm:pt>
    <dgm:pt modelId="{6450ED18-6B87-487C-AAAF-CA8E6F182C49}" type="pres">
      <dgm:prSet presAssocID="{04A1E752-7726-43BE-AE85-70AD4C4052C8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285E3D81-ADEF-4822-AC4D-45E7A07926BD}" type="pres">
      <dgm:prSet presAssocID="{04A1E752-7726-43BE-AE85-70AD4C4052C8}" presName="spaceRect" presStyleCnt="0"/>
      <dgm:spPr/>
    </dgm:pt>
    <dgm:pt modelId="{B8DAF222-17BB-49A8-8A34-E37321DA67F7}" type="pres">
      <dgm:prSet presAssocID="{04A1E752-7726-43BE-AE85-70AD4C4052C8}" presName="parTx" presStyleLbl="revTx" presStyleIdx="2" presStyleCnt="4">
        <dgm:presLayoutVars>
          <dgm:chMax val="0"/>
          <dgm:chPref val="0"/>
        </dgm:presLayoutVars>
      </dgm:prSet>
      <dgm:spPr/>
    </dgm:pt>
    <dgm:pt modelId="{B2528DA0-9BBE-4A86-BAE2-B544EA4B71E0}" type="pres">
      <dgm:prSet presAssocID="{9B480018-8882-4909-A3BA-BFE1E0CB238A}" presName="sibTrans" presStyleCnt="0"/>
      <dgm:spPr/>
    </dgm:pt>
    <dgm:pt modelId="{F597584F-F999-447B-863D-506EB625ADDE}" type="pres">
      <dgm:prSet presAssocID="{503940FD-A7C4-465D-B5D7-3ACD73DF4A8B}" presName="compNode" presStyleCnt="0"/>
      <dgm:spPr/>
    </dgm:pt>
    <dgm:pt modelId="{3AF95B73-6539-46DE-AACA-F46B419148FD}" type="pres">
      <dgm:prSet presAssocID="{503940FD-A7C4-465D-B5D7-3ACD73DF4A8B}" presName="bgRect" presStyleLbl="bgShp" presStyleIdx="3" presStyleCnt="4"/>
      <dgm:spPr/>
    </dgm:pt>
    <dgm:pt modelId="{AB3DF3F1-E02D-4C22-A25D-C771467C4F6F}" type="pres">
      <dgm:prSet presAssocID="{503940FD-A7C4-465D-B5D7-3ACD73DF4A8B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56F2BEAF-0191-4EDA-BC8B-EFBE1E1824E2}" type="pres">
      <dgm:prSet presAssocID="{503940FD-A7C4-465D-B5D7-3ACD73DF4A8B}" presName="spaceRect" presStyleCnt="0"/>
      <dgm:spPr/>
    </dgm:pt>
    <dgm:pt modelId="{4F0394A9-8C9F-45F8-B356-254E6551E94A}" type="pres">
      <dgm:prSet presAssocID="{503940FD-A7C4-465D-B5D7-3ACD73DF4A8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D89F569-581A-41A1-B351-805677FFFBE2}" type="presOf" srcId="{04A1E752-7726-43BE-AE85-70AD4C4052C8}" destId="{B8DAF222-17BB-49A8-8A34-E37321DA67F7}" srcOrd="0" destOrd="0" presId="urn:microsoft.com/office/officeart/2018/2/layout/IconVerticalSolidList"/>
    <dgm:cxn modelId="{85B0744A-500D-47F9-ABC6-9F4553C31114}" srcId="{EB963356-AB3D-4F88-8047-D3628BF9958A}" destId="{AE01CAAA-3095-4419-90C6-4A2E356E08CA}" srcOrd="1" destOrd="0" parTransId="{9FE63C7D-2656-42F6-8D88-06B92B286C8D}" sibTransId="{A1D303E9-C5D9-44F7-9D9A-5A156161C939}"/>
    <dgm:cxn modelId="{FB59824E-BD43-4F66-84C6-8E6A0C8E0F52}" type="presOf" srcId="{EB963356-AB3D-4F88-8047-D3628BF9958A}" destId="{D29B6995-0D35-42BB-8BAC-346CAAAB9FCB}" srcOrd="0" destOrd="0" presId="urn:microsoft.com/office/officeart/2018/2/layout/IconVerticalSolidList"/>
    <dgm:cxn modelId="{100AF884-61C8-4106-93FF-B28D3E5FC957}" srcId="{EB963356-AB3D-4F88-8047-D3628BF9958A}" destId="{A18D268F-AF7C-4972-BDA4-3C50DFEBF865}" srcOrd="0" destOrd="0" parTransId="{DCC20369-DFDA-45CE-B0DD-F7941ABA0331}" sibTransId="{733C536A-2A30-4B30-A490-3D39BE5D6CCF}"/>
    <dgm:cxn modelId="{E4E65A87-453B-47DD-9A0E-73C6E06923E8}" type="presOf" srcId="{503940FD-A7C4-465D-B5D7-3ACD73DF4A8B}" destId="{4F0394A9-8C9F-45F8-B356-254E6551E94A}" srcOrd="0" destOrd="0" presId="urn:microsoft.com/office/officeart/2018/2/layout/IconVerticalSolidList"/>
    <dgm:cxn modelId="{53FFBA9E-8C8E-4438-88DA-09124CEF2B9D}" srcId="{EB963356-AB3D-4F88-8047-D3628BF9958A}" destId="{503940FD-A7C4-465D-B5D7-3ACD73DF4A8B}" srcOrd="3" destOrd="0" parTransId="{AC64053F-D1CB-4291-A692-DBC44A5F3359}" sibTransId="{C0A48D59-AFA0-4802-AC23-095D68921D3E}"/>
    <dgm:cxn modelId="{15B0B2A5-612A-4FC4-A179-4986BBD7FFFB}" type="presOf" srcId="{AE01CAAA-3095-4419-90C6-4A2E356E08CA}" destId="{4F198315-0E9B-4CD9-BABD-DEFC11D9A45C}" srcOrd="0" destOrd="0" presId="urn:microsoft.com/office/officeart/2018/2/layout/IconVerticalSolidList"/>
    <dgm:cxn modelId="{A2EAA8CB-905B-44B8-A73A-E90A252B7378}" type="presOf" srcId="{A18D268F-AF7C-4972-BDA4-3C50DFEBF865}" destId="{F9B8AAD8-751F-47E5-9CB8-BDC01C9AC281}" srcOrd="0" destOrd="0" presId="urn:microsoft.com/office/officeart/2018/2/layout/IconVerticalSolidList"/>
    <dgm:cxn modelId="{864E3FDF-4777-49F6-AA08-764F6A85525D}" srcId="{EB963356-AB3D-4F88-8047-D3628BF9958A}" destId="{04A1E752-7726-43BE-AE85-70AD4C4052C8}" srcOrd="2" destOrd="0" parTransId="{8D9D8166-5FF1-45F8-99F6-633D942CD1D0}" sibTransId="{9B480018-8882-4909-A3BA-BFE1E0CB238A}"/>
    <dgm:cxn modelId="{84781904-EA4D-4825-92F6-8A4A564FF7D4}" type="presParOf" srcId="{D29B6995-0D35-42BB-8BAC-346CAAAB9FCB}" destId="{DA477888-1BCA-49E1-AEDC-B3E20DEC2FB2}" srcOrd="0" destOrd="0" presId="urn:microsoft.com/office/officeart/2018/2/layout/IconVerticalSolidList"/>
    <dgm:cxn modelId="{D332C854-3B96-4A7E-8E5B-3FC72A8E8477}" type="presParOf" srcId="{DA477888-1BCA-49E1-AEDC-B3E20DEC2FB2}" destId="{3D2E4F27-3D0A-4F64-A548-E97C5288E6EB}" srcOrd="0" destOrd="0" presId="urn:microsoft.com/office/officeart/2018/2/layout/IconVerticalSolidList"/>
    <dgm:cxn modelId="{23A4B5E6-1A82-4115-A974-82E72DC99FE2}" type="presParOf" srcId="{DA477888-1BCA-49E1-AEDC-B3E20DEC2FB2}" destId="{DBAF3CF6-A4AA-49AA-BC8F-73633B2B2FD4}" srcOrd="1" destOrd="0" presId="urn:microsoft.com/office/officeart/2018/2/layout/IconVerticalSolidList"/>
    <dgm:cxn modelId="{6DF2FEA9-7B00-435E-A4F3-E442692DD589}" type="presParOf" srcId="{DA477888-1BCA-49E1-AEDC-B3E20DEC2FB2}" destId="{E8A75D25-AA38-4588-8EA6-FEF2A0FFB7C6}" srcOrd="2" destOrd="0" presId="urn:microsoft.com/office/officeart/2018/2/layout/IconVerticalSolidList"/>
    <dgm:cxn modelId="{248FBAB7-55FB-413B-8B47-4CBC0EF3B4B4}" type="presParOf" srcId="{DA477888-1BCA-49E1-AEDC-B3E20DEC2FB2}" destId="{F9B8AAD8-751F-47E5-9CB8-BDC01C9AC281}" srcOrd="3" destOrd="0" presId="urn:microsoft.com/office/officeart/2018/2/layout/IconVerticalSolidList"/>
    <dgm:cxn modelId="{1B3F0ACF-E8A1-4D2D-9EA0-08316D1760BC}" type="presParOf" srcId="{D29B6995-0D35-42BB-8BAC-346CAAAB9FCB}" destId="{E8806DA0-7FA7-466E-87F4-152AD4F13385}" srcOrd="1" destOrd="0" presId="urn:microsoft.com/office/officeart/2018/2/layout/IconVerticalSolidList"/>
    <dgm:cxn modelId="{BCC9D912-F08B-4873-8734-39F7EC9C4283}" type="presParOf" srcId="{D29B6995-0D35-42BB-8BAC-346CAAAB9FCB}" destId="{9B936F93-5F7E-456F-9EF9-0737EA6FB305}" srcOrd="2" destOrd="0" presId="urn:microsoft.com/office/officeart/2018/2/layout/IconVerticalSolidList"/>
    <dgm:cxn modelId="{71CC68FF-DC44-4186-A324-8F992CB8E5A0}" type="presParOf" srcId="{9B936F93-5F7E-456F-9EF9-0737EA6FB305}" destId="{EBD9D3A7-FFC2-4708-AB0B-22696BC6261B}" srcOrd="0" destOrd="0" presId="urn:microsoft.com/office/officeart/2018/2/layout/IconVerticalSolidList"/>
    <dgm:cxn modelId="{077363EF-BA44-4FEC-B308-E73B72995CE5}" type="presParOf" srcId="{9B936F93-5F7E-456F-9EF9-0737EA6FB305}" destId="{AA678C70-413F-42D0-9866-C94EE8BBDC57}" srcOrd="1" destOrd="0" presId="urn:microsoft.com/office/officeart/2018/2/layout/IconVerticalSolidList"/>
    <dgm:cxn modelId="{5FE512C7-2556-4CB8-88F0-8F9C2D2C881E}" type="presParOf" srcId="{9B936F93-5F7E-456F-9EF9-0737EA6FB305}" destId="{D9B66C4E-8168-4DD0-8B03-DF15A97F08A3}" srcOrd="2" destOrd="0" presId="urn:microsoft.com/office/officeart/2018/2/layout/IconVerticalSolidList"/>
    <dgm:cxn modelId="{1A76A45D-49F9-45F2-8F19-91B6BB1EDEB0}" type="presParOf" srcId="{9B936F93-5F7E-456F-9EF9-0737EA6FB305}" destId="{4F198315-0E9B-4CD9-BABD-DEFC11D9A45C}" srcOrd="3" destOrd="0" presId="urn:microsoft.com/office/officeart/2018/2/layout/IconVerticalSolidList"/>
    <dgm:cxn modelId="{B98D689F-198C-45CA-A297-C7DA0CD2432B}" type="presParOf" srcId="{D29B6995-0D35-42BB-8BAC-346CAAAB9FCB}" destId="{BC705D0D-632D-4388-921F-A782C95A34FD}" srcOrd="3" destOrd="0" presId="urn:microsoft.com/office/officeart/2018/2/layout/IconVerticalSolidList"/>
    <dgm:cxn modelId="{22BC7C6D-FD03-4137-92CE-D6C8E5C0175D}" type="presParOf" srcId="{D29B6995-0D35-42BB-8BAC-346CAAAB9FCB}" destId="{A04D34F5-7B7F-4160-B90C-730931479C92}" srcOrd="4" destOrd="0" presId="urn:microsoft.com/office/officeart/2018/2/layout/IconVerticalSolidList"/>
    <dgm:cxn modelId="{1A615727-01F3-424D-ADFE-EFF956F3958B}" type="presParOf" srcId="{A04D34F5-7B7F-4160-B90C-730931479C92}" destId="{1F12F88B-D8D7-484C-8736-5C51BF67B656}" srcOrd="0" destOrd="0" presId="urn:microsoft.com/office/officeart/2018/2/layout/IconVerticalSolidList"/>
    <dgm:cxn modelId="{6AAC1984-EFA0-44E2-A22A-5819B31C4860}" type="presParOf" srcId="{A04D34F5-7B7F-4160-B90C-730931479C92}" destId="{6450ED18-6B87-487C-AAAF-CA8E6F182C49}" srcOrd="1" destOrd="0" presId="urn:microsoft.com/office/officeart/2018/2/layout/IconVerticalSolidList"/>
    <dgm:cxn modelId="{06D86109-2A27-422B-80B7-1BA29E2B7EB8}" type="presParOf" srcId="{A04D34F5-7B7F-4160-B90C-730931479C92}" destId="{285E3D81-ADEF-4822-AC4D-45E7A07926BD}" srcOrd="2" destOrd="0" presId="urn:microsoft.com/office/officeart/2018/2/layout/IconVerticalSolidList"/>
    <dgm:cxn modelId="{13EE35E3-3DE9-45B5-9B16-86C4840FB770}" type="presParOf" srcId="{A04D34F5-7B7F-4160-B90C-730931479C92}" destId="{B8DAF222-17BB-49A8-8A34-E37321DA67F7}" srcOrd="3" destOrd="0" presId="urn:microsoft.com/office/officeart/2018/2/layout/IconVerticalSolidList"/>
    <dgm:cxn modelId="{52C66715-4BD7-425F-969B-0A8CE8E85C2B}" type="presParOf" srcId="{D29B6995-0D35-42BB-8BAC-346CAAAB9FCB}" destId="{B2528DA0-9BBE-4A86-BAE2-B544EA4B71E0}" srcOrd="5" destOrd="0" presId="urn:microsoft.com/office/officeart/2018/2/layout/IconVerticalSolidList"/>
    <dgm:cxn modelId="{8002B668-56D0-437C-BB18-41F762DB1667}" type="presParOf" srcId="{D29B6995-0D35-42BB-8BAC-346CAAAB9FCB}" destId="{F597584F-F999-447B-863D-506EB625ADDE}" srcOrd="6" destOrd="0" presId="urn:microsoft.com/office/officeart/2018/2/layout/IconVerticalSolidList"/>
    <dgm:cxn modelId="{5C6EAA77-B3ED-47A4-9A33-38FECC180BA8}" type="presParOf" srcId="{F597584F-F999-447B-863D-506EB625ADDE}" destId="{3AF95B73-6539-46DE-AACA-F46B419148FD}" srcOrd="0" destOrd="0" presId="urn:microsoft.com/office/officeart/2018/2/layout/IconVerticalSolidList"/>
    <dgm:cxn modelId="{7FA4177A-957D-41FD-B65B-EEEC0D344719}" type="presParOf" srcId="{F597584F-F999-447B-863D-506EB625ADDE}" destId="{AB3DF3F1-E02D-4C22-A25D-C771467C4F6F}" srcOrd="1" destOrd="0" presId="urn:microsoft.com/office/officeart/2018/2/layout/IconVerticalSolidList"/>
    <dgm:cxn modelId="{55FE5DAB-7D58-4E2B-B87A-AA2E6D9A1FF0}" type="presParOf" srcId="{F597584F-F999-447B-863D-506EB625ADDE}" destId="{56F2BEAF-0191-4EDA-BC8B-EFBE1E1824E2}" srcOrd="2" destOrd="0" presId="urn:microsoft.com/office/officeart/2018/2/layout/IconVerticalSolidList"/>
    <dgm:cxn modelId="{33259B10-5985-4C84-922E-2238432EDAC1}" type="presParOf" srcId="{F597584F-F999-447B-863D-506EB625ADDE}" destId="{4F0394A9-8C9F-45F8-B356-254E6551E94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31C5D6-80B3-4352-B693-2376E0FE45C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20D4447-B250-4456-B22B-9C4A38D46D77}">
      <dgm:prSet/>
      <dgm:spPr/>
      <dgm:t>
        <a:bodyPr/>
        <a:lstStyle/>
        <a:p>
          <a:r>
            <a:rPr lang="en-US" baseline="0"/>
            <a:t>With the launch of Workday, there are some new terms in the process that while not directly correlated in this system are closely related.</a:t>
          </a:r>
          <a:endParaRPr lang="en-US"/>
        </a:p>
      </dgm:t>
    </dgm:pt>
    <dgm:pt modelId="{EA007CA5-AC66-441C-91D9-33634E824BFF}" type="parTrans" cxnId="{D6C33244-D7BE-40B9-9B0E-334A66F22686}">
      <dgm:prSet/>
      <dgm:spPr/>
      <dgm:t>
        <a:bodyPr/>
        <a:lstStyle/>
        <a:p>
          <a:endParaRPr lang="en-US"/>
        </a:p>
      </dgm:t>
    </dgm:pt>
    <dgm:pt modelId="{5B1ABD92-108E-483D-ACCC-4E2B77FC876D}" type="sibTrans" cxnId="{D6C33244-D7BE-40B9-9B0E-334A66F22686}">
      <dgm:prSet/>
      <dgm:spPr/>
      <dgm:t>
        <a:bodyPr/>
        <a:lstStyle/>
        <a:p>
          <a:endParaRPr lang="en-US"/>
        </a:p>
      </dgm:t>
    </dgm:pt>
    <dgm:pt modelId="{9B7D1BCB-71A8-402A-9E1C-A782EABDF76A}">
      <dgm:prSet/>
      <dgm:spPr/>
      <dgm:t>
        <a:bodyPr/>
        <a:lstStyle/>
        <a:p>
          <a:r>
            <a:rPr lang="en-US" baseline="0"/>
            <a:t>MOD</a:t>
          </a:r>
          <a:endParaRPr lang="en-US"/>
        </a:p>
      </dgm:t>
    </dgm:pt>
    <dgm:pt modelId="{C946E0EC-6FDD-4F12-BE3E-843A417241CC}" type="parTrans" cxnId="{56A78CF2-E0FA-4A74-BA24-5DA07598D350}">
      <dgm:prSet/>
      <dgm:spPr/>
      <dgm:t>
        <a:bodyPr/>
        <a:lstStyle/>
        <a:p>
          <a:endParaRPr lang="en-US"/>
        </a:p>
      </dgm:t>
    </dgm:pt>
    <dgm:pt modelId="{8FDC682C-F9E6-4729-8646-AD3F6491BABA}" type="sibTrans" cxnId="{56A78CF2-E0FA-4A74-BA24-5DA07598D350}">
      <dgm:prSet/>
      <dgm:spPr/>
      <dgm:t>
        <a:bodyPr/>
        <a:lstStyle/>
        <a:p>
          <a:endParaRPr lang="en-US"/>
        </a:p>
      </dgm:t>
    </dgm:pt>
    <dgm:pt modelId="{71B475C9-F9EF-4315-A37D-B8E0A0FDE22C}">
      <dgm:prSet/>
      <dgm:spPr/>
      <dgm:t>
        <a:bodyPr/>
        <a:lstStyle/>
        <a:p>
          <a:r>
            <a:rPr lang="en-US" baseline="0"/>
            <a:t>Award Line</a:t>
          </a:r>
          <a:endParaRPr lang="en-US"/>
        </a:p>
      </dgm:t>
    </dgm:pt>
    <dgm:pt modelId="{4F8EE3BC-7855-4B61-8760-8DE1C95E6F99}" type="parTrans" cxnId="{7CFDEA6A-FEB8-4F80-A5DA-32BBE388CD58}">
      <dgm:prSet/>
      <dgm:spPr/>
      <dgm:t>
        <a:bodyPr/>
        <a:lstStyle/>
        <a:p>
          <a:endParaRPr lang="en-US"/>
        </a:p>
      </dgm:t>
    </dgm:pt>
    <dgm:pt modelId="{41B8E352-846D-4FE1-A094-8F88CAD55AB3}" type="sibTrans" cxnId="{7CFDEA6A-FEB8-4F80-A5DA-32BBE388CD58}">
      <dgm:prSet/>
      <dgm:spPr/>
      <dgm:t>
        <a:bodyPr/>
        <a:lstStyle/>
        <a:p>
          <a:endParaRPr lang="en-US"/>
        </a:p>
      </dgm:t>
    </dgm:pt>
    <dgm:pt modelId="{B29F3EFF-C516-46D4-9E3E-0A5D2D679C19}">
      <dgm:prSet/>
      <dgm:spPr/>
      <dgm:t>
        <a:bodyPr/>
        <a:lstStyle/>
        <a:p>
          <a:r>
            <a:rPr lang="en-US" baseline="0"/>
            <a:t>GR/Worktag</a:t>
          </a:r>
          <a:endParaRPr lang="en-US"/>
        </a:p>
      </dgm:t>
    </dgm:pt>
    <dgm:pt modelId="{5F562E2E-9CB4-48FF-B7CA-30BA1D4DBD75}" type="parTrans" cxnId="{37604DD1-B710-4D10-9257-47A39D9D943F}">
      <dgm:prSet/>
      <dgm:spPr/>
      <dgm:t>
        <a:bodyPr/>
        <a:lstStyle/>
        <a:p>
          <a:endParaRPr lang="en-US"/>
        </a:p>
      </dgm:t>
    </dgm:pt>
    <dgm:pt modelId="{9E56C924-A278-40E3-B07A-CE589B5721A4}" type="sibTrans" cxnId="{37604DD1-B710-4D10-9257-47A39D9D943F}">
      <dgm:prSet/>
      <dgm:spPr/>
      <dgm:t>
        <a:bodyPr/>
        <a:lstStyle/>
        <a:p>
          <a:endParaRPr lang="en-US"/>
        </a:p>
      </dgm:t>
    </dgm:pt>
    <dgm:pt modelId="{1D23951E-446F-435A-B658-885D401B2C0E}" type="pres">
      <dgm:prSet presAssocID="{3531C5D6-80B3-4352-B693-2376E0FE45C5}" presName="vert0" presStyleCnt="0">
        <dgm:presLayoutVars>
          <dgm:dir/>
          <dgm:animOne val="branch"/>
          <dgm:animLvl val="lvl"/>
        </dgm:presLayoutVars>
      </dgm:prSet>
      <dgm:spPr/>
    </dgm:pt>
    <dgm:pt modelId="{AAF800C6-A8B6-4FFA-8D66-2B52077C4B10}" type="pres">
      <dgm:prSet presAssocID="{420D4447-B250-4456-B22B-9C4A38D46D77}" presName="thickLine" presStyleLbl="alignNode1" presStyleIdx="0" presStyleCnt="4"/>
      <dgm:spPr/>
    </dgm:pt>
    <dgm:pt modelId="{C65B30E0-AA40-4BE2-8383-088F3B4AA441}" type="pres">
      <dgm:prSet presAssocID="{420D4447-B250-4456-B22B-9C4A38D46D77}" presName="horz1" presStyleCnt="0"/>
      <dgm:spPr/>
    </dgm:pt>
    <dgm:pt modelId="{7791AA65-8891-4EC2-84AD-3128CC340C9D}" type="pres">
      <dgm:prSet presAssocID="{420D4447-B250-4456-B22B-9C4A38D46D77}" presName="tx1" presStyleLbl="revTx" presStyleIdx="0" presStyleCnt="4"/>
      <dgm:spPr/>
    </dgm:pt>
    <dgm:pt modelId="{B58EC971-B9AD-48EC-96DE-7E47DDFA6198}" type="pres">
      <dgm:prSet presAssocID="{420D4447-B250-4456-B22B-9C4A38D46D77}" presName="vert1" presStyleCnt="0"/>
      <dgm:spPr/>
    </dgm:pt>
    <dgm:pt modelId="{3ACF5749-CC1F-4268-92BC-6CFFB4FFD93B}" type="pres">
      <dgm:prSet presAssocID="{9B7D1BCB-71A8-402A-9E1C-A782EABDF76A}" presName="thickLine" presStyleLbl="alignNode1" presStyleIdx="1" presStyleCnt="4"/>
      <dgm:spPr/>
    </dgm:pt>
    <dgm:pt modelId="{CBC8DC0D-3F52-4871-A836-A99C6FB666BD}" type="pres">
      <dgm:prSet presAssocID="{9B7D1BCB-71A8-402A-9E1C-A782EABDF76A}" presName="horz1" presStyleCnt="0"/>
      <dgm:spPr/>
    </dgm:pt>
    <dgm:pt modelId="{E6C32795-1526-49B7-BC64-B25C9758B787}" type="pres">
      <dgm:prSet presAssocID="{9B7D1BCB-71A8-402A-9E1C-A782EABDF76A}" presName="tx1" presStyleLbl="revTx" presStyleIdx="1" presStyleCnt="4"/>
      <dgm:spPr/>
    </dgm:pt>
    <dgm:pt modelId="{FE2CD7AE-20A8-4A72-976B-660B909F4F6C}" type="pres">
      <dgm:prSet presAssocID="{9B7D1BCB-71A8-402A-9E1C-A782EABDF76A}" presName="vert1" presStyleCnt="0"/>
      <dgm:spPr/>
    </dgm:pt>
    <dgm:pt modelId="{D4F14687-6BEB-42DC-A6D0-A621B35A2539}" type="pres">
      <dgm:prSet presAssocID="{71B475C9-F9EF-4315-A37D-B8E0A0FDE22C}" presName="thickLine" presStyleLbl="alignNode1" presStyleIdx="2" presStyleCnt="4"/>
      <dgm:spPr/>
    </dgm:pt>
    <dgm:pt modelId="{02D0080D-7066-4EAA-A591-2F725E083D41}" type="pres">
      <dgm:prSet presAssocID="{71B475C9-F9EF-4315-A37D-B8E0A0FDE22C}" presName="horz1" presStyleCnt="0"/>
      <dgm:spPr/>
    </dgm:pt>
    <dgm:pt modelId="{8C21906D-56BB-4991-890E-20CD6B5C0F7E}" type="pres">
      <dgm:prSet presAssocID="{71B475C9-F9EF-4315-A37D-B8E0A0FDE22C}" presName="tx1" presStyleLbl="revTx" presStyleIdx="2" presStyleCnt="4"/>
      <dgm:spPr/>
    </dgm:pt>
    <dgm:pt modelId="{F3516E3F-BB5B-4E22-B9AD-6F830C4B9341}" type="pres">
      <dgm:prSet presAssocID="{71B475C9-F9EF-4315-A37D-B8E0A0FDE22C}" presName="vert1" presStyleCnt="0"/>
      <dgm:spPr/>
    </dgm:pt>
    <dgm:pt modelId="{A4253F92-EC74-4789-BE95-2A75A7470DD8}" type="pres">
      <dgm:prSet presAssocID="{B29F3EFF-C516-46D4-9E3E-0A5D2D679C19}" presName="thickLine" presStyleLbl="alignNode1" presStyleIdx="3" presStyleCnt="4"/>
      <dgm:spPr/>
    </dgm:pt>
    <dgm:pt modelId="{EA54FF99-BE80-4035-9A80-A73C3FCD3A41}" type="pres">
      <dgm:prSet presAssocID="{B29F3EFF-C516-46D4-9E3E-0A5D2D679C19}" presName="horz1" presStyleCnt="0"/>
      <dgm:spPr/>
    </dgm:pt>
    <dgm:pt modelId="{3D8AE54E-F362-4351-AC08-D7CCCE8F0B3F}" type="pres">
      <dgm:prSet presAssocID="{B29F3EFF-C516-46D4-9E3E-0A5D2D679C19}" presName="tx1" presStyleLbl="revTx" presStyleIdx="3" presStyleCnt="4"/>
      <dgm:spPr/>
    </dgm:pt>
    <dgm:pt modelId="{D5F3603B-F9AA-4EF2-924F-7C10BA9C8CDE}" type="pres">
      <dgm:prSet presAssocID="{B29F3EFF-C516-46D4-9E3E-0A5D2D679C19}" presName="vert1" presStyleCnt="0"/>
      <dgm:spPr/>
    </dgm:pt>
  </dgm:ptLst>
  <dgm:cxnLst>
    <dgm:cxn modelId="{2733FB19-7DE3-4C83-A27A-630FEFB0ED32}" type="presOf" srcId="{420D4447-B250-4456-B22B-9C4A38D46D77}" destId="{7791AA65-8891-4EC2-84AD-3128CC340C9D}" srcOrd="0" destOrd="0" presId="urn:microsoft.com/office/officeart/2008/layout/LinedList"/>
    <dgm:cxn modelId="{3DF9971B-6C1E-4542-8EF8-67627B4A010B}" type="presOf" srcId="{9B7D1BCB-71A8-402A-9E1C-A782EABDF76A}" destId="{E6C32795-1526-49B7-BC64-B25C9758B787}" srcOrd="0" destOrd="0" presId="urn:microsoft.com/office/officeart/2008/layout/LinedList"/>
    <dgm:cxn modelId="{F9ADB630-A6E5-42A2-9592-2CF59A037283}" type="presOf" srcId="{71B475C9-F9EF-4315-A37D-B8E0A0FDE22C}" destId="{8C21906D-56BB-4991-890E-20CD6B5C0F7E}" srcOrd="0" destOrd="0" presId="urn:microsoft.com/office/officeart/2008/layout/LinedList"/>
    <dgm:cxn modelId="{D6C33244-D7BE-40B9-9B0E-334A66F22686}" srcId="{3531C5D6-80B3-4352-B693-2376E0FE45C5}" destId="{420D4447-B250-4456-B22B-9C4A38D46D77}" srcOrd="0" destOrd="0" parTransId="{EA007CA5-AC66-441C-91D9-33634E824BFF}" sibTransId="{5B1ABD92-108E-483D-ACCC-4E2B77FC876D}"/>
    <dgm:cxn modelId="{7CFDEA6A-FEB8-4F80-A5DA-32BBE388CD58}" srcId="{3531C5D6-80B3-4352-B693-2376E0FE45C5}" destId="{71B475C9-F9EF-4315-A37D-B8E0A0FDE22C}" srcOrd="2" destOrd="0" parTransId="{4F8EE3BC-7855-4B61-8760-8DE1C95E6F99}" sibTransId="{41B8E352-846D-4FE1-A094-8F88CAD55AB3}"/>
    <dgm:cxn modelId="{4CE8D257-50A3-4001-AE17-1FCDEF58606F}" type="presOf" srcId="{3531C5D6-80B3-4352-B693-2376E0FE45C5}" destId="{1D23951E-446F-435A-B658-885D401B2C0E}" srcOrd="0" destOrd="0" presId="urn:microsoft.com/office/officeart/2008/layout/LinedList"/>
    <dgm:cxn modelId="{92944DC1-368C-4327-A047-FDE5AB504BC2}" type="presOf" srcId="{B29F3EFF-C516-46D4-9E3E-0A5D2D679C19}" destId="{3D8AE54E-F362-4351-AC08-D7CCCE8F0B3F}" srcOrd="0" destOrd="0" presId="urn:microsoft.com/office/officeart/2008/layout/LinedList"/>
    <dgm:cxn modelId="{37604DD1-B710-4D10-9257-47A39D9D943F}" srcId="{3531C5D6-80B3-4352-B693-2376E0FE45C5}" destId="{B29F3EFF-C516-46D4-9E3E-0A5D2D679C19}" srcOrd="3" destOrd="0" parTransId="{5F562E2E-9CB4-48FF-B7CA-30BA1D4DBD75}" sibTransId="{9E56C924-A278-40E3-B07A-CE589B5721A4}"/>
    <dgm:cxn modelId="{56A78CF2-E0FA-4A74-BA24-5DA07598D350}" srcId="{3531C5D6-80B3-4352-B693-2376E0FE45C5}" destId="{9B7D1BCB-71A8-402A-9E1C-A782EABDF76A}" srcOrd="1" destOrd="0" parTransId="{C946E0EC-6FDD-4F12-BE3E-843A417241CC}" sibTransId="{8FDC682C-F9E6-4729-8646-AD3F6491BABA}"/>
    <dgm:cxn modelId="{CF2EBB14-64BB-48A1-BC0E-E2AF6D033DD8}" type="presParOf" srcId="{1D23951E-446F-435A-B658-885D401B2C0E}" destId="{AAF800C6-A8B6-4FFA-8D66-2B52077C4B10}" srcOrd="0" destOrd="0" presId="urn:microsoft.com/office/officeart/2008/layout/LinedList"/>
    <dgm:cxn modelId="{1A364CF5-8B71-4C48-A803-5AF0BCC6EEF9}" type="presParOf" srcId="{1D23951E-446F-435A-B658-885D401B2C0E}" destId="{C65B30E0-AA40-4BE2-8383-088F3B4AA441}" srcOrd="1" destOrd="0" presId="urn:microsoft.com/office/officeart/2008/layout/LinedList"/>
    <dgm:cxn modelId="{D8FC74EC-3AD8-47C8-AA73-5228B2601562}" type="presParOf" srcId="{C65B30E0-AA40-4BE2-8383-088F3B4AA441}" destId="{7791AA65-8891-4EC2-84AD-3128CC340C9D}" srcOrd="0" destOrd="0" presId="urn:microsoft.com/office/officeart/2008/layout/LinedList"/>
    <dgm:cxn modelId="{3377D9A0-605B-4914-B2DD-E1E3B3F8D034}" type="presParOf" srcId="{C65B30E0-AA40-4BE2-8383-088F3B4AA441}" destId="{B58EC971-B9AD-48EC-96DE-7E47DDFA6198}" srcOrd="1" destOrd="0" presId="urn:microsoft.com/office/officeart/2008/layout/LinedList"/>
    <dgm:cxn modelId="{A632262D-34D7-4708-8FA8-E9F69E6E8A58}" type="presParOf" srcId="{1D23951E-446F-435A-B658-885D401B2C0E}" destId="{3ACF5749-CC1F-4268-92BC-6CFFB4FFD93B}" srcOrd="2" destOrd="0" presId="urn:microsoft.com/office/officeart/2008/layout/LinedList"/>
    <dgm:cxn modelId="{3B06FB3C-2DAB-4567-BC29-1D0103E3B441}" type="presParOf" srcId="{1D23951E-446F-435A-B658-885D401B2C0E}" destId="{CBC8DC0D-3F52-4871-A836-A99C6FB666BD}" srcOrd="3" destOrd="0" presId="urn:microsoft.com/office/officeart/2008/layout/LinedList"/>
    <dgm:cxn modelId="{E61FC9AC-8BA6-4A00-BDCA-F0E08F2E5DC1}" type="presParOf" srcId="{CBC8DC0D-3F52-4871-A836-A99C6FB666BD}" destId="{E6C32795-1526-49B7-BC64-B25C9758B787}" srcOrd="0" destOrd="0" presId="urn:microsoft.com/office/officeart/2008/layout/LinedList"/>
    <dgm:cxn modelId="{8EBA0630-B498-4CC2-9962-93A4E9788BB2}" type="presParOf" srcId="{CBC8DC0D-3F52-4871-A836-A99C6FB666BD}" destId="{FE2CD7AE-20A8-4A72-976B-660B909F4F6C}" srcOrd="1" destOrd="0" presId="urn:microsoft.com/office/officeart/2008/layout/LinedList"/>
    <dgm:cxn modelId="{E9D14CFC-7F83-4BF7-B0E7-02D86EF0334B}" type="presParOf" srcId="{1D23951E-446F-435A-B658-885D401B2C0E}" destId="{D4F14687-6BEB-42DC-A6D0-A621B35A2539}" srcOrd="4" destOrd="0" presId="urn:microsoft.com/office/officeart/2008/layout/LinedList"/>
    <dgm:cxn modelId="{04F4AEBF-A1A6-40C8-943D-29BBA52BD56D}" type="presParOf" srcId="{1D23951E-446F-435A-B658-885D401B2C0E}" destId="{02D0080D-7066-4EAA-A591-2F725E083D41}" srcOrd="5" destOrd="0" presId="urn:microsoft.com/office/officeart/2008/layout/LinedList"/>
    <dgm:cxn modelId="{82B03368-1643-475E-9836-BB5216FC4D8B}" type="presParOf" srcId="{02D0080D-7066-4EAA-A591-2F725E083D41}" destId="{8C21906D-56BB-4991-890E-20CD6B5C0F7E}" srcOrd="0" destOrd="0" presId="urn:microsoft.com/office/officeart/2008/layout/LinedList"/>
    <dgm:cxn modelId="{53B87A86-05CD-4E62-BEA3-2D303B5406F3}" type="presParOf" srcId="{02D0080D-7066-4EAA-A591-2F725E083D41}" destId="{F3516E3F-BB5B-4E22-B9AD-6F830C4B9341}" srcOrd="1" destOrd="0" presId="urn:microsoft.com/office/officeart/2008/layout/LinedList"/>
    <dgm:cxn modelId="{D3BF9735-247F-474F-AE84-4CB97C57E9D3}" type="presParOf" srcId="{1D23951E-446F-435A-B658-885D401B2C0E}" destId="{A4253F92-EC74-4789-BE95-2A75A7470DD8}" srcOrd="6" destOrd="0" presId="urn:microsoft.com/office/officeart/2008/layout/LinedList"/>
    <dgm:cxn modelId="{0AA83B31-D77B-4B19-A4B6-06587514FFFA}" type="presParOf" srcId="{1D23951E-446F-435A-B658-885D401B2C0E}" destId="{EA54FF99-BE80-4035-9A80-A73C3FCD3A41}" srcOrd="7" destOrd="0" presId="urn:microsoft.com/office/officeart/2008/layout/LinedList"/>
    <dgm:cxn modelId="{ED53AE3B-94DF-484B-B9F2-BE6B88818033}" type="presParOf" srcId="{EA54FF99-BE80-4035-9A80-A73C3FCD3A41}" destId="{3D8AE54E-F362-4351-AC08-D7CCCE8F0B3F}" srcOrd="0" destOrd="0" presId="urn:microsoft.com/office/officeart/2008/layout/LinedList"/>
    <dgm:cxn modelId="{D8416393-BB87-4E08-AB41-72FD26027E64}" type="presParOf" srcId="{EA54FF99-BE80-4035-9A80-A73C3FCD3A41}" destId="{D5F3603B-F9AA-4EF2-924F-7C10BA9C8C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9D8108-98E6-4C0F-A951-AAF3E11FE3CA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F506697-A7FC-4800-98F9-EF0080467F38}">
      <dgm:prSet/>
      <dgm:spPr/>
      <dgm:t>
        <a:bodyPr/>
        <a:lstStyle/>
        <a:p>
          <a:r>
            <a:rPr lang="en-US"/>
            <a:t>The Initiating Spend Transaction column is particularly useful, especially for non-payroll expenditures—you can use it to locate supplier/subaward invoices and similar backup.</a:t>
          </a:r>
        </a:p>
      </dgm:t>
    </dgm:pt>
    <dgm:pt modelId="{2E62E7D5-5994-4664-AB4F-4BD6454CED6E}" type="parTrans" cxnId="{CBB193A6-6B14-4717-B1F7-7A339DAE1745}">
      <dgm:prSet/>
      <dgm:spPr/>
      <dgm:t>
        <a:bodyPr/>
        <a:lstStyle/>
        <a:p>
          <a:endParaRPr lang="en-US"/>
        </a:p>
      </dgm:t>
    </dgm:pt>
    <dgm:pt modelId="{5C515D5D-06DA-4B15-A733-F4872BA24365}" type="sibTrans" cxnId="{CBB193A6-6B14-4717-B1F7-7A339DAE1745}">
      <dgm:prSet/>
      <dgm:spPr/>
      <dgm:t>
        <a:bodyPr/>
        <a:lstStyle/>
        <a:p>
          <a:endParaRPr lang="en-US"/>
        </a:p>
      </dgm:t>
    </dgm:pt>
    <dgm:pt modelId="{F4FC5798-1468-40B2-9030-BD5AE58CFC7D}">
      <dgm:prSet/>
      <dgm:spPr/>
      <dgm:t>
        <a:bodyPr/>
        <a:lstStyle/>
        <a:p>
          <a:r>
            <a:rPr lang="en-US"/>
            <a:t>In cases where the invoice (and this report) doesn’t match the R1234 data for the billing period, look for the following:</a:t>
          </a:r>
        </a:p>
      </dgm:t>
    </dgm:pt>
    <dgm:pt modelId="{CF60C597-0567-43E5-9905-69313AC0DBDB}" type="parTrans" cxnId="{03C36CB3-A3BD-4B89-84E9-F44078457E89}">
      <dgm:prSet/>
      <dgm:spPr/>
      <dgm:t>
        <a:bodyPr/>
        <a:lstStyle/>
        <a:p>
          <a:endParaRPr lang="en-US"/>
        </a:p>
      </dgm:t>
    </dgm:pt>
    <dgm:pt modelId="{AA1A195A-21C6-47E3-9B0F-6384F449B882}" type="sibTrans" cxnId="{03C36CB3-A3BD-4B89-84E9-F44078457E89}">
      <dgm:prSet/>
      <dgm:spPr/>
      <dgm:t>
        <a:bodyPr/>
        <a:lstStyle/>
        <a:p>
          <a:endParaRPr lang="en-US"/>
        </a:p>
      </dgm:t>
    </dgm:pt>
    <dgm:pt modelId="{E9A90108-21B6-424A-944B-41C0E4F99779}">
      <dgm:prSet/>
      <dgm:spPr/>
      <dgm:t>
        <a:bodyPr/>
        <a:lstStyle/>
        <a:p>
          <a:r>
            <a:rPr lang="en-US"/>
            <a:t>Transactions on the invoice from earlier periods. E.g. if you recently received a supplement on an award where the original award amount was billed in full, the invoice may include “catch up” transactions.</a:t>
          </a:r>
        </a:p>
      </dgm:t>
    </dgm:pt>
    <dgm:pt modelId="{6FE2FDCA-0749-4098-BEBD-64F84BC6943B}" type="parTrans" cxnId="{1B6DA39F-B782-49E7-813C-8BF316DF3F36}">
      <dgm:prSet/>
      <dgm:spPr/>
      <dgm:t>
        <a:bodyPr/>
        <a:lstStyle/>
        <a:p>
          <a:endParaRPr lang="en-US"/>
        </a:p>
      </dgm:t>
    </dgm:pt>
    <dgm:pt modelId="{B3584DD0-B9B2-4086-8A2B-65A3F6145E5A}" type="sibTrans" cxnId="{1B6DA39F-B782-49E7-813C-8BF316DF3F36}">
      <dgm:prSet/>
      <dgm:spPr/>
      <dgm:t>
        <a:bodyPr/>
        <a:lstStyle/>
        <a:p>
          <a:endParaRPr lang="en-US"/>
        </a:p>
      </dgm:t>
    </dgm:pt>
    <dgm:pt modelId="{87A39208-DEC9-412E-9C67-E234BE34B2F9}">
      <dgm:prSet/>
      <dgm:spPr/>
      <dgm:t>
        <a:bodyPr/>
        <a:lstStyle/>
        <a:p>
          <a:r>
            <a:rPr lang="en-US"/>
            <a:t>If your budget is overspent, GCA can only bill up to the award amount, but the R1234 will include all expenditures.</a:t>
          </a:r>
        </a:p>
      </dgm:t>
    </dgm:pt>
    <dgm:pt modelId="{969E4037-C1A9-4206-AA3B-628D774A81FC}" type="parTrans" cxnId="{1F4B9CF2-48D7-4D99-A2F0-2FECC9FF9C1C}">
      <dgm:prSet/>
      <dgm:spPr/>
      <dgm:t>
        <a:bodyPr/>
        <a:lstStyle/>
        <a:p>
          <a:endParaRPr lang="en-US"/>
        </a:p>
      </dgm:t>
    </dgm:pt>
    <dgm:pt modelId="{7F8597E4-22E5-481D-B93A-C9B7203D0366}" type="sibTrans" cxnId="{1F4B9CF2-48D7-4D99-A2F0-2FECC9FF9C1C}">
      <dgm:prSet/>
      <dgm:spPr/>
      <dgm:t>
        <a:bodyPr/>
        <a:lstStyle/>
        <a:p>
          <a:endParaRPr lang="en-US"/>
        </a:p>
      </dgm:t>
    </dgm:pt>
    <dgm:pt modelId="{00FAA6B0-C864-4A16-8C54-B172F5FDD76F}">
      <dgm:prSet/>
      <dgm:spPr/>
      <dgm:t>
        <a:bodyPr/>
        <a:lstStyle/>
        <a:p>
          <a:r>
            <a:rPr lang="en-US"/>
            <a:t>If you cannot identify the cause of the mismatch, please contact us via Award Portal. Attach a copy of your R1234 report and a screenshot of the criteria used for it.</a:t>
          </a:r>
        </a:p>
      </dgm:t>
    </dgm:pt>
    <dgm:pt modelId="{A6D8796E-A0A2-4E0A-94AD-747C8843DCF8}" type="parTrans" cxnId="{77AF8BE7-31F7-4C6B-8FA5-8CF9E1DE38CA}">
      <dgm:prSet/>
      <dgm:spPr/>
      <dgm:t>
        <a:bodyPr/>
        <a:lstStyle/>
        <a:p>
          <a:endParaRPr lang="en-US"/>
        </a:p>
      </dgm:t>
    </dgm:pt>
    <dgm:pt modelId="{59AB8C77-D1B4-4C2F-905E-201AD64B470D}" type="sibTrans" cxnId="{77AF8BE7-31F7-4C6B-8FA5-8CF9E1DE38CA}">
      <dgm:prSet/>
      <dgm:spPr/>
      <dgm:t>
        <a:bodyPr/>
        <a:lstStyle/>
        <a:p>
          <a:endParaRPr lang="en-US"/>
        </a:p>
      </dgm:t>
    </dgm:pt>
    <dgm:pt modelId="{9B107F44-0689-4CD0-AE45-832E0013F066}" type="pres">
      <dgm:prSet presAssocID="{D69D8108-98E6-4C0F-A951-AAF3E11FE3CA}" presName="linear" presStyleCnt="0">
        <dgm:presLayoutVars>
          <dgm:animLvl val="lvl"/>
          <dgm:resizeHandles val="exact"/>
        </dgm:presLayoutVars>
      </dgm:prSet>
      <dgm:spPr/>
    </dgm:pt>
    <dgm:pt modelId="{6B232D6B-7153-469E-86EA-985C88B4BFA5}" type="pres">
      <dgm:prSet presAssocID="{8F506697-A7FC-4800-98F9-EF0080467F3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2CDBBEB-BDC8-40BA-9151-6BF84A496667}" type="pres">
      <dgm:prSet presAssocID="{5C515D5D-06DA-4B15-A733-F4872BA24365}" presName="spacer" presStyleCnt="0"/>
      <dgm:spPr/>
    </dgm:pt>
    <dgm:pt modelId="{33A447EE-7FDB-448C-9C84-7E33F5D39044}" type="pres">
      <dgm:prSet presAssocID="{F4FC5798-1468-40B2-9030-BD5AE58CFC7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965D055-788E-40FD-9D0E-233EB6D01ED9}" type="pres">
      <dgm:prSet presAssocID="{F4FC5798-1468-40B2-9030-BD5AE58CFC7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04BDD03-420F-450F-8839-B1A71EC26C4A}" type="presOf" srcId="{F4FC5798-1468-40B2-9030-BD5AE58CFC7D}" destId="{33A447EE-7FDB-448C-9C84-7E33F5D39044}" srcOrd="0" destOrd="0" presId="urn:microsoft.com/office/officeart/2005/8/layout/vList2"/>
    <dgm:cxn modelId="{4A76CD09-45E9-4401-B772-1ACF56CD920A}" type="presOf" srcId="{D69D8108-98E6-4C0F-A951-AAF3E11FE3CA}" destId="{9B107F44-0689-4CD0-AE45-832E0013F066}" srcOrd="0" destOrd="0" presId="urn:microsoft.com/office/officeart/2005/8/layout/vList2"/>
    <dgm:cxn modelId="{248C5C6D-C720-4301-AF95-DC1302D46C74}" type="presOf" srcId="{8F506697-A7FC-4800-98F9-EF0080467F38}" destId="{6B232D6B-7153-469E-86EA-985C88B4BFA5}" srcOrd="0" destOrd="0" presId="urn:microsoft.com/office/officeart/2005/8/layout/vList2"/>
    <dgm:cxn modelId="{A1894370-F59D-4EEB-9ECC-C0E01D7EF6D9}" type="presOf" srcId="{00FAA6B0-C864-4A16-8C54-B172F5FDD76F}" destId="{5965D055-788E-40FD-9D0E-233EB6D01ED9}" srcOrd="0" destOrd="2" presId="urn:microsoft.com/office/officeart/2005/8/layout/vList2"/>
    <dgm:cxn modelId="{1B6DA39F-B782-49E7-813C-8BF316DF3F36}" srcId="{F4FC5798-1468-40B2-9030-BD5AE58CFC7D}" destId="{E9A90108-21B6-424A-944B-41C0E4F99779}" srcOrd="0" destOrd="0" parTransId="{6FE2FDCA-0749-4098-BEBD-64F84BC6943B}" sibTransId="{B3584DD0-B9B2-4086-8A2B-65A3F6145E5A}"/>
    <dgm:cxn modelId="{CBB193A6-6B14-4717-B1F7-7A339DAE1745}" srcId="{D69D8108-98E6-4C0F-A951-AAF3E11FE3CA}" destId="{8F506697-A7FC-4800-98F9-EF0080467F38}" srcOrd="0" destOrd="0" parTransId="{2E62E7D5-5994-4664-AB4F-4BD6454CED6E}" sibTransId="{5C515D5D-06DA-4B15-A733-F4872BA24365}"/>
    <dgm:cxn modelId="{03C36CB3-A3BD-4B89-84E9-F44078457E89}" srcId="{D69D8108-98E6-4C0F-A951-AAF3E11FE3CA}" destId="{F4FC5798-1468-40B2-9030-BD5AE58CFC7D}" srcOrd="1" destOrd="0" parTransId="{CF60C597-0567-43E5-9905-69313AC0DBDB}" sibTransId="{AA1A195A-21C6-47E3-9B0F-6384F449B882}"/>
    <dgm:cxn modelId="{4C9748BC-7B33-4935-AE20-C31ECC039E73}" type="presOf" srcId="{E9A90108-21B6-424A-944B-41C0E4F99779}" destId="{5965D055-788E-40FD-9D0E-233EB6D01ED9}" srcOrd="0" destOrd="0" presId="urn:microsoft.com/office/officeart/2005/8/layout/vList2"/>
    <dgm:cxn modelId="{F4B294C6-BD34-4B77-9656-CA30F4AB8875}" type="presOf" srcId="{87A39208-DEC9-412E-9C67-E234BE34B2F9}" destId="{5965D055-788E-40FD-9D0E-233EB6D01ED9}" srcOrd="0" destOrd="1" presId="urn:microsoft.com/office/officeart/2005/8/layout/vList2"/>
    <dgm:cxn modelId="{77AF8BE7-31F7-4C6B-8FA5-8CF9E1DE38CA}" srcId="{F4FC5798-1468-40B2-9030-BD5AE58CFC7D}" destId="{00FAA6B0-C864-4A16-8C54-B172F5FDD76F}" srcOrd="2" destOrd="0" parTransId="{A6D8796E-A0A2-4E0A-94AD-747C8843DCF8}" sibTransId="{59AB8C77-D1B4-4C2F-905E-201AD64B470D}"/>
    <dgm:cxn modelId="{1F4B9CF2-48D7-4D99-A2F0-2FECC9FF9C1C}" srcId="{F4FC5798-1468-40B2-9030-BD5AE58CFC7D}" destId="{87A39208-DEC9-412E-9C67-E234BE34B2F9}" srcOrd="1" destOrd="0" parTransId="{969E4037-C1A9-4206-AA3B-628D774A81FC}" sibTransId="{7F8597E4-22E5-481D-B93A-C9B7203D0366}"/>
    <dgm:cxn modelId="{37368BD5-D827-4234-926D-E3CEA04B0661}" type="presParOf" srcId="{9B107F44-0689-4CD0-AE45-832E0013F066}" destId="{6B232D6B-7153-469E-86EA-985C88B4BFA5}" srcOrd="0" destOrd="0" presId="urn:microsoft.com/office/officeart/2005/8/layout/vList2"/>
    <dgm:cxn modelId="{4E5289E8-C667-49AD-9C0B-694A428FB168}" type="presParOf" srcId="{9B107F44-0689-4CD0-AE45-832E0013F066}" destId="{B2CDBBEB-BDC8-40BA-9151-6BF84A496667}" srcOrd="1" destOrd="0" presId="urn:microsoft.com/office/officeart/2005/8/layout/vList2"/>
    <dgm:cxn modelId="{FB2DCFF3-8319-4902-ADE2-7421C47FD9AA}" type="presParOf" srcId="{9B107F44-0689-4CD0-AE45-832E0013F066}" destId="{33A447EE-7FDB-448C-9C84-7E33F5D39044}" srcOrd="2" destOrd="0" presId="urn:microsoft.com/office/officeart/2005/8/layout/vList2"/>
    <dgm:cxn modelId="{7E1EFB6C-A003-4AB4-8602-348FB2ADA317}" type="presParOf" srcId="{9B107F44-0689-4CD0-AE45-832E0013F066}" destId="{5965D055-788E-40FD-9D0E-233EB6D01ED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C04BCE-CBCB-4B54-AE42-7D528B6C6837}" type="doc">
      <dgm:prSet loTypeId="urn:microsoft.com/office/officeart/2018/5/layout/IconLeaf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0156214-6824-487D-996E-AFD28FAC194C}">
      <dgm:prSet/>
      <dgm:spPr/>
      <dgm:t>
        <a:bodyPr/>
        <a:lstStyle/>
        <a:p>
          <a:pPr>
            <a:defRPr cap="all"/>
          </a:pPr>
          <a:r>
            <a:rPr lang="en-US"/>
            <a:t>February via Zoom</a:t>
          </a:r>
        </a:p>
      </dgm:t>
    </dgm:pt>
    <dgm:pt modelId="{E8583280-7BFA-4420-8FB1-2EA3AEA3CEA9}" type="parTrans" cxnId="{E9B2C736-F8E9-450D-A530-89ECC2E9FA2A}">
      <dgm:prSet/>
      <dgm:spPr/>
      <dgm:t>
        <a:bodyPr/>
        <a:lstStyle/>
        <a:p>
          <a:endParaRPr lang="en-US"/>
        </a:p>
      </dgm:t>
    </dgm:pt>
    <dgm:pt modelId="{00F74166-4D60-4334-9847-669A888809FD}" type="sibTrans" cxnId="{E9B2C736-F8E9-450D-A530-89ECC2E9FA2A}">
      <dgm:prSet/>
      <dgm:spPr/>
      <dgm:t>
        <a:bodyPr/>
        <a:lstStyle/>
        <a:p>
          <a:endParaRPr lang="en-US"/>
        </a:p>
      </dgm:t>
    </dgm:pt>
    <dgm:pt modelId="{6E8CA18B-381D-4EA4-BFE4-8B03B93022D9}">
      <dgm:prSet/>
      <dgm:spPr/>
      <dgm:t>
        <a:bodyPr/>
        <a:lstStyle/>
        <a:p>
          <a:pPr>
            <a:defRPr cap="all"/>
          </a:pPr>
          <a:r>
            <a:rPr lang="en-US">
              <a:hlinkClick xmlns:r="http://schemas.openxmlformats.org/officeDocument/2006/relationships" r:id="rId1"/>
            </a:rPr>
            <a:t>https://finance.uw.edu/gca/training-outreach/gca-forum</a:t>
          </a:r>
          <a:endParaRPr lang="en-US"/>
        </a:p>
      </dgm:t>
    </dgm:pt>
    <dgm:pt modelId="{A8E7E854-6713-4B0C-8CF7-1E13DB4B9234}" type="parTrans" cxnId="{1FA23391-F88F-4C21-B4B1-67D8BBE64647}">
      <dgm:prSet/>
      <dgm:spPr/>
      <dgm:t>
        <a:bodyPr/>
        <a:lstStyle/>
        <a:p>
          <a:endParaRPr lang="en-US"/>
        </a:p>
      </dgm:t>
    </dgm:pt>
    <dgm:pt modelId="{694D1637-1BFA-41EA-8761-B0AE4006E0EE}" type="sibTrans" cxnId="{1FA23391-F88F-4C21-B4B1-67D8BBE64647}">
      <dgm:prSet/>
      <dgm:spPr/>
      <dgm:t>
        <a:bodyPr/>
        <a:lstStyle/>
        <a:p>
          <a:endParaRPr lang="en-US"/>
        </a:p>
      </dgm:t>
    </dgm:pt>
    <dgm:pt modelId="{529301B1-6179-4A06-B321-A0E282C378C9}">
      <dgm:prSet/>
      <dgm:spPr/>
      <dgm:t>
        <a:bodyPr/>
        <a:lstStyle/>
        <a:p>
          <a:pPr>
            <a:defRPr cap="all"/>
          </a:pPr>
          <a:r>
            <a:rPr lang="en-US"/>
            <a:t>Survey about today’s forum will be sent out soon!</a:t>
          </a:r>
        </a:p>
      </dgm:t>
    </dgm:pt>
    <dgm:pt modelId="{A746FE37-C4BC-4B44-BBE7-8E586F889DB5}" type="parTrans" cxnId="{582324A3-1562-4066-BAA1-8C7F0D971FDB}">
      <dgm:prSet/>
      <dgm:spPr/>
      <dgm:t>
        <a:bodyPr/>
        <a:lstStyle/>
        <a:p>
          <a:endParaRPr lang="en-US"/>
        </a:p>
      </dgm:t>
    </dgm:pt>
    <dgm:pt modelId="{0D0E23E9-3DD3-4165-925E-12F6F5922BBA}" type="sibTrans" cxnId="{582324A3-1562-4066-BAA1-8C7F0D971FDB}">
      <dgm:prSet/>
      <dgm:spPr/>
      <dgm:t>
        <a:bodyPr/>
        <a:lstStyle/>
        <a:p>
          <a:endParaRPr lang="en-US"/>
        </a:p>
      </dgm:t>
    </dgm:pt>
    <dgm:pt modelId="{2BF340EA-D71F-401F-B61D-884E898C5A35}" type="pres">
      <dgm:prSet presAssocID="{3EC04BCE-CBCB-4B54-AE42-7D528B6C6837}" presName="root" presStyleCnt="0">
        <dgm:presLayoutVars>
          <dgm:dir/>
          <dgm:resizeHandles val="exact"/>
        </dgm:presLayoutVars>
      </dgm:prSet>
      <dgm:spPr/>
    </dgm:pt>
    <dgm:pt modelId="{97F1AAFF-4BA9-4534-80DD-E3AB4E2DA4F4}" type="pres">
      <dgm:prSet presAssocID="{70156214-6824-487D-996E-AFD28FAC194C}" presName="compNode" presStyleCnt="0"/>
      <dgm:spPr/>
    </dgm:pt>
    <dgm:pt modelId="{10C67420-EE8D-4D3E-B924-DA7641E736D8}" type="pres">
      <dgm:prSet presAssocID="{70156214-6824-487D-996E-AFD28FAC194C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3350298-D0E7-4C76-AEF8-D357EB44E086}" type="pres">
      <dgm:prSet presAssocID="{70156214-6824-487D-996E-AFD28FAC194C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9743D37-FA90-4571-A042-B87FC04B5D93}" type="pres">
      <dgm:prSet presAssocID="{70156214-6824-487D-996E-AFD28FAC194C}" presName="spaceRect" presStyleCnt="0"/>
      <dgm:spPr/>
    </dgm:pt>
    <dgm:pt modelId="{A1C75EAA-FA4D-4243-8E76-AE4B9D10D76D}" type="pres">
      <dgm:prSet presAssocID="{70156214-6824-487D-996E-AFD28FAC194C}" presName="textRect" presStyleLbl="revTx" presStyleIdx="0" presStyleCnt="3">
        <dgm:presLayoutVars>
          <dgm:chMax val="1"/>
          <dgm:chPref val="1"/>
        </dgm:presLayoutVars>
      </dgm:prSet>
      <dgm:spPr/>
    </dgm:pt>
    <dgm:pt modelId="{9B025DB3-A07D-41D4-A86E-E8D411DA4FD6}" type="pres">
      <dgm:prSet presAssocID="{00F74166-4D60-4334-9847-669A888809FD}" presName="sibTrans" presStyleCnt="0"/>
      <dgm:spPr/>
    </dgm:pt>
    <dgm:pt modelId="{21C252C9-279E-48AA-9BE4-CDEF4B318435}" type="pres">
      <dgm:prSet presAssocID="{6E8CA18B-381D-4EA4-BFE4-8B03B93022D9}" presName="compNode" presStyleCnt="0"/>
      <dgm:spPr/>
    </dgm:pt>
    <dgm:pt modelId="{DF2615BC-9C3E-4376-9A62-5BEED6A8E2D0}" type="pres">
      <dgm:prSet presAssocID="{6E8CA18B-381D-4EA4-BFE4-8B03B93022D9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8DE0E2E-D3BA-44BA-8C2E-A3422A66924D}" type="pres">
      <dgm:prSet presAssocID="{6E8CA18B-381D-4EA4-BFE4-8B03B93022D9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475DF04C-3849-40DB-81B5-42026A668EA3}" type="pres">
      <dgm:prSet presAssocID="{6E8CA18B-381D-4EA4-BFE4-8B03B93022D9}" presName="spaceRect" presStyleCnt="0"/>
      <dgm:spPr/>
    </dgm:pt>
    <dgm:pt modelId="{A5A66010-B792-42BA-9840-D034F17BAAD5}" type="pres">
      <dgm:prSet presAssocID="{6E8CA18B-381D-4EA4-BFE4-8B03B93022D9}" presName="textRect" presStyleLbl="revTx" presStyleIdx="1" presStyleCnt="3">
        <dgm:presLayoutVars>
          <dgm:chMax val="1"/>
          <dgm:chPref val="1"/>
        </dgm:presLayoutVars>
      </dgm:prSet>
      <dgm:spPr/>
    </dgm:pt>
    <dgm:pt modelId="{B2AE5184-7CD2-4DC7-995E-65500E376398}" type="pres">
      <dgm:prSet presAssocID="{694D1637-1BFA-41EA-8761-B0AE4006E0EE}" presName="sibTrans" presStyleCnt="0"/>
      <dgm:spPr/>
    </dgm:pt>
    <dgm:pt modelId="{74F5EB74-BC85-4E83-A0BE-08AA4D1C143B}" type="pres">
      <dgm:prSet presAssocID="{529301B1-6179-4A06-B321-A0E282C378C9}" presName="compNode" presStyleCnt="0"/>
      <dgm:spPr/>
    </dgm:pt>
    <dgm:pt modelId="{4549EEE5-A434-4BF6-9A72-28780D034DF3}" type="pres">
      <dgm:prSet presAssocID="{529301B1-6179-4A06-B321-A0E282C378C9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C064B91-6950-4B9F-892F-F1F4D9234FDC}" type="pres">
      <dgm:prSet presAssocID="{529301B1-6179-4A06-B321-A0E282C378C9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F16406C-2695-48C9-B813-0E9E7C2C210A}" type="pres">
      <dgm:prSet presAssocID="{529301B1-6179-4A06-B321-A0E282C378C9}" presName="spaceRect" presStyleCnt="0"/>
      <dgm:spPr/>
    </dgm:pt>
    <dgm:pt modelId="{09C2052C-D39A-47AE-8033-8837C8E70CBE}" type="pres">
      <dgm:prSet presAssocID="{529301B1-6179-4A06-B321-A0E282C378C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CC4A32F-9841-4C36-858F-F77FF0702CB4}" type="presOf" srcId="{3EC04BCE-CBCB-4B54-AE42-7D528B6C6837}" destId="{2BF340EA-D71F-401F-B61D-884E898C5A35}" srcOrd="0" destOrd="0" presId="urn:microsoft.com/office/officeart/2018/5/layout/IconLeafLabelList"/>
    <dgm:cxn modelId="{E9B2C736-F8E9-450D-A530-89ECC2E9FA2A}" srcId="{3EC04BCE-CBCB-4B54-AE42-7D528B6C6837}" destId="{70156214-6824-487D-996E-AFD28FAC194C}" srcOrd="0" destOrd="0" parTransId="{E8583280-7BFA-4420-8FB1-2EA3AEA3CEA9}" sibTransId="{00F74166-4D60-4334-9847-669A888809FD}"/>
    <dgm:cxn modelId="{31678666-9374-4805-818F-7DFA78B9139D}" type="presOf" srcId="{529301B1-6179-4A06-B321-A0E282C378C9}" destId="{09C2052C-D39A-47AE-8033-8837C8E70CBE}" srcOrd="0" destOrd="0" presId="urn:microsoft.com/office/officeart/2018/5/layout/IconLeafLabelList"/>
    <dgm:cxn modelId="{A63A1C81-F323-42E2-902C-438772F32CC2}" type="presOf" srcId="{70156214-6824-487D-996E-AFD28FAC194C}" destId="{A1C75EAA-FA4D-4243-8E76-AE4B9D10D76D}" srcOrd="0" destOrd="0" presId="urn:microsoft.com/office/officeart/2018/5/layout/IconLeafLabelList"/>
    <dgm:cxn modelId="{1FA23391-F88F-4C21-B4B1-67D8BBE64647}" srcId="{3EC04BCE-CBCB-4B54-AE42-7D528B6C6837}" destId="{6E8CA18B-381D-4EA4-BFE4-8B03B93022D9}" srcOrd="1" destOrd="0" parTransId="{A8E7E854-6713-4B0C-8CF7-1E13DB4B9234}" sibTransId="{694D1637-1BFA-41EA-8761-B0AE4006E0EE}"/>
    <dgm:cxn modelId="{582324A3-1562-4066-BAA1-8C7F0D971FDB}" srcId="{3EC04BCE-CBCB-4B54-AE42-7D528B6C6837}" destId="{529301B1-6179-4A06-B321-A0E282C378C9}" srcOrd="2" destOrd="0" parTransId="{A746FE37-C4BC-4B44-BBE7-8E586F889DB5}" sibTransId="{0D0E23E9-3DD3-4165-925E-12F6F5922BBA}"/>
    <dgm:cxn modelId="{A88ED6E7-E27A-4C64-956F-A4078ACDB660}" type="presOf" srcId="{6E8CA18B-381D-4EA4-BFE4-8B03B93022D9}" destId="{A5A66010-B792-42BA-9840-D034F17BAAD5}" srcOrd="0" destOrd="0" presId="urn:microsoft.com/office/officeart/2018/5/layout/IconLeafLabelList"/>
    <dgm:cxn modelId="{70217D5D-B345-4E82-BAD7-ED480DD203EC}" type="presParOf" srcId="{2BF340EA-D71F-401F-B61D-884E898C5A35}" destId="{97F1AAFF-4BA9-4534-80DD-E3AB4E2DA4F4}" srcOrd="0" destOrd="0" presId="urn:microsoft.com/office/officeart/2018/5/layout/IconLeafLabelList"/>
    <dgm:cxn modelId="{B7B60260-2CF6-4C32-9F98-1520CCBE68C2}" type="presParOf" srcId="{97F1AAFF-4BA9-4534-80DD-E3AB4E2DA4F4}" destId="{10C67420-EE8D-4D3E-B924-DA7641E736D8}" srcOrd="0" destOrd="0" presId="urn:microsoft.com/office/officeart/2018/5/layout/IconLeafLabelList"/>
    <dgm:cxn modelId="{57D1EBC6-7E2F-4915-A018-2D73EC4E2766}" type="presParOf" srcId="{97F1AAFF-4BA9-4534-80DD-E3AB4E2DA4F4}" destId="{F3350298-D0E7-4C76-AEF8-D357EB44E086}" srcOrd="1" destOrd="0" presId="urn:microsoft.com/office/officeart/2018/5/layout/IconLeafLabelList"/>
    <dgm:cxn modelId="{76BCF581-1591-4813-BED6-07498B5C04B8}" type="presParOf" srcId="{97F1AAFF-4BA9-4534-80DD-E3AB4E2DA4F4}" destId="{09743D37-FA90-4571-A042-B87FC04B5D93}" srcOrd="2" destOrd="0" presId="urn:microsoft.com/office/officeart/2018/5/layout/IconLeafLabelList"/>
    <dgm:cxn modelId="{6B8C5C4F-0AAA-4699-83EB-A8BBBB359EB2}" type="presParOf" srcId="{97F1AAFF-4BA9-4534-80DD-E3AB4E2DA4F4}" destId="{A1C75EAA-FA4D-4243-8E76-AE4B9D10D76D}" srcOrd="3" destOrd="0" presId="urn:microsoft.com/office/officeart/2018/5/layout/IconLeafLabelList"/>
    <dgm:cxn modelId="{9C3B608E-46DB-4637-9B07-D427DF0A47DF}" type="presParOf" srcId="{2BF340EA-D71F-401F-B61D-884E898C5A35}" destId="{9B025DB3-A07D-41D4-A86E-E8D411DA4FD6}" srcOrd="1" destOrd="0" presId="urn:microsoft.com/office/officeart/2018/5/layout/IconLeafLabelList"/>
    <dgm:cxn modelId="{D118CE5E-DA01-436C-A40D-8545F4A8FD4D}" type="presParOf" srcId="{2BF340EA-D71F-401F-B61D-884E898C5A35}" destId="{21C252C9-279E-48AA-9BE4-CDEF4B318435}" srcOrd="2" destOrd="0" presId="urn:microsoft.com/office/officeart/2018/5/layout/IconLeafLabelList"/>
    <dgm:cxn modelId="{FB7D6D7B-2D77-4D91-917A-9BDB09C1B743}" type="presParOf" srcId="{21C252C9-279E-48AA-9BE4-CDEF4B318435}" destId="{DF2615BC-9C3E-4376-9A62-5BEED6A8E2D0}" srcOrd="0" destOrd="0" presId="urn:microsoft.com/office/officeart/2018/5/layout/IconLeafLabelList"/>
    <dgm:cxn modelId="{28971EFC-AB13-42F8-A14D-56CC7EB26B4E}" type="presParOf" srcId="{21C252C9-279E-48AA-9BE4-CDEF4B318435}" destId="{F8DE0E2E-D3BA-44BA-8C2E-A3422A66924D}" srcOrd="1" destOrd="0" presId="urn:microsoft.com/office/officeart/2018/5/layout/IconLeafLabelList"/>
    <dgm:cxn modelId="{6394545C-1C7A-4F42-BC5F-FD55742B5A03}" type="presParOf" srcId="{21C252C9-279E-48AA-9BE4-CDEF4B318435}" destId="{475DF04C-3849-40DB-81B5-42026A668EA3}" srcOrd="2" destOrd="0" presId="urn:microsoft.com/office/officeart/2018/5/layout/IconLeafLabelList"/>
    <dgm:cxn modelId="{16987CEC-3C1E-46E1-A803-6538444A63C0}" type="presParOf" srcId="{21C252C9-279E-48AA-9BE4-CDEF4B318435}" destId="{A5A66010-B792-42BA-9840-D034F17BAAD5}" srcOrd="3" destOrd="0" presId="urn:microsoft.com/office/officeart/2018/5/layout/IconLeafLabelList"/>
    <dgm:cxn modelId="{61227E08-20BC-4F8B-A3E0-5894F8FCEB90}" type="presParOf" srcId="{2BF340EA-D71F-401F-B61D-884E898C5A35}" destId="{B2AE5184-7CD2-4DC7-995E-65500E376398}" srcOrd="3" destOrd="0" presId="urn:microsoft.com/office/officeart/2018/5/layout/IconLeafLabelList"/>
    <dgm:cxn modelId="{DE2A9714-280B-41D3-BE60-CB14B2B775F0}" type="presParOf" srcId="{2BF340EA-D71F-401F-B61D-884E898C5A35}" destId="{74F5EB74-BC85-4E83-A0BE-08AA4D1C143B}" srcOrd="4" destOrd="0" presId="urn:microsoft.com/office/officeart/2018/5/layout/IconLeafLabelList"/>
    <dgm:cxn modelId="{24D922F3-3E86-43F5-9E76-1DC8CC213874}" type="presParOf" srcId="{74F5EB74-BC85-4E83-A0BE-08AA4D1C143B}" destId="{4549EEE5-A434-4BF6-9A72-28780D034DF3}" srcOrd="0" destOrd="0" presId="urn:microsoft.com/office/officeart/2018/5/layout/IconLeafLabelList"/>
    <dgm:cxn modelId="{01B793DF-8435-4505-8E57-6F6F1DC439A5}" type="presParOf" srcId="{74F5EB74-BC85-4E83-A0BE-08AA4D1C143B}" destId="{DC064B91-6950-4B9F-892F-F1F4D9234FDC}" srcOrd="1" destOrd="0" presId="urn:microsoft.com/office/officeart/2018/5/layout/IconLeafLabelList"/>
    <dgm:cxn modelId="{9F54D49F-9D39-4D58-A94F-0C2F78A5644F}" type="presParOf" srcId="{74F5EB74-BC85-4E83-A0BE-08AA4D1C143B}" destId="{5F16406C-2695-48C9-B813-0E9E7C2C210A}" srcOrd="2" destOrd="0" presId="urn:microsoft.com/office/officeart/2018/5/layout/IconLeafLabelList"/>
    <dgm:cxn modelId="{5299381C-A4BC-4635-B25D-DB73D7DD832C}" type="presParOf" srcId="{74F5EB74-BC85-4E83-A0BE-08AA4D1C143B}" destId="{09C2052C-D39A-47AE-8033-8837C8E70CB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E4F27-3D0A-4F64-A548-E97C5288E6EB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F3CF6-A4AA-49AA-BC8F-73633B2B2FD4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8AAD8-751F-47E5-9CB8-BDC01C9AC281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GCA Forum will be recorded and retained for the legally approved retention period under Washington State Policy</a:t>
          </a:r>
        </a:p>
      </dsp:txBody>
      <dsp:txXfrm>
        <a:off x="1057183" y="1805"/>
        <a:ext cx="9458416" cy="915310"/>
      </dsp:txXfrm>
    </dsp:sp>
    <dsp:sp modelId="{EBD9D3A7-FFC2-4708-AB0B-22696BC6261B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78C70-413F-42D0-9866-C94EE8BBDC57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98315-0E9B-4CD9-BABD-DEFC11D9A45C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It is subject to release under the Washington State Public Records Act or Federal Freedom of Information Act (FOIA)</a:t>
          </a:r>
        </a:p>
      </dsp:txBody>
      <dsp:txXfrm>
        <a:off x="1057183" y="1145944"/>
        <a:ext cx="9458416" cy="915310"/>
      </dsp:txXfrm>
    </dsp:sp>
    <dsp:sp modelId="{1F12F88B-D8D7-484C-8736-5C51BF67B656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0ED18-6B87-487C-AAAF-CA8E6F182C49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AF222-17BB-49A8-8A34-E37321DA67F7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It will be posted publicly on our GCA YouTube channel</a:t>
          </a:r>
        </a:p>
      </dsp:txBody>
      <dsp:txXfrm>
        <a:off x="1057183" y="2290082"/>
        <a:ext cx="9458416" cy="915310"/>
      </dsp:txXfrm>
    </dsp:sp>
    <dsp:sp modelId="{3AF95B73-6539-46DE-AACA-F46B419148FD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DF3F1-E02D-4C22-A25D-C771467C4F6F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394A9-8C9F-45F8-B356-254E6551E94A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Slide decks and recordings for this and past Forums are linked on our GCA Forum web page: </a:t>
          </a:r>
          <a:r>
            <a:rPr lang="en-US" sz="2200" kern="1200">
              <a:hlinkClick xmlns:r="http://schemas.openxmlformats.org/officeDocument/2006/relationships" r:id="rId9"/>
            </a:rPr>
            <a:t>https://finance.uw.edu/gca/resources/gca-forum </a:t>
          </a:r>
          <a:endParaRPr lang="en-US" sz="2200" kern="1200"/>
        </a:p>
      </dsp:txBody>
      <dsp:txXfrm>
        <a:off x="1057183" y="3434221"/>
        <a:ext cx="9458416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800C6-A8B6-4FFA-8D66-2B52077C4B10}">
      <dsp:nvSpPr>
        <dsp:cNvPr id="0" name=""/>
        <dsp:cNvSpPr/>
      </dsp:nvSpPr>
      <dsp:spPr>
        <a:xfrm>
          <a:off x="0" y="0"/>
          <a:ext cx="1143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1AA65-8891-4EC2-84AD-3128CC340C9D}">
      <dsp:nvSpPr>
        <dsp:cNvPr id="0" name=""/>
        <dsp:cNvSpPr/>
      </dsp:nvSpPr>
      <dsp:spPr>
        <a:xfrm>
          <a:off x="0" y="0"/>
          <a:ext cx="114300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/>
            <a:t>With the launch of Workday, there are some new terms in the process that while not directly correlated in this system are closely related.</a:t>
          </a:r>
          <a:endParaRPr lang="en-US" sz="2900" kern="1200"/>
        </a:p>
      </dsp:txBody>
      <dsp:txXfrm>
        <a:off x="0" y="0"/>
        <a:ext cx="11430000" cy="1087834"/>
      </dsp:txXfrm>
    </dsp:sp>
    <dsp:sp modelId="{3ACF5749-CC1F-4268-92BC-6CFFB4FFD93B}">
      <dsp:nvSpPr>
        <dsp:cNvPr id="0" name=""/>
        <dsp:cNvSpPr/>
      </dsp:nvSpPr>
      <dsp:spPr>
        <a:xfrm>
          <a:off x="0" y="1087834"/>
          <a:ext cx="1143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32795-1526-49B7-BC64-B25C9758B787}">
      <dsp:nvSpPr>
        <dsp:cNvPr id="0" name=""/>
        <dsp:cNvSpPr/>
      </dsp:nvSpPr>
      <dsp:spPr>
        <a:xfrm>
          <a:off x="0" y="1087834"/>
          <a:ext cx="114300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/>
            <a:t>MOD</a:t>
          </a:r>
          <a:endParaRPr lang="en-US" sz="2900" kern="1200"/>
        </a:p>
      </dsp:txBody>
      <dsp:txXfrm>
        <a:off x="0" y="1087834"/>
        <a:ext cx="11430000" cy="1087834"/>
      </dsp:txXfrm>
    </dsp:sp>
    <dsp:sp modelId="{D4F14687-6BEB-42DC-A6D0-A621B35A2539}">
      <dsp:nvSpPr>
        <dsp:cNvPr id="0" name=""/>
        <dsp:cNvSpPr/>
      </dsp:nvSpPr>
      <dsp:spPr>
        <a:xfrm>
          <a:off x="0" y="2175669"/>
          <a:ext cx="1143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1906D-56BB-4991-890E-20CD6B5C0F7E}">
      <dsp:nvSpPr>
        <dsp:cNvPr id="0" name=""/>
        <dsp:cNvSpPr/>
      </dsp:nvSpPr>
      <dsp:spPr>
        <a:xfrm>
          <a:off x="0" y="2175669"/>
          <a:ext cx="114300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/>
            <a:t>Award Line</a:t>
          </a:r>
          <a:endParaRPr lang="en-US" sz="2900" kern="1200"/>
        </a:p>
      </dsp:txBody>
      <dsp:txXfrm>
        <a:off x="0" y="2175669"/>
        <a:ext cx="11430000" cy="1087834"/>
      </dsp:txXfrm>
    </dsp:sp>
    <dsp:sp modelId="{A4253F92-EC74-4789-BE95-2A75A7470DD8}">
      <dsp:nvSpPr>
        <dsp:cNvPr id="0" name=""/>
        <dsp:cNvSpPr/>
      </dsp:nvSpPr>
      <dsp:spPr>
        <a:xfrm>
          <a:off x="0" y="3263503"/>
          <a:ext cx="1143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AE54E-F362-4351-AC08-D7CCCE8F0B3F}">
      <dsp:nvSpPr>
        <dsp:cNvPr id="0" name=""/>
        <dsp:cNvSpPr/>
      </dsp:nvSpPr>
      <dsp:spPr>
        <a:xfrm>
          <a:off x="0" y="3263503"/>
          <a:ext cx="114300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/>
            <a:t>GR/Worktag</a:t>
          </a:r>
          <a:endParaRPr lang="en-US" sz="2900" kern="1200"/>
        </a:p>
      </dsp:txBody>
      <dsp:txXfrm>
        <a:off x="0" y="3263503"/>
        <a:ext cx="11430000" cy="1087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32D6B-7153-469E-86EA-985C88B4BFA5}">
      <dsp:nvSpPr>
        <dsp:cNvPr id="0" name=""/>
        <dsp:cNvSpPr/>
      </dsp:nvSpPr>
      <dsp:spPr>
        <a:xfrm>
          <a:off x="0" y="548603"/>
          <a:ext cx="10515600" cy="9009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Initiating Spend Transaction column is particularly useful, especially for non-payroll expenditures—you can use it to locate supplier/subaward invoices and similar backup.</a:t>
          </a:r>
        </a:p>
      </dsp:txBody>
      <dsp:txXfrm>
        <a:off x="43978" y="592581"/>
        <a:ext cx="10427644" cy="812944"/>
      </dsp:txXfrm>
    </dsp:sp>
    <dsp:sp modelId="{33A447EE-7FDB-448C-9C84-7E33F5D39044}">
      <dsp:nvSpPr>
        <dsp:cNvPr id="0" name=""/>
        <dsp:cNvSpPr/>
      </dsp:nvSpPr>
      <dsp:spPr>
        <a:xfrm>
          <a:off x="0" y="1512864"/>
          <a:ext cx="10515600" cy="9009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 cases where the invoice (and this report) doesn’t match the R1234 data for the billing period, look for the following:</a:t>
          </a:r>
        </a:p>
      </dsp:txBody>
      <dsp:txXfrm>
        <a:off x="43978" y="1556842"/>
        <a:ext cx="10427644" cy="812944"/>
      </dsp:txXfrm>
    </dsp:sp>
    <dsp:sp modelId="{5965D055-788E-40FD-9D0E-233EB6D01ED9}">
      <dsp:nvSpPr>
        <dsp:cNvPr id="0" name=""/>
        <dsp:cNvSpPr/>
      </dsp:nvSpPr>
      <dsp:spPr>
        <a:xfrm>
          <a:off x="0" y="2413764"/>
          <a:ext cx="10515600" cy="1388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Transactions on the invoice from earlier periods. E.g. if you recently received a supplement on an award where the original award amount was billed in full, the invoice may include “catch up” transactions.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If your budget is overspent, GCA can only bill up to the award amount, but the R1234 will include all expenditures.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If you cannot identify the cause of the mismatch, please contact us via Award Portal. Attach a copy of your R1234 report and a screenshot of the criteria used for it.</a:t>
          </a:r>
        </a:p>
      </dsp:txBody>
      <dsp:txXfrm>
        <a:off x="0" y="2413764"/>
        <a:ext cx="10515600" cy="1388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67420-EE8D-4D3E-B924-DA7641E736D8}">
      <dsp:nvSpPr>
        <dsp:cNvPr id="0" name=""/>
        <dsp:cNvSpPr/>
      </dsp:nvSpPr>
      <dsp:spPr>
        <a:xfrm>
          <a:off x="719999" y="465668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50298-D0E7-4C76-AEF8-D357EB44E086}">
      <dsp:nvSpPr>
        <dsp:cNvPr id="0" name=""/>
        <dsp:cNvSpPr/>
      </dsp:nvSpPr>
      <dsp:spPr>
        <a:xfrm>
          <a:off x="1158750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75EAA-FA4D-4243-8E76-AE4B9D10D76D}">
      <dsp:nvSpPr>
        <dsp:cNvPr id="0" name=""/>
        <dsp:cNvSpPr/>
      </dsp:nvSpPr>
      <dsp:spPr>
        <a:xfrm>
          <a:off x="61875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February via Zoom</a:t>
          </a:r>
        </a:p>
      </dsp:txBody>
      <dsp:txXfrm>
        <a:off x="61875" y="3165669"/>
        <a:ext cx="3375000" cy="720000"/>
      </dsp:txXfrm>
    </dsp:sp>
    <dsp:sp modelId="{DF2615BC-9C3E-4376-9A62-5BEED6A8E2D0}">
      <dsp:nvSpPr>
        <dsp:cNvPr id="0" name=""/>
        <dsp:cNvSpPr/>
      </dsp:nvSpPr>
      <dsp:spPr>
        <a:xfrm>
          <a:off x="4685625" y="465668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E0E2E-D3BA-44BA-8C2E-A3422A66924D}">
      <dsp:nvSpPr>
        <dsp:cNvPr id="0" name=""/>
        <dsp:cNvSpPr/>
      </dsp:nvSpPr>
      <dsp:spPr>
        <a:xfrm>
          <a:off x="5124375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66010-B792-42BA-9840-D034F17BAAD5}">
      <dsp:nvSpPr>
        <dsp:cNvPr id="0" name=""/>
        <dsp:cNvSpPr/>
      </dsp:nvSpPr>
      <dsp:spPr>
        <a:xfrm>
          <a:off x="4027500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>
              <a:hlinkClick xmlns:r="http://schemas.openxmlformats.org/officeDocument/2006/relationships" r:id="rId5"/>
            </a:rPr>
            <a:t>https://finance.uw.edu/gca/training-outreach/gca-forum</a:t>
          </a:r>
          <a:endParaRPr lang="en-US" sz="1500" kern="1200"/>
        </a:p>
      </dsp:txBody>
      <dsp:txXfrm>
        <a:off x="4027500" y="3165669"/>
        <a:ext cx="3375000" cy="720000"/>
      </dsp:txXfrm>
    </dsp:sp>
    <dsp:sp modelId="{4549EEE5-A434-4BF6-9A72-28780D034DF3}">
      <dsp:nvSpPr>
        <dsp:cNvPr id="0" name=""/>
        <dsp:cNvSpPr/>
      </dsp:nvSpPr>
      <dsp:spPr>
        <a:xfrm>
          <a:off x="8651250" y="465668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64B91-6950-4B9F-892F-F1F4D9234FDC}">
      <dsp:nvSpPr>
        <dsp:cNvPr id="0" name=""/>
        <dsp:cNvSpPr/>
      </dsp:nvSpPr>
      <dsp:spPr>
        <a:xfrm>
          <a:off x="9090000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2052C-D39A-47AE-8033-8837C8E70CBE}">
      <dsp:nvSpPr>
        <dsp:cNvPr id="0" name=""/>
        <dsp:cNvSpPr/>
      </dsp:nvSpPr>
      <dsp:spPr>
        <a:xfrm>
          <a:off x="7993125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Survey about today’s forum will be sent out soon!</a:t>
          </a:r>
        </a:p>
      </dsp:txBody>
      <dsp:txXfrm>
        <a:off x="7993125" y="3165669"/>
        <a:ext cx="337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FD71-DE7D-47EA-BD5F-935596C85A9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89DD0-1E8D-4B61-ADE9-B87318B8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3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2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24" y="411480"/>
            <a:ext cx="11274552" cy="603504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724" y="3236493"/>
            <a:ext cx="5149596" cy="1448385"/>
          </a:xfrm>
          <a:solidFill>
            <a:schemeClr val="bg1">
              <a:alpha val="80000"/>
            </a:schemeClr>
          </a:solidFill>
        </p:spPr>
        <p:txBody>
          <a:bodyPr lIns="502920" bIns="137160" anchor="b"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84879"/>
            <a:ext cx="5149596" cy="524794"/>
          </a:xfrm>
          <a:solidFill>
            <a:schemeClr val="bg1">
              <a:alpha val="80000"/>
            </a:schemeClr>
          </a:solidFill>
        </p:spPr>
        <p:txBody>
          <a:bodyPr lIns="502920">
            <a:normAutofit/>
          </a:bodyPr>
          <a:lstStyle>
            <a:lvl1pPr marL="0" indent="0" algn="l"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4300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AF765-81DF-4CD4-A737-DDE62C84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67C45-8307-4F47-91BB-229B740A8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8F83D-D593-4D91-ADFA-C49B8378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776643-6C33-46CD-A918-AB0CEA571F00}"/>
              </a:ext>
            </a:extLst>
          </p:cNvPr>
          <p:cNvSpPr/>
          <p:nvPr userDrawn="1"/>
        </p:nvSpPr>
        <p:spPr>
          <a:xfrm>
            <a:off x="6086475" y="1682496"/>
            <a:ext cx="5638800" cy="4572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6E62D2-A055-4712-92CC-4B02419D51FB}"/>
              </a:ext>
            </a:extLst>
          </p:cNvPr>
          <p:cNvSpPr/>
          <p:nvPr userDrawn="1"/>
        </p:nvSpPr>
        <p:spPr>
          <a:xfrm>
            <a:off x="457200" y="1681163"/>
            <a:ext cx="5638800" cy="4572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9640" y="1844259"/>
            <a:ext cx="36576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9640" y="2668171"/>
            <a:ext cx="36576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80133" y="1808163"/>
            <a:ext cx="4703841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0134" y="2632075"/>
            <a:ext cx="36576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5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4C89FBE-3029-4F92-8308-F830BB14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58712" y="1681163"/>
            <a:ext cx="3749040" cy="4572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0A4C88-FF32-4096-9EA9-EC22D3682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11097" y="1682496"/>
            <a:ext cx="3749040" cy="4572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37559B-132E-4A6E-ADBE-41DB38EC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176" y="1681163"/>
            <a:ext cx="3749040" cy="4572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66913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90825"/>
            <a:ext cx="2971800" cy="3248025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10188" y="1966913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188" y="2790825"/>
            <a:ext cx="2971800" cy="324612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F7BCB16-19B7-48F6-94CD-563F43988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0134" y="1976438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FBB2F8D-6092-468C-BA48-836286C6B7E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0134" y="2800350"/>
            <a:ext cx="2971800" cy="324612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63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E5633F8-C03D-4CEE-BEDD-1B6648554C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22628" y="685800"/>
            <a:ext cx="3200400" cy="5486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A4DC27-A467-4265-AAB1-754D3F86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850230"/>
            <a:ext cx="50091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9CC7B6-D9ED-464B-8206-98055EB53F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90788"/>
            <a:ext cx="4572000" cy="353695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 spc="30" baseline="0"/>
            </a:lvl1pPr>
            <a:lvl2pPr marL="457200" indent="0">
              <a:lnSpc>
                <a:spcPts val="2400"/>
              </a:lnSpc>
              <a:buNone/>
              <a:defRPr sz="1400" spc="30" baseline="0"/>
            </a:lvl2pPr>
            <a:lvl3pPr marL="914400" indent="0">
              <a:lnSpc>
                <a:spcPts val="2400"/>
              </a:lnSpc>
              <a:buNone/>
              <a:defRPr sz="1400" spc="30" baseline="0"/>
            </a:lvl3pPr>
            <a:lvl4pPr marL="1371600" indent="0">
              <a:lnSpc>
                <a:spcPts val="2400"/>
              </a:lnSpc>
              <a:buNone/>
              <a:defRPr sz="1400" spc="30" baseline="0"/>
            </a:lvl4pPr>
            <a:lvl5pPr marL="1828800" indent="0">
              <a:lnSpc>
                <a:spcPts val="2400"/>
              </a:lnSpc>
              <a:buNone/>
              <a:defRPr sz="1400" spc="3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743C040-0A81-4A38-879D-07BBD1842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1800" y="2492375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CBDD4A8-3B48-439C-B601-8D04B8714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761136" y="5210984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6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24" y="411480"/>
            <a:ext cx="11274552" cy="587044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1" y="3490624"/>
            <a:ext cx="4571999" cy="1235382"/>
          </a:xfrm>
          <a:solidFill>
            <a:schemeClr val="bg1">
              <a:alpha val="80000"/>
            </a:schemeClr>
          </a:solidFill>
        </p:spPr>
        <p:txBody>
          <a:bodyPr lIns="457200" bIns="137160" anchor="b">
            <a:normAutofit/>
          </a:bodyPr>
          <a:lstStyle>
            <a:lvl1pPr algn="l">
              <a:defRPr sz="3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4726007"/>
            <a:ext cx="4571999" cy="1314432"/>
          </a:xfrm>
          <a:solidFill>
            <a:schemeClr val="bg1">
              <a:alpha val="80000"/>
            </a:schemeClr>
          </a:solidFill>
        </p:spPr>
        <p:txBody>
          <a:bodyPr lIns="502920" rIns="2103120">
            <a:normAutofit/>
          </a:bodyPr>
          <a:lstStyle>
            <a:lvl1pPr marL="0" indent="0" algn="l">
              <a:buNone/>
              <a:defRPr sz="1400" spc="4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B6E25-C828-48BC-8628-82D1E81A507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0386C-9F0A-4DAC-822E-DEC8EA1DDE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A59EB-A4AA-43EC-A853-BDDFB7AB3D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77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F41F26-BFC3-471C-AEBF-8D613043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D3F709F-F0BC-4149-B83C-D6E0B13F9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5C5EF830-776D-4D9D-B2AD-E2EF27FE2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24555386-DD07-47B5-8731-6188F0440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98AACD5A-587D-4523-8687-E39554A9EE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id="{056E6FE3-AE0B-4665-BDC4-C43B088EA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3341E111-158B-46EB-85CF-76ACE2E6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id="{B6BAC346-F465-42C1-B326-511CDAAFC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41EFAE7C-FB00-406B-B543-258ECBA85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B8E44F7-B4B5-407F-8CBF-2EF396585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id="{E5CB4BB7-46DD-4D14-AF85-0E13EFBA6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7F8EDDC-B124-4CF0-9C0B-036D7E920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F9979D20-23CA-44BF-94E4-277FAA877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64DA53E4-1E27-44B2-9EA5-375E3D20A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1DBD5-F7CA-43C7-B477-6E93D8DC0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8DE355CC-A733-4109-AC9E-4E5E96E35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60E99C1-AC1B-4267-A404-07CA28EA1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id="{46BA754B-AF8C-4E32-B5D4-BD2CA1341E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id="{AA7154F4-DAA9-42B8-9C79-E7D89EB926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CFCCE002-4181-4663-B8B4-5B5CC711B8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id="{B3C1286A-A92F-45A8-A144-C4EBF3B8BC1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31993490-8FCD-4048-A2E8-0A217FF656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id="{33AF3440-700A-44B0-A0D1-1E6301F187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id="{F17E7CAB-5E29-47AC-91E8-B488D357FB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13AE0B-3A03-4CCB-B15E-CAF75D855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4CC0330-760F-4B4E-BE37-D345B5B2E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B6C8306-3715-4107-BA99-68EB308CA1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A4B3797-F2A4-43E3-B8F8-8BC4B0FBDE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id="{BB27766D-84D5-4D02-AE36-3149427B22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8F1C8A62-8495-422A-9A73-9C59C603F62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1CEBFBC-BC6E-4C5F-BEC4-DD2079D8E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69A298F-AA6C-4139-992B-E27C0854615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2AA363-33A2-4979-9DE5-9FA8ACADE0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822750-6B8C-4F83-9CAD-F924EF493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8523E1A-71CD-4B09-A4F4-07F86003B4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169972B1-6443-4F74-80F9-BB4943CD302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EB69F32F-40CA-458E-B833-E909ADFDD9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5B2FEC36-803B-49C9-8313-D558457B25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178F1E3-F49B-4E7A-BA5C-B2BFD9A6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9F18055A-6D8B-4373-A010-59AE8C8138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2612E838-0F14-4DE7-AD23-6A83078511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AF3F8EED-B567-43E0-8B31-5A5E7AFB2D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2B8C31-9649-4E69-B31C-D77394EE2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69D1249-EDCC-41AC-BA08-E670FB4E3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id="{EA5EA6EB-846A-4897-AE83-5BDD96A4F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85EF0DB-BE87-4CDD-823B-E665113797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9AC9E234-4400-46EB-92D7-9B53A68B9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A0C06F74-3085-4BB3-9758-D97415975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9EA54D9F-32B0-4B48-B93A-B5A9E3DC6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3858A715-B583-4779-A1D2-86822F2CB8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ECAE61B9-0396-4F89-85E9-EB174D639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46E4F030-726A-40ED-810F-C9F2379183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B3148C64-AE70-4F9D-B6CE-5C92B9922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97992-BC56-40D7-A639-3D314871C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469CAD99-0EFE-4B8E-922B-0C2BCFFD5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1D00B441-E5A3-4411-9B05-8E09BFF62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3FFE4E0B-A703-4655-B55F-44B3A3902F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F19632C2-B953-4CD1-9EAA-5C1FEA3EF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DBDC3951-9E4C-4062-9B43-3038D9058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id="{2764EF0E-A104-46C9-B242-778009E49E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D0A8B652-41E0-456C-9C9F-1F0EC00891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802E547A-C876-460C-B6A4-BCE8D39DA0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id="{00363E6C-7B8D-4E1D-A93E-E73306E130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id="{206E174F-B8D0-4FFD-A1B5-56BFC5CCE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id="{3A10191E-76B5-4841-B32D-0DF6EAB639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id="{CF67EF0B-5FE7-4D99-8B38-95B1706F07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B39CF0F-2997-4D96-8F17-211C97D87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6408937D-7FFE-4D6C-AF79-1F60035CC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749AA60A-BD5D-4647-AE8A-DF411C654B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3F335D2B-768D-4700-A35C-F54A7BD352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id="{B6F1EDEE-EDB1-4759-9339-8F60B631A3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305D4D3B-BD5E-44BE-BE6A-4C91845930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0748E9E-1F8D-4FB9-89D6-F5B35B504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6CFFBA-D942-451F-B4E0-133DEA264B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B25F38B-03B2-435D-82ED-142D2AB4D19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1A0A593-F414-4B02-A355-AC7A50A7E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BA06E81-194E-43F2-B418-BF8101EAA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id="{ABE6BF78-8FF2-4595-9072-48ACEBE207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id="{E182745B-1C12-49AC-97AD-501D806E9F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id="{56B38515-A1C4-46D9-AEC6-E55E1CB7330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9A4424F-2DA0-4E5A-9291-0A5FCE557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8609BA22-8E70-41AA-BACA-C9F8A789B2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C2F49FC5-EFC3-4A02-9782-EC06564A94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782187F0-090B-4C65-B604-5DD33B4FF2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994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248000"/>
            <a:ext cx="4075200" cy="152097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563563"/>
            <a:ext cx="4995863" cy="27066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2FA415D-7F98-4C81-A18F-A114BF021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4800" y="3587750"/>
            <a:ext cx="4995863" cy="26987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33038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ACFC7-873A-1D12-7F39-43D68A919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1ECA8-794B-4843-AB37-6CB875417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81949-7BE4-90F0-372D-35FE4496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6F1-580D-4F5D-918E-5F02E9B0CF0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DEE08-1C11-F092-76B1-6AAB4C20B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860E3-A5E0-00AC-6121-6DBCBEF9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F4FE-7D65-42C3-BB56-ABC21BBE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84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83E535-21B5-87AA-7B6E-9C47446C7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6F1-580D-4F5D-918E-5F02E9B0CF0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5004A9-8FC2-7C40-C484-95526DEC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D38D9-2CD9-EBE9-AC0A-D14519AD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F4FE-7D65-42C3-BB56-ABC21BBE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33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ACFC7-873A-1D12-7F39-43D68A919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1ECA8-794B-4843-AB37-6CB875417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81949-7BE4-90F0-372D-35FE4496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6F1-580D-4F5D-918E-5F02E9B0CF0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DEE08-1C11-F092-76B1-6AAB4C20B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860E3-A5E0-00AC-6121-6DBCBEF9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F4FE-7D65-42C3-BB56-ABC21BBE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56C8C1-E81C-436D-A310-A71CAAE33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6500" y="946404"/>
            <a:ext cx="5486400" cy="49651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103120"/>
            <a:ext cx="3848101" cy="132556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8B1CE2-91FA-4E2B-8543-3B0F79B480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7421" y="1600200"/>
            <a:ext cx="2743199" cy="36576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F7B6DF9-E76A-44ED-B84C-1391CD5D55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2614" y="1893262"/>
            <a:ext cx="2743200" cy="3071477"/>
          </a:xfrm>
        </p:spPr>
        <p:txBody>
          <a:bodyPr anchor="ctr" anchorCtr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CB9306-A7FD-4B22-8E8A-E0B8D7862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624728" y="3747150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5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C2998-FC71-5A5D-0206-92E76445C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EC8B1-165F-2EF8-55D0-209F845E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04D18-CE40-9C72-0334-EB05F580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6F1-580D-4F5D-918E-5F02E9B0CF0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A932F-BF3A-839E-B5AB-2826BD92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3ECA-9E12-71D3-39FA-EB65ED89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F4FE-7D65-42C3-BB56-ABC21BBE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28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761A0-C9B7-0EA8-B61E-286011EB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96696-F6D8-71B8-6D98-EEF7D817C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D057F-A895-D56A-B194-299AD577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6F1-580D-4F5D-918E-5F02E9B0CF0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9AC00-0433-0E1A-6DBA-A8912708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21D54-E94E-7D8C-9F5A-20AD95D7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F4FE-7D65-42C3-BB56-ABC21BBE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44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0F428-DE18-53E1-255A-0478A1F4F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0F145-AA47-50B7-3541-3E8B80928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B8FE8-9B45-8433-BB44-38C390D87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BA628-9090-22C5-DAD2-DE86309F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6F1-580D-4F5D-918E-5F02E9B0CF0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93B01-43AE-A6FC-D398-D3E787DA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BCF09-5A77-E6BF-77AE-9FFFD858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F4FE-7D65-42C3-BB56-ABC21BBE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14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ADC57-4CCB-4DD9-66A9-28FE546A9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934C9-AD31-CD9E-995D-65B2F0F55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E6120-59B9-496E-275D-64013962B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B2D07-E12A-F75D-21DC-7DCB2DC6D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1CA25-744B-271F-3BB9-F537C9D30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1FC839-7FCC-8AE7-62FE-D1EA145D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6F1-580D-4F5D-918E-5F02E9B0CF0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9DFD5A-CDB8-A252-B026-1FF68E99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AE3631-2B86-94F7-4F2F-E60395AE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F4FE-7D65-42C3-BB56-ABC21BBE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23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233D-0596-A3E3-2324-5A367C30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8CD421-1A61-4B00-23E4-17EDA1E18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6F1-580D-4F5D-918E-5F02E9B0CF0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2C8E5-3D01-6B26-CB9F-919053DC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B5A38-9FC1-E49D-5FA9-7A462ABC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F4FE-7D65-42C3-BB56-ABC21BBE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6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83E535-21B5-87AA-7B6E-9C47446C7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6F1-580D-4F5D-918E-5F02E9B0CF0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5004A9-8FC2-7C40-C484-95526DEC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D38D9-2CD9-EBE9-AC0A-D14519AD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F4FE-7D65-42C3-BB56-ABC21BBE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35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92B9-D703-7C2C-FC8E-B5ED68F9E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0471C-8A04-D3B6-F890-20F342636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B6F93-5ADA-D7FD-4C1A-F93A2658D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6A1B0-F826-336F-0B9E-3CE765F7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6F1-580D-4F5D-918E-5F02E9B0CF0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E5F9E-5E8E-1656-8CCF-286FC526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E2EBA-1D1A-4930-EEC4-EBAFE5C2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F4FE-7D65-42C3-BB56-ABC21BBE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80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C502-05A3-1D11-16E3-17FB537D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0A7050-C1B4-9AAA-F196-8B26D062A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9149E-72CE-5868-E0A1-E23F1C9F0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2DC8E-2EA6-D5BE-251F-F99A0266A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6F1-580D-4F5D-918E-5F02E9B0CF0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075B0-4054-4F32-75ED-3A676E022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5028F-8348-D9C4-76DE-0ACC6CDA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F4FE-7D65-42C3-BB56-ABC21BBE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47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D4463-5B48-90CA-C2CE-1C1EC119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A6B1D-9B94-2D35-6CFE-761BFA66C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AAFE6-C96D-EA08-B9FE-15331552F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6F1-580D-4F5D-918E-5F02E9B0CF0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CAD19-A96A-FD30-11B3-D18B61F0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18148-A150-8978-A680-D6663EF3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F4FE-7D65-42C3-BB56-ABC21BBE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8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6A0CC8-D0CC-8F39-E87E-2F1519446A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F03F8A-8577-A129-3965-E6B8636C0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A82A8-2200-98F7-A18D-02E1BDD3E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6F1-580D-4F5D-918E-5F02E9B0CF0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45D49-A4ED-F967-E7CE-71006610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B40E6-B6A3-DB60-426A-EEDB1AB4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F4FE-7D65-42C3-BB56-ABC21BBE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2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2583" y="2102720"/>
            <a:ext cx="5422217" cy="132556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8B1CE2-91FA-4E2B-8543-3B0F79B480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" y="1143000"/>
            <a:ext cx="5486400" cy="4572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C2C3F7-8611-4C35-8251-0FD61D72D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0" y="3500407"/>
            <a:ext cx="4572000" cy="188837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5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" y="-2"/>
            <a:ext cx="12188952" cy="4572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667250"/>
            <a:ext cx="9144000" cy="1212182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71507"/>
            <a:ext cx="9144000" cy="524794"/>
          </a:xfrm>
        </p:spPr>
        <p:txBody>
          <a:bodyPr>
            <a:normAutofit/>
          </a:bodyPr>
          <a:lstStyle>
            <a:lvl1pPr marL="0" indent="0" algn="ctr"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936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842BA18D-167B-42CD-8DD5-844A2087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19A9BF1-35FD-4BDE-9C59-E08CB7A70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02A2A47-BED9-43DF-8914-AD1EB274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0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DFBA353-19B1-4A04-A7EE-345F93C189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491" y="946404"/>
            <a:ext cx="5486400" cy="4965192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4857A-B6DC-4F0A-AD6B-243F6C085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109" y="2386584"/>
            <a:ext cx="4315968" cy="2084832"/>
          </a:xfrm>
        </p:spPr>
        <p:txBody>
          <a:bodyPr anchor="t">
            <a:normAutofit/>
          </a:bodyPr>
          <a:lstStyle>
            <a:lvl1pPr>
              <a:defRPr sz="3400" spc="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8717D35-8E1B-4C94-BA72-91D4DCA657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471416"/>
            <a:ext cx="3584448" cy="63767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spc="1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F15B60AE-D6AB-472C-8342-2A3EB53493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93208" y="1600200"/>
            <a:ext cx="2286000" cy="36576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BB5B262-532A-4EE4-98E7-0EB6A8C56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27251" y="114592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0F91E1-53D9-4A2A-923E-0CB7755188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F6A179B-CBDB-414D-B2F8-E1FEE9B831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7A822EC-853A-46EC-8775-F8B48F2A81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A0D329B-CAB8-4E3A-BA03-C17A79790B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52808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F9E280-35B2-41C7-8D2D-C1FF69DE2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376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72F581-8AEF-4CFC-B0F3-79A2530C93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376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FA5D559-B67C-4F57-BC90-E982E66ADA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1175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932B527-4126-40FF-8117-412DC7BD81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1174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84B520F-D618-4828-AA40-CCCA0AF89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9176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9A9C8DE-6F8B-405D-A604-845E81998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9175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B0C4D8C-1454-41F3-934E-A2BA60344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74985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5707A1B-C9F6-4ABB-A6CE-D2901CE947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74984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44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0F91E1-53D9-4A2A-923E-0CB7755188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256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F6A179B-CBDB-414D-B2F8-E1FEE9B831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0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7A822EC-853A-46EC-8775-F8B48F2A81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0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A0D329B-CAB8-4E3A-BA03-C17A79790B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40776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F9E280-35B2-41C7-8D2D-C1FF69DE2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977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72F581-8AEF-4CFC-B0F3-79A2530C93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976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FA5D559-B67C-4F57-BC90-E982E66ADA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1719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932B527-4126-40FF-8117-412DC7BD81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1718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84B520F-D618-4828-AA40-CCCA0AF89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9720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9A9C8DE-6F8B-405D-A604-845E81998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9719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B0C4D8C-1454-41F3-934E-A2BA60344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43497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5707A1B-C9F6-4ABB-A6CE-D2901CE947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43496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896D737-6139-4405-A7F2-E08C421815D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7304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721A36A5-FCF3-4EE8-B5F2-41805C3F6A6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49048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1630D673-CB21-40A3-A7BE-C996B20D681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497048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0C83EF20-1DF8-43B4-B982-A382FF884E2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60824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1FD09C98-5809-41AD-B215-493A3D741A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0025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9E3214F0-FC83-402F-BAC5-ED482753277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0024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39B0FB7F-A1FC-40D1-ACFC-C3C966F9BCA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51767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15EB3CBA-DD9B-449B-9B72-1917801771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51766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BA47B66D-8891-4AE7-98BE-3CFE9CDB571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9768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929AE99A-6054-4B2F-B99D-FE4F682613D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9767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D1F32591-7BBD-4006-AEA0-29F43CDADCE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63545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7BC780CD-8E77-4D0E-A436-DCB2AA0C15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63544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2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spc="3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8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62B82C-34E9-4F3B-9B0F-A3207161C41E}"/>
              </a:ext>
            </a:extLst>
          </p:cNvPr>
          <p:cNvSpPr/>
          <p:nvPr userDrawn="1"/>
        </p:nvSpPr>
        <p:spPr>
          <a:xfrm>
            <a:off x="10820400" y="813816"/>
            <a:ext cx="1371600" cy="4572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70" r:id="rId4"/>
    <p:sldLayoutId id="2147483672" r:id="rId5"/>
    <p:sldLayoutId id="2147483654" r:id="rId6"/>
    <p:sldLayoutId id="2147483658" r:id="rId7"/>
    <p:sldLayoutId id="2147483660" r:id="rId8"/>
    <p:sldLayoutId id="2147483671" r:id="rId9"/>
    <p:sldLayoutId id="2147483650" r:id="rId10"/>
    <p:sldLayoutId id="2147483667" r:id="rId11"/>
    <p:sldLayoutId id="2147483668" r:id="rId12"/>
    <p:sldLayoutId id="2147483662" r:id="rId13"/>
    <p:sldLayoutId id="2147483669" r:id="rId14"/>
    <p:sldLayoutId id="2147483673" r:id="rId15"/>
    <p:sldLayoutId id="2147483674" r:id="rId16"/>
    <p:sldLayoutId id="2147483675" r:id="rId17"/>
    <p:sldLayoutId id="2147483676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30" baseline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392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213A8-C0D2-0854-2B8F-FD82D0C86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A8D98-589D-0B6A-18F6-E0334DCC1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3EA93-B980-1BCE-D812-A3D9E5AC0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516F1-580D-4F5D-918E-5F02E9B0CF0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14E45-4B76-DD7D-46CF-956B1CD95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1938-2C9F-A6E8-2B5E-FCA9D213C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4F4FE-7D65-42C3-BB56-ABC21BBE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3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manage/award-changes/budget-extensions/" TargetMode="External"/><Relationship Id="rId2" Type="http://schemas.openxmlformats.org/officeDocument/2006/relationships/hyperlink" Target="https://finance.uw.edu/gca/award-lifecycle/award-setup/modifications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award-lifecycle/award-setup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agehelp@uw.edu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finance.uw.edu/gca/invoicing/invoicingsponsors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gcahelp@uw.edu" TargetMode="Externa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award-portal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gcahelp@uw.ed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EEB17-921A-07D3-5E1A-4FB8F4FDD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1325563"/>
          </a:xfrm>
        </p:spPr>
        <p:txBody>
          <a:bodyPr anchor="ctr">
            <a:normAutofit/>
          </a:bodyPr>
          <a:lstStyle/>
          <a:p>
            <a:r>
              <a:rPr lang="en-US"/>
              <a:t>Disclaimer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4614F653-9AD8-0521-8A22-75A04D3A9A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0381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19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0438-0344-0A50-019A-C43803C6E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Expenses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69C2071-DD2F-B760-1D52-EB6E54D59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72" y="1690688"/>
            <a:ext cx="8037656" cy="4629150"/>
          </a:xfrm>
        </p:spPr>
      </p:pic>
    </p:spTree>
    <p:extLst>
      <p:ext uri="{BB962C8B-B14F-4D97-AF65-F5344CB8AC3E}">
        <p14:creationId xmlns:p14="http://schemas.microsoft.com/office/powerpoint/2010/main" val="146768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99940-A490-AA06-F22A-CD09DC69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Encumbrance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3CAE97A-C0A7-67F5-3324-4A3FB9AFC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43" y="1541538"/>
            <a:ext cx="8058151" cy="4689474"/>
          </a:xfrm>
        </p:spPr>
      </p:pic>
    </p:spTree>
    <p:extLst>
      <p:ext uri="{BB962C8B-B14F-4D97-AF65-F5344CB8AC3E}">
        <p14:creationId xmlns:p14="http://schemas.microsoft.com/office/powerpoint/2010/main" val="363883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16DD-B184-5BD0-233D-CA243C41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 3: Tickets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61769-451A-C85E-F52B-E248F56EB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3527"/>
            <a:ext cx="10515600" cy="4553436"/>
          </a:xfrm>
        </p:spPr>
        <p:txBody>
          <a:bodyPr/>
          <a:lstStyle/>
          <a:p>
            <a:r>
              <a:rPr lang="en-US" sz="2400"/>
              <a:t>Column layout changes</a:t>
            </a:r>
          </a:p>
          <a:p>
            <a:pPr lvl="1"/>
            <a:r>
              <a:rPr lang="en-US" sz="2400"/>
              <a:t>Moved Attachments, Submit ticket button to align with Description box</a:t>
            </a:r>
          </a:p>
          <a:p>
            <a:r>
              <a:rPr lang="en-US" sz="2400"/>
              <a:t>Larger font size for communications</a:t>
            </a:r>
          </a:p>
          <a:p>
            <a:endParaRPr lang="en-US"/>
          </a:p>
        </p:txBody>
      </p:sp>
      <p:pic>
        <p:nvPicPr>
          <p:cNvPr id="5" name="Content Placeholder 8" descr="A screenshot of a chat&#10;&#10;Description automatically generated">
            <a:extLst>
              <a:ext uri="{FF2B5EF4-FFF2-40B4-BE49-F238E27FC236}">
                <a16:creationId xmlns:a16="http://schemas.microsoft.com/office/drawing/2014/main" id="{A15FB4CE-71A9-4529-E24E-FB20A0A80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05" y="2974309"/>
            <a:ext cx="9093648" cy="364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8881-98B0-2211-7E18-4E3527B10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 4: Award Portal browser tabs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821AA-A372-5588-4DF0-104175AE5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Includes AWD, GR, or AP ticket number in tab label for easier navigation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6B4E0A-2123-54D5-5D85-E100DB73D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5" y="3113570"/>
            <a:ext cx="9314664" cy="88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54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16DD-B184-5BD0-233D-CA243C41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 5: CC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61769-451A-C85E-F52B-E248F56EB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3 new columns: award line amount, total actual expenses, Grant Managers</a:t>
            </a:r>
          </a:p>
          <a:p>
            <a:endParaRPr lang="en-US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DA74E45-F3CD-883B-87FF-F5BB5DE3E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08" y="2253873"/>
            <a:ext cx="6653092" cy="41047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6CFDCF-1C83-AB4D-B48E-F2A05CB7A751}"/>
              </a:ext>
            </a:extLst>
          </p:cNvPr>
          <p:cNvSpPr/>
          <p:nvPr/>
        </p:nvSpPr>
        <p:spPr>
          <a:xfrm>
            <a:off x="5777210" y="3353112"/>
            <a:ext cx="3363727" cy="259333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51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8484D-9729-9C47-1852-91EFB375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B7D54-9E6F-3A82-061D-2EF447AC3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Itemized list of Letter of Credit draws</a:t>
            </a:r>
          </a:p>
          <a:p>
            <a:pPr lvl="1"/>
            <a:r>
              <a:rPr lang="en-US" sz="2400"/>
              <a:t>Current state: you can only see the total of each draw, but not the expenses included in the draw</a:t>
            </a:r>
            <a:endParaRPr lang="en-US" sz="2400">
              <a:ea typeface="Source Sans Pro Light"/>
            </a:endParaRPr>
          </a:p>
          <a:p>
            <a:r>
              <a:rPr lang="en-US" sz="2400"/>
              <a:t>Award payment information will be available</a:t>
            </a:r>
            <a:endParaRPr lang="en-US" sz="2400">
              <a:ea typeface="Source Sans Pro Light"/>
            </a:endParaRPr>
          </a:p>
          <a:p>
            <a:pPr lvl="1"/>
            <a:r>
              <a:rPr lang="en-US" sz="2400"/>
              <a:t>Receipts section has been renamed ‘Payments’</a:t>
            </a:r>
            <a:endParaRPr lang="en-US" sz="2400">
              <a:ea typeface="Source Sans Pro Light"/>
            </a:endParaRPr>
          </a:p>
          <a:p>
            <a:r>
              <a:rPr lang="en-US" sz="2400"/>
              <a:t>Increased time before Award Portal times out</a:t>
            </a:r>
            <a:endParaRPr lang="en-US" sz="2400">
              <a:ea typeface="Source Sans Pro Light"/>
            </a:endParaRPr>
          </a:p>
          <a:p>
            <a:r>
              <a:rPr lang="en-US" sz="2400"/>
              <a:t>Search by Balancing Unit in CC Reports</a:t>
            </a:r>
            <a:endParaRPr lang="en-US" sz="2400">
              <a:ea typeface="Source Sans Pro Light"/>
            </a:endParaRPr>
          </a:p>
          <a:p>
            <a:endParaRPr lang="en-US"/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94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y Questions&quot; Images – Browse 382 Stock Photos, Vectors, and Video | Adobe  Stock">
            <a:extLst>
              <a:ext uri="{FF2B5EF4-FFF2-40B4-BE49-F238E27FC236}">
                <a16:creationId xmlns:a16="http://schemas.microsoft.com/office/drawing/2014/main" id="{281CDF3C-A0CB-0E98-E349-305CB687A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9642" y="411480"/>
            <a:ext cx="9392716" cy="587044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520207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snow covered tree tops">
            <a:extLst>
              <a:ext uri="{FF2B5EF4-FFF2-40B4-BE49-F238E27FC236}">
                <a16:creationId xmlns:a16="http://schemas.microsoft.com/office/drawing/2014/main" id="{9D81C5EE-2261-4083-8002-E23F98920B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2"/>
            <a:ext cx="12188952" cy="4572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23122"/>
            <a:ext cx="9144000" cy="958377"/>
          </a:xfrm>
        </p:spPr>
        <p:txBody>
          <a:bodyPr>
            <a:normAutofit/>
          </a:bodyPr>
          <a:lstStyle/>
          <a:p>
            <a:r>
              <a:rPr lang="en-US" sz="4400"/>
              <a:t>ASRs, ADVs, and MODs</a:t>
            </a:r>
          </a:p>
        </p:txBody>
      </p:sp>
      <p:sp>
        <p:nvSpPr>
          <p:cNvPr id="32" name="Subtitle 31">
            <a:extLst>
              <a:ext uri="{FF2B5EF4-FFF2-40B4-BE49-F238E27FC236}">
                <a16:creationId xmlns:a16="http://schemas.microsoft.com/office/drawing/2014/main" id="{47A90702-7E26-474B-9F44-97E536C01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71507"/>
            <a:ext cx="9144000" cy="524794"/>
          </a:xfrm>
        </p:spPr>
        <p:txBody>
          <a:bodyPr>
            <a:normAutofit/>
          </a:bodyPr>
          <a:lstStyle/>
          <a:p>
            <a:r>
              <a:rPr lang="en-US" sz="2000"/>
              <a:t>Jonathan Nagle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9E927-F734-7D81-AC28-706FB20A228B}"/>
              </a:ext>
            </a:extLst>
          </p:cNvPr>
          <p:cNvSpPr txBox="1"/>
          <p:nvPr/>
        </p:nvSpPr>
        <p:spPr>
          <a:xfrm>
            <a:off x="4597400" y="5477933"/>
            <a:ext cx="300566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ea typeface="Source Sans Pro Light"/>
              </a:rPr>
              <a:t>Tips and Tricks for Success</a:t>
            </a:r>
          </a:p>
        </p:txBody>
      </p:sp>
    </p:spTree>
    <p:extLst>
      <p:ext uri="{BB962C8B-B14F-4D97-AF65-F5344CB8AC3E}">
        <p14:creationId xmlns:p14="http://schemas.microsoft.com/office/powerpoint/2010/main" val="3384146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A6D2-430E-EF11-9AF7-D5C779F6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Current State of Affairs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2E89E-7C68-1E9C-E68D-075C77C81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ASRs</a:t>
            </a:r>
          </a:p>
          <a:p>
            <a:pPr lvl="1"/>
            <a:r>
              <a:rPr lang="en-US" sz="2400"/>
              <a:t>Oldest items: 9/5/2023</a:t>
            </a:r>
            <a:endParaRPr lang="en-US" sz="2400">
              <a:ea typeface="Source Sans Pro Light"/>
            </a:endParaRPr>
          </a:p>
          <a:p>
            <a:pPr lvl="1"/>
            <a:r>
              <a:rPr lang="en-US" sz="2400"/>
              <a:t>Total Workload: 514</a:t>
            </a:r>
            <a:endParaRPr lang="en-US" sz="2400">
              <a:ea typeface="Source Sans Pro Light"/>
            </a:endParaRPr>
          </a:p>
          <a:p>
            <a:r>
              <a:rPr lang="en-US" sz="2400"/>
              <a:t>MODs</a:t>
            </a:r>
            <a:endParaRPr lang="en-US" sz="2400">
              <a:ea typeface="Source Sans Pro Light"/>
            </a:endParaRPr>
          </a:p>
          <a:p>
            <a:pPr lvl="1"/>
            <a:r>
              <a:rPr lang="en-US" sz="2400"/>
              <a:t>Oldest items: 7/25/2023</a:t>
            </a:r>
            <a:endParaRPr lang="en-US" sz="2400">
              <a:ea typeface="Source Sans Pro Light"/>
            </a:endParaRPr>
          </a:p>
          <a:p>
            <a:pPr lvl="1"/>
            <a:r>
              <a:rPr lang="en-US" sz="2400"/>
              <a:t>Total Workload: 1156</a:t>
            </a:r>
            <a:endParaRPr lang="en-US" sz="2400">
              <a:ea typeface="Source Sans Pro Light"/>
            </a:endParaRPr>
          </a:p>
          <a:p>
            <a:r>
              <a:rPr lang="en-US" sz="2400"/>
              <a:t>ADVs</a:t>
            </a:r>
            <a:endParaRPr lang="en-US" sz="2400">
              <a:ea typeface="Source Sans Pro Light"/>
            </a:endParaRPr>
          </a:p>
          <a:p>
            <a:pPr lvl="1"/>
            <a:r>
              <a:rPr lang="en-US" sz="2400"/>
              <a:t>Oldest items: 9/20</a:t>
            </a:r>
            <a:endParaRPr lang="en-US" sz="2400">
              <a:ea typeface="Source Sans Pro Light"/>
            </a:endParaRPr>
          </a:p>
          <a:p>
            <a:pPr lvl="1"/>
            <a:r>
              <a:rPr lang="en-US" sz="2400"/>
              <a:t>Total Workload: 45</a:t>
            </a:r>
            <a:endParaRPr lang="en-US" sz="2400">
              <a:ea typeface="Source Sans Pro Light"/>
            </a:endParaRP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73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4C76-D942-156D-03A1-66C8E50A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Can </a:t>
            </a:r>
            <a:r>
              <a:rPr lang="en-US" i="1"/>
              <a:t>You </a:t>
            </a:r>
            <a:r>
              <a:rPr lang="en-US"/>
              <a:t>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B7A14-9EB7-6609-667E-4719135B2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2948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ea typeface="Source Sans Pro Light"/>
              </a:rPr>
              <a:t>Make Sure</a:t>
            </a:r>
          </a:p>
          <a:p>
            <a:r>
              <a:rPr lang="en-US" sz="2200" dirty="0">
                <a:ea typeface="Source Sans Pro Light"/>
              </a:rPr>
              <a:t>Your new item gets routed to the right place!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4436EB-56A2-ECD2-9E94-106F7360CB03}"/>
              </a:ext>
            </a:extLst>
          </p:cNvPr>
          <p:cNvSpPr>
            <a:spLocks noGrp="1"/>
          </p:cNvSpPr>
          <p:nvPr/>
        </p:nvSpPr>
        <p:spPr>
          <a:xfrm>
            <a:off x="6378223" y="3097506"/>
            <a:ext cx="2858912" cy="19976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ea typeface="Source Sans Pro Light"/>
              </a:rPr>
              <a:t>Items for GCA </a:t>
            </a:r>
            <a:r>
              <a:rPr lang="en-US" sz="2000" b="1" dirty="0">
                <a:ea typeface="Source Sans Pro Light"/>
              </a:rPr>
              <a:t>only</a:t>
            </a:r>
          </a:p>
          <a:p>
            <a:pPr marL="0" indent="0">
              <a:buNone/>
            </a:pPr>
            <a:r>
              <a:rPr lang="en-US" sz="1600" dirty="0">
                <a:ea typeface="Source Sans Pro Light"/>
              </a:rPr>
              <a:t>Sponsor approval </a:t>
            </a:r>
            <a:r>
              <a:rPr lang="en-US" sz="1600" b="1" dirty="0">
                <a:ea typeface="Source Sans Pro Light"/>
              </a:rPr>
              <a:t>not </a:t>
            </a:r>
            <a:r>
              <a:rPr lang="en-US" sz="1600" dirty="0">
                <a:ea typeface="Source Sans Pro Light"/>
              </a:rPr>
              <a:t>required</a:t>
            </a:r>
          </a:p>
          <a:p>
            <a:r>
              <a:rPr lang="en-US" sz="1800" dirty="0">
                <a:ea typeface="Source Sans Pro Light"/>
              </a:rPr>
              <a:t>Elective grant lines</a:t>
            </a:r>
          </a:p>
          <a:p>
            <a:r>
              <a:rPr lang="en-US" sz="1800" dirty="0">
                <a:ea typeface="Source Sans Pro Light"/>
              </a:rPr>
              <a:t>Rebudgeting</a:t>
            </a:r>
          </a:p>
          <a:p>
            <a:r>
              <a:rPr lang="en-US" sz="1800" dirty="0">
                <a:ea typeface="Source Sans Pro Light"/>
              </a:rPr>
              <a:t>Cost center changes</a:t>
            </a:r>
          </a:p>
          <a:p>
            <a:endParaRPr lang="en-US">
              <a:ea typeface="Source Sans Pro Light"/>
            </a:endParaRPr>
          </a:p>
          <a:p>
            <a:endParaRPr lang="en-US" sz="1800">
              <a:ea typeface="Source Sans Pro Ligh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A2E820-DAE5-C253-D0EE-F7A9D2C4DF27}"/>
              </a:ext>
            </a:extLst>
          </p:cNvPr>
          <p:cNvSpPr txBox="1">
            <a:spLocks/>
          </p:cNvSpPr>
          <p:nvPr/>
        </p:nvSpPr>
        <p:spPr>
          <a:xfrm>
            <a:off x="2796821" y="3097506"/>
            <a:ext cx="2858913" cy="19976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ea typeface="Source Sans Pro Light"/>
              </a:rPr>
              <a:t>Items for OSP 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ea typeface="Source Sans Pro Light"/>
              </a:rPr>
              <a:t>and 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ea typeface="Source Sans Pro Light"/>
              </a:rPr>
              <a:t>GCA 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Source Sans Pro Light"/>
              </a:rPr>
              <a:t>Sponsor approval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ea typeface="Source Sans Pro Light"/>
              </a:rPr>
              <a:t>required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ea typeface="Source Sans Pro Light"/>
              </a:rPr>
              <a:t>Supplements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ea typeface="Source Sans Pro Light"/>
              </a:rPr>
              <a:t>Extensions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ea typeface="Source Sans Pro Light"/>
              </a:rPr>
              <a:t>PI changes</a:t>
            </a:r>
          </a:p>
          <a:p>
            <a:pPr>
              <a:lnSpc>
                <a:spcPct val="150000"/>
              </a:lnSpc>
            </a:pPr>
            <a:endParaRPr lang="en-US">
              <a:ea typeface="Source Sans Pro Light"/>
            </a:endParaRP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1288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lose up of frosty pine leaves&#10;">
            <a:extLst>
              <a:ext uri="{FF2B5EF4-FFF2-40B4-BE49-F238E27FC236}">
                <a16:creationId xmlns:a16="http://schemas.microsoft.com/office/drawing/2014/main" id="{E700099C-08E5-415B-A866-CD9A073DCD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24" y="411480"/>
            <a:ext cx="11274552" cy="603504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36493"/>
            <a:ext cx="5149596" cy="1448385"/>
          </a:xfrm>
        </p:spPr>
        <p:txBody>
          <a:bodyPr>
            <a:normAutofit/>
          </a:bodyPr>
          <a:lstStyle/>
          <a:p>
            <a:r>
              <a:rPr lang="en-US"/>
              <a:t>GCA Fall Forum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84879"/>
            <a:ext cx="5149596" cy="524794"/>
          </a:xfrm>
        </p:spPr>
        <p:txBody>
          <a:bodyPr>
            <a:normAutofit/>
          </a:bodyPr>
          <a:lstStyle/>
          <a:p>
            <a:r>
              <a:rPr lang="en-US"/>
              <a:t>11/29/23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4C76-D942-156D-03A1-66C8E50A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Can </a:t>
            </a:r>
            <a:r>
              <a:rPr lang="en-US" i="1"/>
              <a:t>You </a:t>
            </a:r>
            <a:r>
              <a:rPr lang="en-US"/>
              <a:t>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B7A14-9EB7-6609-667E-4719135B2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625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Source Sans Pro Light"/>
              </a:rPr>
              <a:t>Make Sure</a:t>
            </a:r>
          </a:p>
          <a:p>
            <a:r>
              <a:rPr lang="en-US" sz="2200" dirty="0">
                <a:ea typeface="+mn-lt"/>
                <a:cs typeface="+mn-lt"/>
              </a:rPr>
              <a:t>You have the </a:t>
            </a:r>
            <a:r>
              <a:rPr lang="en-US" sz="2200" b="1" dirty="0">
                <a:ea typeface="+mn-lt"/>
                <a:cs typeface="+mn-lt"/>
              </a:rPr>
              <a:t>right kind of SAGE request</a:t>
            </a:r>
            <a:r>
              <a:rPr lang="en-US" sz="2200" dirty="0">
                <a:ea typeface="+mn-lt"/>
                <a:cs typeface="+mn-lt"/>
              </a:rPr>
              <a:t> for your item!</a:t>
            </a:r>
          </a:p>
          <a:p>
            <a:r>
              <a:rPr lang="en-US" sz="2200" dirty="0">
                <a:ea typeface="Source Sans Pro Light"/>
              </a:rPr>
              <a:t>Your SAGE items are filled out </a:t>
            </a:r>
            <a:r>
              <a:rPr lang="en-US" sz="2200" b="1" dirty="0">
                <a:ea typeface="Source Sans Pro Light"/>
              </a:rPr>
              <a:t>completely</a:t>
            </a:r>
            <a:r>
              <a:rPr lang="en-US" sz="2200" dirty="0">
                <a:ea typeface="Source Sans Pro Light"/>
              </a:rPr>
              <a:t>!</a:t>
            </a:r>
            <a:endParaRPr lang="en-US" dirty="0">
              <a:ea typeface="Source Sans Pro Light"/>
            </a:endParaRPr>
          </a:p>
          <a:p>
            <a:r>
              <a:rPr lang="en-US" sz="2200" dirty="0">
                <a:ea typeface="+mn-lt"/>
                <a:cs typeface="+mn-lt"/>
              </a:rPr>
              <a:t>This goes for new items submitted going forward </a:t>
            </a:r>
            <a:r>
              <a:rPr lang="en-US" sz="2200" i="1" dirty="0">
                <a:ea typeface="+mn-lt"/>
                <a:cs typeface="+mn-lt"/>
              </a:rPr>
              <a:t>and</a:t>
            </a:r>
            <a:r>
              <a:rPr lang="en-US" sz="2200" dirty="0">
                <a:ea typeface="+mn-lt"/>
                <a:cs typeface="+mn-lt"/>
              </a:rPr>
              <a:t> existing items already in the queue.</a:t>
            </a:r>
            <a:endParaRPr lang="en-US" sz="2200" dirty="0">
              <a:ea typeface="Source Sans Pro Light"/>
            </a:endParaRPr>
          </a:p>
        </p:txBody>
      </p:sp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131E68A2-A968-0CB7-87B5-5F98650BD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549" y="3580459"/>
            <a:ext cx="5405496" cy="26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68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1EB6-CC5F-7B5A-3522-4305365D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Missing Items – SAGE Budgets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CEE77-AA59-BA38-7AA8-2B52409D8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07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Refresh the item page in your </a:t>
            </a:r>
            <a:r>
              <a:rPr lang="en-US" sz="2400" i="1"/>
              <a:t>browser</a:t>
            </a:r>
            <a:r>
              <a:rPr lang="en-US" sz="2400"/>
              <a:t> to pull SAGE budget changes through</a:t>
            </a:r>
          </a:p>
          <a:p>
            <a:endParaRPr lang="en-US" sz="2400">
              <a:ea typeface="Source Sans Pro Light"/>
            </a:endParaRPr>
          </a:p>
        </p:txBody>
      </p:sp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EF30065F-2B78-B4F9-90D2-E322F8869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110" y="2484019"/>
            <a:ext cx="9625780" cy="3352511"/>
          </a:xfrm>
          <a:prstGeom prst="rect">
            <a:avLst/>
          </a:prstGeom>
        </p:spPr>
      </p:pic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1C0A8709-077B-8EBB-0926-5F828E9D0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109" y="3786024"/>
            <a:ext cx="4439264" cy="2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33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BB408-8421-F915-0358-C842F454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Missing Items - 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CFAC9-CFAB-8DAF-D305-089C337AC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55205"/>
          </a:xfrm>
        </p:spPr>
        <p:txBody>
          <a:bodyPr numCol="2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/>
              <a:t>No sponsor approval?</a:t>
            </a:r>
          </a:p>
          <a:p>
            <a:pPr marL="0" indent="0" algn="ctr">
              <a:buNone/>
            </a:pPr>
            <a:r>
              <a:rPr lang="en-US" sz="2400">
                <a:hlinkClick r:id="rId2"/>
              </a:rPr>
              <a:t>GCA Modifications</a:t>
            </a:r>
            <a:endParaRPr lang="en-US" sz="2400"/>
          </a:p>
          <a:p>
            <a:pPr marL="0" indent="0" algn="ctr">
              <a:buNone/>
            </a:pPr>
            <a:r>
              <a:rPr lang="en-US" sz="2600"/>
              <a:t>Sponsor approval?</a:t>
            </a:r>
          </a:p>
          <a:p>
            <a:pPr marL="0" indent="0" algn="ctr">
              <a:buNone/>
            </a:pPr>
            <a:r>
              <a:rPr lang="en-US" sz="2600">
                <a:hlinkClick r:id="rId3"/>
              </a:rPr>
              <a:t>OSP Award Changes</a:t>
            </a:r>
            <a:endParaRPr lang="en-US" sz="2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BFEE06-685A-8289-53A9-199460B01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480" y="3034231"/>
            <a:ext cx="4188107" cy="2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E6310A-7889-7EC5-97A5-028B31B65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415" y="3034231"/>
            <a:ext cx="3968550" cy="28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54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1B84-1586-273E-F175-6AC353E9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Missing Items - ??? (continued)</a:t>
            </a:r>
          </a:p>
        </p:txBody>
      </p:sp>
      <p:pic>
        <p:nvPicPr>
          <p:cNvPr id="3" name="Picture 2" descr="A screenshot of a white background&#10;&#10;Description automatically generated">
            <a:extLst>
              <a:ext uri="{FF2B5EF4-FFF2-40B4-BE49-F238E27FC236}">
                <a16:creationId xmlns:a16="http://schemas.microsoft.com/office/drawing/2014/main" id="{86DD479C-1419-F4FD-7AEF-F3FE31F6B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33" y="2197648"/>
            <a:ext cx="4599039" cy="2474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DD1DD5-CC06-0B7E-B766-2A6DA535E472}"/>
              </a:ext>
            </a:extLst>
          </p:cNvPr>
          <p:cNvSpPr txBox="1"/>
          <p:nvPr/>
        </p:nvSpPr>
        <p:spPr>
          <a:xfrm>
            <a:off x="2359742" y="1530144"/>
            <a:ext cx="74848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ea typeface="Source Sans Pro Light"/>
                <a:hlinkClick r:id="rId3"/>
              </a:rPr>
              <a:t>GCA Award Setup Page (link)</a:t>
            </a:r>
            <a:endParaRPr lang="en-US" b="1">
              <a:ea typeface="Source Sans Pro Light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3AC1AC5-3798-D1EF-565A-2A0D5FE57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238" y="2196703"/>
            <a:ext cx="4181167" cy="247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71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1B84-1586-273E-F175-6AC353E9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Missing Items - ??? (continued)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D11CA-9D6E-4C66-4EBB-1E5F7C9C5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831" y="1690688"/>
            <a:ext cx="4610337" cy="1587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8CCB3E-8380-6E96-ADA3-072F4DBFC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225" y="3246675"/>
            <a:ext cx="6807550" cy="31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46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y Questions&quot; Images – Browse 382 Stock Photos, Vectors, and Video | Adobe  Stock">
            <a:extLst>
              <a:ext uri="{FF2B5EF4-FFF2-40B4-BE49-F238E27FC236}">
                <a16:creationId xmlns:a16="http://schemas.microsoft.com/office/drawing/2014/main" id="{281CDF3C-A0CB-0E98-E349-305CB687A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9642" y="411480"/>
            <a:ext cx="9392716" cy="587044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91684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snow covered tree tops">
            <a:extLst>
              <a:ext uri="{FF2B5EF4-FFF2-40B4-BE49-F238E27FC236}">
                <a16:creationId xmlns:a16="http://schemas.microsoft.com/office/drawing/2014/main" id="{9D81C5EE-2261-4083-8002-E23F98920B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2"/>
            <a:ext cx="12188952" cy="4572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23122"/>
            <a:ext cx="9144000" cy="1356310"/>
          </a:xfrm>
        </p:spPr>
        <p:txBody>
          <a:bodyPr>
            <a:normAutofit/>
          </a:bodyPr>
          <a:lstStyle/>
          <a:p>
            <a:r>
              <a:rPr lang="en-US" sz="4400" dirty="0"/>
              <a:t>MOD Replacement for </a:t>
            </a:r>
            <a:r>
              <a:rPr lang="en-US" sz="4400" dirty="0" err="1"/>
              <a:t>Transpasus</a:t>
            </a:r>
          </a:p>
        </p:txBody>
      </p:sp>
      <p:sp>
        <p:nvSpPr>
          <p:cNvPr id="32" name="Subtitle 31">
            <a:extLst>
              <a:ext uri="{FF2B5EF4-FFF2-40B4-BE49-F238E27FC236}">
                <a16:creationId xmlns:a16="http://schemas.microsoft.com/office/drawing/2014/main" id="{47A90702-7E26-474B-9F44-97E536C01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71507"/>
            <a:ext cx="9144000" cy="524794"/>
          </a:xfrm>
        </p:spPr>
        <p:txBody>
          <a:bodyPr>
            <a:normAutofit/>
          </a:bodyPr>
          <a:lstStyle/>
          <a:p>
            <a:r>
              <a:rPr lang="en-US" sz="2000"/>
              <a:t>Patrick Carney</a:t>
            </a:r>
          </a:p>
        </p:txBody>
      </p:sp>
    </p:spTree>
    <p:extLst>
      <p:ext uri="{BB962C8B-B14F-4D97-AF65-F5344CB8AC3E}">
        <p14:creationId xmlns:p14="http://schemas.microsoft.com/office/powerpoint/2010/main" val="1209530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1325563"/>
          </a:xfrm>
        </p:spPr>
        <p:txBody>
          <a:bodyPr anchor="ctr">
            <a:normAutofit/>
          </a:bodyPr>
          <a:lstStyle/>
          <a:p>
            <a:r>
              <a:rPr lang="en-US"/>
              <a:t>New Terms</a:t>
            </a:r>
          </a:p>
        </p:txBody>
      </p:sp>
      <p:sp>
        <p:nvSpPr>
          <p:cNvPr id="104" name="Slide Number Placeholder 49" hidden="1">
            <a:extLst>
              <a:ext uri="{FF2B5EF4-FFF2-40B4-BE49-F238E27FC236}">
                <a16:creationId xmlns:a16="http://schemas.microsoft.com/office/drawing/2014/main" id="{BC4462F5-98AF-457A-94DC-C44EA835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graphicFrame>
        <p:nvGraphicFramePr>
          <p:cNvPr id="108" name="Content Placeholder 2">
            <a:extLst>
              <a:ext uri="{FF2B5EF4-FFF2-40B4-BE49-F238E27FC236}">
                <a16:creationId xmlns:a16="http://schemas.microsoft.com/office/drawing/2014/main" id="{B43F3A2E-DBA7-8547-022B-604E38723A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297234"/>
              </p:ext>
            </p:extLst>
          </p:nvPr>
        </p:nvGraphicFramePr>
        <p:xfrm>
          <a:off x="457200" y="1825625"/>
          <a:ext cx="11430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8409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664897"/>
          </a:xfrm>
        </p:spPr>
        <p:txBody>
          <a:bodyPr>
            <a:normAutofit/>
          </a:bodyPr>
          <a:lstStyle/>
          <a:p>
            <a:r>
              <a:rPr lang="en-US"/>
              <a:t>Submitting a MOD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C602EC3-0115-4FB6-BAA7-BCA17E611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9400" y="1395617"/>
            <a:ext cx="4075200" cy="1520975"/>
          </a:xfrm>
        </p:spPr>
        <p:txBody>
          <a:bodyPr>
            <a:normAutofit/>
          </a:bodyPr>
          <a:lstStyle/>
          <a:p>
            <a:r>
              <a:rPr lang="en-US" sz="2000"/>
              <a:t>Within SAGE you can generate a MOD for a new award line by clicking create a request</a:t>
            </a:r>
          </a:p>
          <a:p>
            <a:endParaRPr lang="en-US"/>
          </a:p>
        </p:txBody>
      </p:sp>
      <p:pic>
        <p:nvPicPr>
          <p:cNvPr id="14" name="Picture Placeholder 13" descr="A picture containing snow, nature, outdoor, covered">
            <a:extLst>
              <a:ext uri="{FF2B5EF4-FFF2-40B4-BE49-F238E27FC236}">
                <a16:creationId xmlns:a16="http://schemas.microsoft.com/office/drawing/2014/main" id="{5C0075ED-C567-4784-9E43-B86220CE12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4800" y="3587750"/>
            <a:ext cx="4995863" cy="2698750"/>
          </a:xfrm>
        </p:spPr>
      </p:pic>
      <p:pic>
        <p:nvPicPr>
          <p:cNvPr id="5" name="Picture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F9B549F-40FB-ADE2-F882-C1F77A46EE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5292" b="15292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974925-44E4-F4F2-13DC-B836E4580F5E}"/>
              </a:ext>
            </a:extLst>
          </p:cNvPr>
          <p:cNvSpPr txBox="1"/>
          <p:nvPr/>
        </p:nvSpPr>
        <p:spPr>
          <a:xfrm>
            <a:off x="1443024" y="3270250"/>
            <a:ext cx="346653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For new award lines, you would select “Modification Request (GCA)”. </a:t>
            </a:r>
            <a:endParaRPr lang="en-US" sz="2000" dirty="0">
              <a:ea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811730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9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38455DB6-7A72-7A58-AF58-6D957982E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3002" y="238348"/>
            <a:ext cx="7325747" cy="207674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8F4BE4-8B0E-C75D-0D87-6B547701D050}"/>
              </a:ext>
            </a:extLst>
          </p:cNvPr>
          <p:cNvSpPr txBox="1"/>
          <p:nvPr/>
        </p:nvSpPr>
        <p:spPr>
          <a:xfrm>
            <a:off x="1719618" y="2688609"/>
            <a:ext cx="9157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After selecting to create a MOD you are presented with the box to search for your AWD in SAGE. Here you select the AWD where you would like to add the new award line.</a:t>
            </a:r>
          </a:p>
          <a:p>
            <a:endParaRPr lang="en-US"/>
          </a:p>
          <a:p>
            <a:r>
              <a:rPr lang="en-US" b="1"/>
              <a:t>Please note, </a:t>
            </a:r>
            <a:r>
              <a:rPr lang="en-US"/>
              <a:t>it is a known issue that non converted AWD’s are not being added to the SAGE database, so they do not show up when you search here. You will need to email </a:t>
            </a:r>
            <a:r>
              <a:rPr lang="en-US">
                <a:hlinkClick r:id="rId3"/>
              </a:rPr>
              <a:t>sagehelp@uw.edu</a:t>
            </a:r>
            <a:r>
              <a:rPr lang="en-US"/>
              <a:t> and have the AWD manually added until this is corrected.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583" y="2102720"/>
            <a:ext cx="5422217" cy="1325563"/>
          </a:xfrm>
        </p:spPr>
        <p:txBody>
          <a:bodyPr/>
          <a:lstStyle/>
          <a:p>
            <a:r>
              <a:rPr lang="en-US"/>
              <a:t>Welcome!</a:t>
            </a:r>
          </a:p>
        </p:txBody>
      </p:sp>
      <p:pic>
        <p:nvPicPr>
          <p:cNvPr id="6" name="Picture Placeholder 5" descr="A snowy landscape with trees and a fence&#10;">
            <a:extLst>
              <a:ext uri="{FF2B5EF4-FFF2-40B4-BE49-F238E27FC236}">
                <a16:creationId xmlns:a16="http://schemas.microsoft.com/office/drawing/2014/main" id="{60E2ED43-72AE-4B30-8CFC-A82B1ABBF5F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143000"/>
            <a:ext cx="5486400" cy="4572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0" y="3500407"/>
            <a:ext cx="4572000" cy="18883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Please make sure you are muted in order to reduce background noise during the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Please ask us questions using the Chat feature in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 want you to be engaged.  This meeting is for </a:t>
            </a:r>
            <a:r>
              <a:rPr lang="en-US" b="1"/>
              <a:t>you</a:t>
            </a:r>
          </a:p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B1630D-CC24-443B-B8F7-86EFA657E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76740" y="1933074"/>
            <a:ext cx="1371600" cy="4572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263" y="1243900"/>
            <a:ext cx="11210687" cy="42288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On the MOD, you will complete a SAGE budget sheet for each of the new award lines you would like established.</a:t>
            </a:r>
          </a:p>
          <a:p>
            <a:endParaRPr lang="en-US" sz="2400"/>
          </a:p>
          <a:p>
            <a:r>
              <a:rPr lang="en-US" sz="2400" dirty="0"/>
              <a:t>The whole SAGE budget needs to be completed for our Award Setup team to process; it is more detailed than the prior TPU process, but is required as it will help with integration into Workday. This includes the budget breakdown in the SAGE budget, the </a:t>
            </a:r>
            <a:r>
              <a:rPr lang="en-US" sz="2400"/>
              <a:t>AWD title for the new line, the Grant Hierarchy, and the Cost Center.</a:t>
            </a:r>
            <a:endParaRPr lang="en-US" sz="2400">
              <a:ea typeface="Source Sans Pro Light"/>
            </a:endParaRPr>
          </a:p>
        </p:txBody>
      </p:sp>
      <p:sp>
        <p:nvSpPr>
          <p:cNvPr id="14" name="Slide Number Placeholder 49">
            <a:extLst>
              <a:ext uri="{FF2B5EF4-FFF2-40B4-BE49-F238E27FC236}">
                <a16:creationId xmlns:a16="http://schemas.microsoft.com/office/drawing/2014/main" id="{FE0E29C1-3AC9-4C3D-A129-4AE522CD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y Questions&quot; Images – Browse 382 Stock Photos, Vectors, and Video | Adobe  Stock">
            <a:extLst>
              <a:ext uri="{FF2B5EF4-FFF2-40B4-BE49-F238E27FC236}">
                <a16:creationId xmlns:a16="http://schemas.microsoft.com/office/drawing/2014/main" id="{281CDF3C-A0CB-0E98-E349-305CB687A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9642" y="411480"/>
            <a:ext cx="9392716" cy="587044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78827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snow covered tree tops">
            <a:extLst>
              <a:ext uri="{FF2B5EF4-FFF2-40B4-BE49-F238E27FC236}">
                <a16:creationId xmlns:a16="http://schemas.microsoft.com/office/drawing/2014/main" id="{9D81C5EE-2261-4083-8002-E23F98920B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2"/>
            <a:ext cx="12188952" cy="4572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23122"/>
            <a:ext cx="9144000" cy="1356310"/>
          </a:xfrm>
        </p:spPr>
        <p:txBody>
          <a:bodyPr>
            <a:normAutofit/>
          </a:bodyPr>
          <a:lstStyle/>
          <a:p>
            <a:r>
              <a:rPr lang="en-US" sz="4400"/>
              <a:t>Invoicing Tips and Tricks</a:t>
            </a:r>
            <a:br>
              <a:rPr lang="en-US" sz="4400"/>
            </a:br>
            <a:r>
              <a:rPr lang="en-US" sz="4400"/>
              <a:t>Duplicate Requests to GCA Help</a:t>
            </a:r>
          </a:p>
        </p:txBody>
      </p:sp>
      <p:sp>
        <p:nvSpPr>
          <p:cNvPr id="32" name="Subtitle 31">
            <a:extLst>
              <a:ext uri="{FF2B5EF4-FFF2-40B4-BE49-F238E27FC236}">
                <a16:creationId xmlns:a16="http://schemas.microsoft.com/office/drawing/2014/main" id="{47A90702-7E26-474B-9F44-97E536C01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71507"/>
            <a:ext cx="9144000" cy="524794"/>
          </a:xfrm>
        </p:spPr>
        <p:txBody>
          <a:bodyPr>
            <a:normAutofit/>
          </a:bodyPr>
          <a:lstStyle/>
          <a:p>
            <a:r>
              <a:rPr lang="en-US" sz="2000"/>
              <a:t>Azalea Vasquez</a:t>
            </a:r>
          </a:p>
        </p:txBody>
      </p:sp>
    </p:spTree>
    <p:extLst>
      <p:ext uri="{BB962C8B-B14F-4D97-AF65-F5344CB8AC3E}">
        <p14:creationId xmlns:p14="http://schemas.microsoft.com/office/powerpoint/2010/main" val="2058203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2367-1086-27C5-B461-ED712FD32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n-US"/>
              <a:t>Invoicing Tips and Tricks:</a:t>
            </a:r>
            <a:br>
              <a:rPr lang="en-US"/>
            </a:br>
            <a:r>
              <a:rPr lang="en-US"/>
              <a:t>         Edition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1EE48-DBE4-788D-1671-9DAEDD9BF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Azalea Vasquez</a:t>
            </a:r>
          </a:p>
        </p:txBody>
      </p:sp>
      <p:pic>
        <p:nvPicPr>
          <p:cNvPr id="5" name="Picture 4" descr="A blue and orange logo&#10;&#10;Description automatically generated">
            <a:extLst>
              <a:ext uri="{FF2B5EF4-FFF2-40B4-BE49-F238E27FC236}">
                <a16:creationId xmlns:a16="http://schemas.microsoft.com/office/drawing/2014/main" id="{4F63031F-271A-EF5C-8813-2DA849375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144" y="1122363"/>
            <a:ext cx="2696647" cy="269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68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E4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4E4DD-C01B-FC4F-60EB-CD1E909B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View Invoices in Award Portal</a:t>
            </a:r>
          </a:p>
        </p:txBody>
      </p:sp>
      <p:pic>
        <p:nvPicPr>
          <p:cNvPr id="5" name="Content Placeholder 4" descr="A screenshot of a invoice&#10;&#10;Description automatically generated">
            <a:extLst>
              <a:ext uri="{FF2B5EF4-FFF2-40B4-BE49-F238E27FC236}">
                <a16:creationId xmlns:a16="http://schemas.microsoft.com/office/drawing/2014/main" id="{E550C5A2-A471-BFBA-298C-B28A9AD18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29" y="640080"/>
            <a:ext cx="5439345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93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3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4E4DD-C01B-FC4F-60EB-CD1E909B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View Invoices in Award Portal</a:t>
            </a:r>
          </a:p>
        </p:txBody>
      </p:sp>
      <p:pic>
        <p:nvPicPr>
          <p:cNvPr id="9" name="Content Placeholder 8" descr="A screenshot of a cloud&#10;&#10;Description automatically generated">
            <a:extLst>
              <a:ext uri="{FF2B5EF4-FFF2-40B4-BE49-F238E27FC236}">
                <a16:creationId xmlns:a16="http://schemas.microsoft.com/office/drawing/2014/main" id="{F021D4B0-FEFF-2C59-47B1-740A9D2C1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3" y="1592604"/>
            <a:ext cx="7347537" cy="3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12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685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4E4DD-C01B-FC4F-60EB-CD1E909B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View Invoices in Award Portal</a:t>
            </a:r>
          </a:p>
        </p:txBody>
      </p:sp>
      <p:pic>
        <p:nvPicPr>
          <p:cNvPr id="5" name="Content Placeholder 4" descr="A screenshot of a invoice&#10;&#10;Description automatically generated">
            <a:extLst>
              <a:ext uri="{FF2B5EF4-FFF2-40B4-BE49-F238E27FC236}">
                <a16:creationId xmlns:a16="http://schemas.microsoft.com/office/drawing/2014/main" id="{A5B6ED3B-BCE0-5C3E-6B6C-C83DFE9E9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17" y="640080"/>
            <a:ext cx="5327769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85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8F571156-B777-218D-65A3-8986FFE07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695325"/>
            <a:ext cx="1160145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12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74607-1B74-06E5-3928-8D511F516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Non-CTMS Customer Invoices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F06B7-9A27-96EE-199D-BFF6928E2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Non-CTMS awards are legacy Form of Payment 11 (FOP 11) awards</a:t>
            </a:r>
          </a:p>
          <a:p>
            <a:pPr lvl="1"/>
            <a:r>
              <a:rPr lang="en-US" sz="2400"/>
              <a:t>Clinical studies not billed in OnCore</a:t>
            </a:r>
          </a:p>
          <a:p>
            <a:pPr lvl="1"/>
            <a:r>
              <a:rPr lang="en-US" sz="2400"/>
              <a:t>Department submits invoice to sponsor (not GCA)</a:t>
            </a:r>
          </a:p>
          <a:p>
            <a:r>
              <a:rPr lang="en-US" sz="2400"/>
              <a:t>Departments </a:t>
            </a:r>
            <a:r>
              <a:rPr lang="en-US" sz="2400" b="1"/>
              <a:t>must</a:t>
            </a:r>
            <a:r>
              <a:rPr lang="en-US" sz="2400"/>
              <a:t> contact GCA before sending the invoice to the sponsor</a:t>
            </a:r>
          </a:p>
          <a:p>
            <a:pPr lvl="1"/>
            <a:r>
              <a:rPr lang="en-US" sz="2400"/>
              <a:t>GCA will create a Workday Customer Invoice (CI) number</a:t>
            </a:r>
          </a:p>
          <a:p>
            <a:pPr lvl="1"/>
            <a:r>
              <a:rPr lang="en-US" sz="2400"/>
              <a:t>Department will add the number on the invoice</a:t>
            </a:r>
          </a:p>
          <a:p>
            <a:pPr lvl="1"/>
            <a:r>
              <a:rPr lang="en-US" sz="2400"/>
              <a:t>Allows receivable to be tracked centrally and streamline cash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3206937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74607-1B74-06E5-3928-8D511F516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Non-CTMS Customer Invoices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F06B7-9A27-96EE-199D-BFF6928E2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Action items for departments</a:t>
            </a:r>
          </a:p>
          <a:p>
            <a:pPr lvl="1"/>
            <a:r>
              <a:rPr lang="en-US" sz="2400"/>
              <a:t>Create an Award Portal Ticket on the associated Grant ID (GRXXXXXX) using the topic "Sponsor Billing"</a:t>
            </a:r>
            <a:endParaRPr lang="en-US" sz="2400">
              <a:ea typeface="Source Sans Pro Light"/>
            </a:endParaRPr>
          </a:p>
          <a:p>
            <a:pPr lvl="1"/>
            <a:r>
              <a:rPr lang="en-US" sz="2400"/>
              <a:t>Confirm your request is for a non-CTMS invoice</a:t>
            </a:r>
            <a:endParaRPr lang="en-US" sz="2400">
              <a:ea typeface="Source Sans Pro Light"/>
            </a:endParaRPr>
          </a:p>
          <a:p>
            <a:pPr lvl="1"/>
            <a:r>
              <a:rPr lang="en-US" sz="2400"/>
              <a:t>Provide the invoice amount you are billing for</a:t>
            </a:r>
            <a:endParaRPr lang="en-US" sz="2400">
              <a:ea typeface="Source Sans Pro Light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>
                <a:ea typeface="Calibri" panose="020F0502020204030204" pitchFamily="34" charset="0"/>
                <a:cs typeface="Times New Roman"/>
              </a:rPr>
              <a:t>Include any additional </a:t>
            </a:r>
            <a:r>
              <a:rPr lang="en-US" sz="2400" kern="100">
                <a:effectLst/>
                <a:ea typeface="Calibri" panose="020F0502020204030204" pitchFamily="34" charset="0"/>
                <a:cs typeface="Times New Roman"/>
              </a:rPr>
              <a:t>information you would like </a:t>
            </a:r>
            <a:r>
              <a:rPr lang="en-US" sz="2400" kern="100">
                <a:ea typeface="Calibri" panose="020F0502020204030204" pitchFamily="34" charset="0"/>
                <a:cs typeface="Times New Roman"/>
              </a:rPr>
              <a:t>shown </a:t>
            </a:r>
            <a:r>
              <a:rPr lang="en-US" sz="2400" kern="100">
                <a:effectLst/>
                <a:ea typeface="Calibri" panose="020F0502020204030204" pitchFamily="34" charset="0"/>
                <a:cs typeface="Times New Roman"/>
              </a:rPr>
              <a:t>in the </a:t>
            </a:r>
            <a:r>
              <a:rPr lang="en-US" sz="2400" kern="100">
                <a:ea typeface="Calibri" panose="020F0502020204030204" pitchFamily="34" charset="0"/>
                <a:cs typeface="Times New Roman"/>
              </a:rPr>
              <a:t>Workday </a:t>
            </a:r>
            <a:r>
              <a:rPr lang="en-US" sz="2400" kern="100">
                <a:effectLst/>
                <a:ea typeface="Calibri" panose="020F0502020204030204" pitchFamily="34" charset="0"/>
                <a:cs typeface="Times New Roman"/>
              </a:rPr>
              <a:t>memo field of the invoice to assist with the cash application</a:t>
            </a:r>
            <a:r>
              <a:rPr lang="en-US" sz="2400" kern="100">
                <a:ea typeface="Calibri" panose="020F0502020204030204" pitchFamily="34" charset="0"/>
                <a:cs typeface="Times New Roman"/>
              </a:rPr>
              <a:t> or department reconciliation</a:t>
            </a:r>
            <a:endParaRPr lang="en-US" sz="2400" kern="100">
              <a:effectLst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/>
              <a:t>Visit our website - </a:t>
            </a:r>
            <a:r>
              <a:rPr lang="en-US" sz="2400">
                <a:hlinkClick r:id="rId2"/>
              </a:rPr>
              <a:t>Invoicing Sponsors</a:t>
            </a:r>
            <a:endParaRPr lang="en-US" sz="2400">
              <a:ea typeface="Source Sans Pro Light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>
              <a:ea typeface="Source Sans Pro Light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>
              <a:ea typeface="Source Sans Pro Light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3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03120"/>
            <a:ext cx="3848101" cy="1325563"/>
          </a:xfrm>
        </p:spPr>
        <p:txBody>
          <a:bodyPr anchor="b">
            <a:normAutofit/>
          </a:bodyPr>
          <a:lstStyle/>
          <a:p>
            <a:r>
              <a:rPr lang="en-US"/>
              <a:t>AGENDA</a:t>
            </a:r>
          </a:p>
        </p:txBody>
      </p:sp>
      <p:pic>
        <p:nvPicPr>
          <p:cNvPr id="11" name="Picture Placeholder 10" descr="A snowy field with snow covered trees and blue skies">
            <a:extLst>
              <a:ext uri="{FF2B5EF4-FFF2-40B4-BE49-F238E27FC236}">
                <a16:creationId xmlns:a16="http://schemas.microsoft.com/office/drawing/2014/main" id="{5605CAF4-87E0-4A20-9AC1-E42F5D70BF4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7421" y="1600200"/>
            <a:ext cx="2743199" cy="3657600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21450-3024-4103-98AE-6D80CECEDA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2614" y="1893262"/>
            <a:ext cx="2743200" cy="3071477"/>
          </a:xfrm>
        </p:spPr>
        <p:txBody>
          <a:bodyPr anchor="ctr" anchorCtr="0">
            <a:normAutofit/>
          </a:bodyPr>
          <a:lstStyle/>
          <a:p>
            <a:r>
              <a:rPr lang="en-US"/>
              <a:t>Award Portal Updates</a:t>
            </a:r>
          </a:p>
          <a:p>
            <a:r>
              <a:rPr lang="en-US"/>
              <a:t>ASR/MOD Updates/Tips for Success</a:t>
            </a:r>
          </a:p>
          <a:p>
            <a:r>
              <a:rPr lang="en-US"/>
              <a:t>MODs as Replacement for TPUs</a:t>
            </a:r>
          </a:p>
          <a:p>
            <a:r>
              <a:rPr lang="en-US"/>
              <a:t>Invoicing Tips &amp; Tricks</a:t>
            </a:r>
          </a:p>
          <a:p>
            <a:r>
              <a:rPr lang="en-US"/>
              <a:t>Cost Reimbursable Line Status Report Demo</a:t>
            </a:r>
          </a:p>
        </p:txBody>
      </p:sp>
    </p:spTree>
    <p:extLst>
      <p:ext uri="{BB962C8B-B14F-4D97-AF65-F5344CB8AC3E}">
        <p14:creationId xmlns:p14="http://schemas.microsoft.com/office/powerpoint/2010/main" val="3430848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74607-1B74-06E5-3928-8D511F516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Non-CTMS Customer Invoices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F06B7-9A27-96EE-199D-BFF6928E2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889B5-8D85-58CF-BE8A-97FED3CE94EA}"/>
              </a:ext>
            </a:extLst>
          </p:cNvPr>
          <p:cNvSpPr txBox="1"/>
          <p:nvPr/>
        </p:nvSpPr>
        <p:spPr>
          <a:xfrm>
            <a:off x="1904302" y="2348525"/>
            <a:ext cx="7919206" cy="353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</a:t>
            </a:r>
            <a:r>
              <a:rPr lang="en-US" sz="3200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non-CTMS</a:t>
            </a:r>
            <a:r>
              <a:rPr lang="en-US" sz="3200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invoice request. </a:t>
            </a:r>
            <a:endParaRPr lang="en-US" sz="3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create a Workday Customer Invoice (CI) with the following information:</a:t>
            </a:r>
            <a:endParaRPr lang="en-US" sz="3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Invoice Amount</a:t>
            </a:r>
            <a:r>
              <a:rPr lang="en-US" sz="3200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$X,XXX.XX</a:t>
            </a:r>
            <a:endParaRPr lang="en-US" sz="3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</a:t>
            </a:r>
            <a:r>
              <a:rPr lang="en-US" sz="3200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Survival follow ups for study RXXXXXXX, invoice number XXXXXX</a:t>
            </a:r>
            <a:endParaRPr lang="en-US" sz="3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55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DFFB-0431-7423-710A-B14C39D0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Trial Awards – OnCore Invoicing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A8BF8E69-FC58-C075-6C84-444B57376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5" y="1774304"/>
            <a:ext cx="10991850" cy="4463506"/>
          </a:xfrm>
        </p:spPr>
      </p:pic>
    </p:spTree>
    <p:extLst>
      <p:ext uri="{BB962C8B-B14F-4D97-AF65-F5344CB8AC3E}">
        <p14:creationId xmlns:p14="http://schemas.microsoft.com/office/powerpoint/2010/main" val="3568851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F7EBF-6824-2507-923F-4F5C1D91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Trial Awards – OnCore Invoicing</a:t>
            </a:r>
          </a:p>
          <a:p>
            <a:endParaRPr lang="en-US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49F68EF7-78FE-1D7D-E2DB-DCB21C585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2322" y="1286669"/>
            <a:ext cx="5362557" cy="4819650"/>
          </a:xfrm>
        </p:spPr>
      </p:pic>
    </p:spTree>
    <p:extLst>
      <p:ext uri="{BB962C8B-B14F-4D97-AF65-F5344CB8AC3E}">
        <p14:creationId xmlns:p14="http://schemas.microsoft.com/office/powerpoint/2010/main" val="285289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E850-B9C2-861D-977A-64F2DBA6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Date and Final Invoices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8CFC9-37FB-4ADB-C659-6B375D51B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ea typeface="Source Sans Pro Light"/>
              </a:rPr>
              <a:t>Workday will not include expenditures on an invoice if the Budget Date is outside of the award line dates.</a:t>
            </a:r>
            <a:endParaRPr lang="en-US"/>
          </a:p>
          <a:p>
            <a:r>
              <a:rPr lang="en-US" sz="3200">
                <a:ea typeface="Source Sans Pro Light"/>
              </a:rPr>
              <a:t>Work with your Shared Services Team to change the Budget Date on a transaction if it is incorrect.</a:t>
            </a:r>
          </a:p>
          <a:p>
            <a:r>
              <a:rPr lang="en-US" sz="3200">
                <a:ea typeface="Source Sans Pro Light"/>
              </a:rPr>
              <a:t>Failure to do this by your Final Action Date may delay GCA's ability to issue a Final invoice on time.</a:t>
            </a:r>
          </a:p>
          <a:p>
            <a:pPr marL="0" indent="0">
              <a:buNone/>
            </a:pPr>
            <a:endParaRPr lang="en-US">
              <a:ea typeface="Source Sans Pro Light"/>
            </a:endParaRPr>
          </a:p>
        </p:txBody>
      </p:sp>
      <p:pic>
        <p:nvPicPr>
          <p:cNvPr id="4" name="Picture 3" descr="A cartoon character holding a megaphone&#10;&#10;Description automatically generated">
            <a:extLst>
              <a:ext uri="{FF2B5EF4-FFF2-40B4-BE49-F238E27FC236}">
                <a16:creationId xmlns:a16="http://schemas.microsoft.com/office/drawing/2014/main" id="{5E8737AA-F9F4-F57E-6B10-1BCCDF0A5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330" y="4466435"/>
            <a:ext cx="2179750" cy="187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74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E850-B9C2-861D-977A-64F2DBA6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Zero Final Invoices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8CFC9-37FB-4ADB-C659-6B375D51B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ea typeface="Source Sans Pro Light"/>
              </a:rPr>
              <a:t>Workday does not generate a Zero Final Invoice</a:t>
            </a:r>
            <a:endParaRPr lang="en-US"/>
          </a:p>
          <a:p>
            <a:r>
              <a:rPr lang="en-US" sz="3200">
                <a:ea typeface="Source Sans Pro Light"/>
              </a:rPr>
              <a:t>Last interim invoice has billed the award in full</a:t>
            </a:r>
          </a:p>
          <a:p>
            <a:r>
              <a:rPr lang="en-US" sz="3200">
                <a:ea typeface="Source Sans Pro Light"/>
              </a:rPr>
              <a:t>Send an Award Portal ticket to GCA if the sponsor is requesting a Zero Final invoice</a:t>
            </a:r>
          </a:p>
        </p:txBody>
      </p:sp>
    </p:spTree>
    <p:extLst>
      <p:ext uri="{BB962C8B-B14F-4D97-AF65-F5344CB8AC3E}">
        <p14:creationId xmlns:p14="http://schemas.microsoft.com/office/powerpoint/2010/main" val="22233484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E850-B9C2-861D-977A-64F2DBA6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Duplicate Requests Sent to GCA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8CFC9-37FB-4ADB-C659-6B375D51B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ea typeface="Source Sans Pro Light"/>
              </a:rPr>
              <a:t>GCA Help receives on average 300+ requests a day</a:t>
            </a:r>
          </a:p>
          <a:p>
            <a:r>
              <a:rPr lang="en-US" sz="2800">
                <a:ea typeface="+mn-lt"/>
                <a:cs typeface="+mn-lt"/>
              </a:rPr>
              <a:t>GCA Help has three intake systems:</a:t>
            </a:r>
            <a:endParaRPr lang="en-US" sz="2800">
              <a:ea typeface="Source Sans Pro Light"/>
            </a:endParaRPr>
          </a:p>
          <a:p>
            <a:pPr lvl="1"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Email – </a:t>
            </a:r>
            <a:r>
              <a:rPr lang="en-US" sz="2800">
                <a:ea typeface="+mn-lt"/>
                <a:cs typeface="+mn-lt"/>
                <a:hlinkClick r:id="rId2"/>
              </a:rPr>
              <a:t>gcahelp@uw.edu</a:t>
            </a:r>
            <a:endParaRPr lang="en-US" sz="2800">
              <a:ea typeface="Source Sans Pro Light"/>
            </a:endParaRPr>
          </a:p>
          <a:p>
            <a:pPr lvl="1">
              <a:buFont typeface="Arial"/>
              <a:buChar char="•"/>
            </a:pPr>
            <a:r>
              <a:rPr lang="en-US" sz="2800">
                <a:ea typeface="Source Sans Pro Light"/>
              </a:rPr>
              <a:t>Award Portal</a:t>
            </a:r>
          </a:p>
          <a:p>
            <a:pPr lvl="1"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Phone - 206-616-9995</a:t>
            </a:r>
          </a:p>
          <a:p>
            <a:r>
              <a:rPr lang="en-US" sz="2800">
                <a:ea typeface="Source Sans Pro Light"/>
              </a:rPr>
              <a:t>Please pick one system to use to avoid duplication of efforts</a:t>
            </a:r>
          </a:p>
          <a:p>
            <a:pPr lvl="1"/>
            <a:r>
              <a:rPr lang="en-US" sz="2800">
                <a:ea typeface="Source Sans Pro Light"/>
              </a:rPr>
              <a:t>Do not send an email and an Award Portal Ticket</a:t>
            </a:r>
          </a:p>
          <a:p>
            <a:pPr lvl="1"/>
            <a:r>
              <a:rPr lang="en-US" sz="2800">
                <a:ea typeface="Source Sans Pro Light"/>
              </a:rPr>
              <a:t>Do not add </a:t>
            </a:r>
            <a:r>
              <a:rPr lang="en-US" sz="2800">
                <a:ea typeface="Source Sans Pro Light"/>
                <a:hlinkClick r:id="rId2"/>
              </a:rPr>
              <a:t>gcahelp@uw.edu</a:t>
            </a:r>
            <a:r>
              <a:rPr lang="en-US" sz="2800">
                <a:ea typeface="Source Sans Pro Light"/>
              </a:rPr>
              <a:t> to an Award Portal Ticket</a:t>
            </a:r>
          </a:p>
        </p:txBody>
      </p:sp>
    </p:spTree>
    <p:extLst>
      <p:ext uri="{BB962C8B-B14F-4D97-AF65-F5344CB8AC3E}">
        <p14:creationId xmlns:p14="http://schemas.microsoft.com/office/powerpoint/2010/main" val="703099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y Questions&quot; Images – Browse 382 Stock Photos, Vectors, and Video | Adobe  Stock">
            <a:extLst>
              <a:ext uri="{FF2B5EF4-FFF2-40B4-BE49-F238E27FC236}">
                <a16:creationId xmlns:a16="http://schemas.microsoft.com/office/drawing/2014/main" id="{281CDF3C-A0CB-0E98-E349-305CB687A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9642" y="411480"/>
            <a:ext cx="9392716" cy="587044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733349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snow covered tree tops">
            <a:extLst>
              <a:ext uri="{FF2B5EF4-FFF2-40B4-BE49-F238E27FC236}">
                <a16:creationId xmlns:a16="http://schemas.microsoft.com/office/drawing/2014/main" id="{9D81C5EE-2261-4083-8002-E23F98920B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2"/>
            <a:ext cx="12188952" cy="4572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23122"/>
            <a:ext cx="9144000" cy="1356310"/>
          </a:xfrm>
        </p:spPr>
        <p:txBody>
          <a:bodyPr>
            <a:normAutofit/>
          </a:bodyPr>
          <a:lstStyle/>
          <a:p>
            <a:r>
              <a:rPr lang="en-US" sz="4400"/>
              <a:t>Cost Reimbursable Line Status Report</a:t>
            </a:r>
          </a:p>
        </p:txBody>
      </p:sp>
      <p:sp>
        <p:nvSpPr>
          <p:cNvPr id="32" name="Subtitle 31">
            <a:extLst>
              <a:ext uri="{FF2B5EF4-FFF2-40B4-BE49-F238E27FC236}">
                <a16:creationId xmlns:a16="http://schemas.microsoft.com/office/drawing/2014/main" id="{47A90702-7E26-474B-9F44-97E536C01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71507"/>
            <a:ext cx="9144000" cy="524794"/>
          </a:xfrm>
        </p:spPr>
        <p:txBody>
          <a:bodyPr>
            <a:normAutofit/>
          </a:bodyPr>
          <a:lstStyle/>
          <a:p>
            <a:r>
              <a:rPr lang="en-US" sz="2000"/>
              <a:t>Susan Wilbanks</a:t>
            </a:r>
          </a:p>
        </p:txBody>
      </p:sp>
    </p:spTree>
    <p:extLst>
      <p:ext uri="{BB962C8B-B14F-4D97-AF65-F5344CB8AC3E}">
        <p14:creationId xmlns:p14="http://schemas.microsoft.com/office/powerpoint/2010/main" val="2051221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26DDF-3B23-760F-280C-896CC508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the Cost Reimbursable Line Status Report?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20C90-2243-47B1-8842-1FA9B41081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Allows users to view all the transactions included on a cost reimbursable invoice.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Can be used for research when a sponsor needs backup for transactions or when an invoice doesn’t match an R1234 report.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045910-7310-C63D-1FED-723ADE1CE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4008"/>
            <a:ext cx="5872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800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317EA-13E4-497C-AADA-02D472C4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 DEMO </a:t>
            </a:r>
            <a:br>
              <a:rPr lang="en-US"/>
            </a:br>
            <a:r>
              <a:rPr lang="en-US" sz="1400"/>
              <a:t>(detailed steps to follow)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3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snow covered tree tops">
            <a:extLst>
              <a:ext uri="{FF2B5EF4-FFF2-40B4-BE49-F238E27FC236}">
                <a16:creationId xmlns:a16="http://schemas.microsoft.com/office/drawing/2014/main" id="{9D81C5EE-2261-4083-8002-E23F98920B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2"/>
            <a:ext cx="12188952" cy="4572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23122"/>
            <a:ext cx="9144000" cy="1356310"/>
          </a:xfrm>
        </p:spPr>
        <p:txBody>
          <a:bodyPr>
            <a:normAutofit/>
          </a:bodyPr>
          <a:lstStyle/>
          <a:p>
            <a:r>
              <a:rPr lang="en-US" sz="4400"/>
              <a:t>Award Portal Updates</a:t>
            </a:r>
          </a:p>
        </p:txBody>
      </p:sp>
      <p:sp>
        <p:nvSpPr>
          <p:cNvPr id="32" name="Subtitle 31">
            <a:extLst>
              <a:ext uri="{FF2B5EF4-FFF2-40B4-BE49-F238E27FC236}">
                <a16:creationId xmlns:a16="http://schemas.microsoft.com/office/drawing/2014/main" id="{47A90702-7E26-474B-9F44-97E536C01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71507"/>
            <a:ext cx="9144000" cy="524794"/>
          </a:xfrm>
        </p:spPr>
        <p:txBody>
          <a:bodyPr>
            <a:normAutofit/>
          </a:bodyPr>
          <a:lstStyle/>
          <a:p>
            <a:r>
              <a:rPr lang="en-US" sz="2000"/>
              <a:t>Michelle Davis</a:t>
            </a:r>
          </a:p>
        </p:txBody>
      </p:sp>
    </p:spTree>
    <p:extLst>
      <p:ext uri="{BB962C8B-B14F-4D97-AF65-F5344CB8AC3E}">
        <p14:creationId xmlns:p14="http://schemas.microsoft.com/office/powerpoint/2010/main" val="2068913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53B8D-9F5E-5D47-B114-B5870262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03120"/>
            <a:ext cx="3848101" cy="1325563"/>
          </a:xfrm>
        </p:spPr>
        <p:txBody>
          <a:bodyPr anchor="b">
            <a:normAutofit/>
          </a:bodyPr>
          <a:lstStyle/>
          <a:p>
            <a:r>
              <a:rPr lang="en-US"/>
              <a:t>Report Criteria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2019FD-7E4C-E81C-B491-7B6F085A230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tretch/>
        </p:blipFill>
        <p:spPr>
          <a:xfrm>
            <a:off x="4697421" y="1719842"/>
            <a:ext cx="2743199" cy="3418316"/>
          </a:xfr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288DA-9F58-68FE-4AEB-77C6C3A94F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2614" y="1893262"/>
            <a:ext cx="2743200" cy="307147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Enter All Companies under Company to ensure that all transactions are pulled in.</a:t>
            </a:r>
          </a:p>
          <a:p>
            <a:pPr>
              <a:lnSpc>
                <a:spcPct val="90000"/>
              </a:lnSpc>
            </a:pPr>
            <a:r>
              <a:rPr lang="en-US"/>
              <a:t>Enter your award number.</a:t>
            </a:r>
          </a:p>
          <a:p>
            <a:pPr>
              <a:lnSpc>
                <a:spcPct val="90000"/>
              </a:lnSpc>
            </a:pPr>
            <a:r>
              <a:rPr lang="en-US"/>
              <a:t>You can also enter your Grant number (optional).</a:t>
            </a:r>
          </a:p>
        </p:txBody>
      </p:sp>
    </p:spTree>
    <p:extLst>
      <p:ext uri="{BB962C8B-B14F-4D97-AF65-F5344CB8AC3E}">
        <p14:creationId xmlns:p14="http://schemas.microsoft.com/office/powerpoint/2010/main" val="24469486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549500-40E5-40EA-01CE-6A338EB0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583" y="2102720"/>
            <a:ext cx="5422217" cy="1325563"/>
          </a:xfrm>
        </p:spPr>
        <p:txBody>
          <a:bodyPr anchor="b">
            <a:normAutofit/>
          </a:bodyPr>
          <a:lstStyle/>
          <a:p>
            <a:r>
              <a:rPr lang="en-US"/>
              <a:t>On the next screen, click on the Billed Amount.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C03C70-B0AD-C2A9-7B48-026EA6862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56" y="233266"/>
            <a:ext cx="5650461" cy="6348834"/>
          </a:xfrm>
          <a:prstGeom prst="rect">
            <a:avLst/>
          </a:prstGeom>
          <a:noFill/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53A21A2-DD07-3119-F637-8C3E3126CB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0" y="3500407"/>
            <a:ext cx="4572000" cy="188837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20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79C95D-011E-141B-ECC9-59743456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20387-9189-21B5-74EB-2A0E0E73F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13" y="381000"/>
            <a:ext cx="7436303" cy="2771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6FD487-8316-B211-7987-CE91DA073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95" y="3571486"/>
            <a:ext cx="7366021" cy="26333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6C953E-C0DA-1692-A9CA-D2DFC4CF5D01}"/>
              </a:ext>
            </a:extLst>
          </p:cNvPr>
          <p:cNvSpPr txBox="1"/>
          <p:nvPr/>
        </p:nvSpPr>
        <p:spPr>
          <a:xfrm>
            <a:off x="7893503" y="1408922"/>
            <a:ext cx="40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Change the View By field to “Customer Invoice.”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11B5D9-F0BB-5CB4-B529-B161FAE2FB43}"/>
              </a:ext>
            </a:extLst>
          </p:cNvPr>
          <p:cNvSpPr txBox="1"/>
          <p:nvPr/>
        </p:nvSpPr>
        <p:spPr>
          <a:xfrm>
            <a:off x="7893503" y="4282751"/>
            <a:ext cx="4059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Find the invoice you want to review, then click on the Original Line Total amount.</a:t>
            </a:r>
          </a:p>
        </p:txBody>
      </p:sp>
    </p:spTree>
    <p:extLst>
      <p:ext uri="{BB962C8B-B14F-4D97-AF65-F5344CB8AC3E}">
        <p14:creationId xmlns:p14="http://schemas.microsoft.com/office/powerpoint/2010/main" val="22706542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calendar with writing on it&#10;&#10;Description automatically generated">
            <a:extLst>
              <a:ext uri="{FF2B5EF4-FFF2-40B4-BE49-F238E27FC236}">
                <a16:creationId xmlns:a16="http://schemas.microsoft.com/office/drawing/2014/main" id="{DE236BE1-EE03-C63A-9C75-CEF826CA19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/>
        </p:blipFill>
        <p:spPr>
          <a:xfrm>
            <a:off x="1358177" y="-2"/>
            <a:ext cx="9475646" cy="4572000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64B0FB-2037-066B-811E-95D6BF18A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67250"/>
            <a:ext cx="9144000" cy="1212182"/>
          </a:xfrm>
        </p:spPr>
        <p:txBody>
          <a:bodyPr anchor="b">
            <a:normAutofit/>
          </a:bodyPr>
          <a:lstStyle/>
          <a:p>
            <a:r>
              <a:rPr lang="en-US"/>
              <a:t>Now you have a transaction list you can import to Excel and sort as needed.</a:t>
            </a:r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id="{940966EB-27D3-A054-5BB2-0610F0006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71507"/>
            <a:ext cx="9144000" cy="5247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223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32B2C-4ADC-AB6C-E1CA-313C7ED6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1325563"/>
          </a:xfrm>
        </p:spPr>
        <p:txBody>
          <a:bodyPr anchor="ctr">
            <a:normAutofit/>
          </a:bodyPr>
          <a:lstStyle/>
          <a:p>
            <a:r>
              <a:rPr lang="en-US"/>
              <a:t>Tips and Tricks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10354C26-19B8-7F6F-1D47-1F5445D103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357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4268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y Questions&quot; Images – Browse 382 Stock Photos, Vectors, and Video | Adobe  Stock">
            <a:extLst>
              <a:ext uri="{FF2B5EF4-FFF2-40B4-BE49-F238E27FC236}">
                <a16:creationId xmlns:a16="http://schemas.microsoft.com/office/drawing/2014/main" id="{281CDF3C-A0CB-0E98-E349-305CB687A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9642" y="411480"/>
            <a:ext cx="9392716" cy="587044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140865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71FA-DF8E-2B07-0C7E-55A177A6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1325563"/>
          </a:xfrm>
        </p:spPr>
        <p:txBody>
          <a:bodyPr anchor="ctr">
            <a:normAutofit/>
          </a:bodyPr>
          <a:lstStyle/>
          <a:p>
            <a:r>
              <a:rPr lang="en-US"/>
              <a:t>Future Forum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49C470-356B-4B47-CB01-95AD8A5DF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313710"/>
              </p:ext>
            </p:extLst>
          </p:nvPr>
        </p:nvGraphicFramePr>
        <p:xfrm>
          <a:off x="457200" y="1825625"/>
          <a:ext cx="11430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91189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B4A6BAED-EBE6-4796-91D1-762EB593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583" y="2102720"/>
            <a:ext cx="5422217" cy="1325563"/>
          </a:xfrm>
        </p:spPr>
        <p:txBody>
          <a:bodyPr anchor="b">
            <a:normAutofit/>
          </a:bodyPr>
          <a:lstStyle/>
          <a:p>
            <a:r>
              <a:rPr lang="en-US"/>
              <a:t>Contact Us</a:t>
            </a:r>
          </a:p>
        </p:txBody>
      </p:sp>
      <p:pic>
        <p:nvPicPr>
          <p:cNvPr id="14" name="Picture Placeholder 13" descr="top view of snow covered pine trees&#10;">
            <a:extLst>
              <a:ext uri="{FF2B5EF4-FFF2-40B4-BE49-F238E27FC236}">
                <a16:creationId xmlns:a16="http://schemas.microsoft.com/office/drawing/2014/main" id="{51C7B78B-F743-4CBD-8A4C-876D0085630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0" r="18801" b="1"/>
          <a:stretch/>
        </p:blipFill>
        <p:spPr>
          <a:xfrm>
            <a:off x="457200" y="1143000"/>
            <a:ext cx="5486400" cy="4572000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0" y="3500407"/>
            <a:ext cx="4572000" cy="1888373"/>
          </a:xfrm>
        </p:spPr>
        <p:txBody>
          <a:bodyPr>
            <a:normAutofit/>
          </a:bodyPr>
          <a:lstStyle/>
          <a:p>
            <a:pPr lvl="0"/>
            <a:r>
              <a:rPr lang="fr-FR" b="1" err="1"/>
              <a:t>Award</a:t>
            </a:r>
            <a:r>
              <a:rPr lang="fr-FR" b="1"/>
              <a:t> Portal: </a:t>
            </a:r>
            <a:r>
              <a:rPr lang="fr-FR">
                <a:hlinkClick r:id="rId3"/>
              </a:rPr>
              <a:t>https://finance.uw.edu/gca/award-portal</a:t>
            </a:r>
            <a:endParaRPr lang="fr-FR"/>
          </a:p>
          <a:p>
            <a:r>
              <a:rPr lang="fr-FR" b="1"/>
              <a:t>Email: </a:t>
            </a:r>
            <a:r>
              <a:rPr lang="fr-FR">
                <a:hlinkClick r:id="rId4"/>
              </a:rPr>
              <a:t>gcahelp@uw.edu</a:t>
            </a:r>
            <a:endParaRPr lang="en-US"/>
          </a:p>
          <a:p>
            <a:pPr lvl="0"/>
            <a:r>
              <a:rPr lang="en-US" b="1"/>
              <a:t>GCA Help: </a:t>
            </a:r>
            <a:r>
              <a:rPr lang="en-US"/>
              <a:t>206-616-9995 </a:t>
            </a:r>
          </a:p>
          <a:p>
            <a:pPr lvl="0"/>
            <a:r>
              <a:rPr lang="en-US"/>
              <a:t>9:00am-12:00pm &amp; 1:00pm-4:00pm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FB29-5788-20CD-800F-8336D340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 1: Search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5903F-567C-4AEB-A2CE-996856127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80" y="1706563"/>
            <a:ext cx="10515600" cy="4351338"/>
          </a:xfrm>
        </p:spPr>
        <p:txBody>
          <a:bodyPr/>
          <a:lstStyle/>
          <a:p>
            <a:r>
              <a:rPr lang="en-US" sz="2400"/>
              <a:t>Search by ticket number</a:t>
            </a:r>
          </a:p>
          <a:p>
            <a:endParaRPr lang="en-US"/>
          </a:p>
        </p:txBody>
      </p:sp>
      <p:pic>
        <p:nvPicPr>
          <p:cNvPr id="4" name="Content Placeholder 8" descr="A purpl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AFA83DD-8C47-C158-CCC4-B50186B57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2574"/>
            <a:ext cx="10515600" cy="199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8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2495-C943-BD8B-31FF-760F16D4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BC0D7-B09B-2B75-AC3F-9BDA340BC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 sz="2400"/>
              <a:t>Search by Award (AWD-) number or Grant (GR) ID: </a:t>
            </a:r>
          </a:p>
          <a:p>
            <a:pPr marL="742950" lvl="1" indent="-285750"/>
            <a:r>
              <a:rPr lang="en-US" sz="2400"/>
              <a:t>Only need to type in the number portion – the AWD/GR prefix will be auto-populated</a:t>
            </a:r>
          </a:p>
          <a:p>
            <a:pPr marL="742950" lvl="1" indent="-285750"/>
            <a:endParaRPr lang="en-US" sz="2000"/>
          </a:p>
          <a:p>
            <a:endParaRPr lang="en-US"/>
          </a:p>
        </p:txBody>
      </p:sp>
      <p:pic>
        <p:nvPicPr>
          <p:cNvPr id="4" name="Recording 2023-11-14 104331">
            <a:hlinkClick r:id="" action="ppaction://media"/>
            <a:extLst>
              <a:ext uri="{FF2B5EF4-FFF2-40B4-BE49-F238E27FC236}">
                <a16:creationId xmlns:a16="http://schemas.microsoft.com/office/drawing/2014/main" id="{91A2CF68-447C-2AAF-2E5B-D95EAB0E260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613.64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2534" y="3287753"/>
            <a:ext cx="6806625" cy="245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700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16DD-B184-5BD0-233D-CA243C41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 2: Award Line Financial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61769-451A-C85E-F52B-E248F56EB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Column order rearranged </a:t>
            </a:r>
          </a:p>
          <a:p>
            <a:pPr lvl="1"/>
            <a:r>
              <a:rPr lang="en-US" sz="2400"/>
              <a:t>New column: subrecipient name for subaward lines</a:t>
            </a:r>
          </a:p>
          <a:p>
            <a:r>
              <a:rPr lang="en-US" sz="2400"/>
              <a:t>High level overview of award allocation, expenditures, encumbrances can be viewed/extracted</a:t>
            </a:r>
          </a:p>
          <a:p>
            <a:endParaRPr lang="en-US"/>
          </a:p>
        </p:txBody>
      </p:sp>
      <p:pic>
        <p:nvPicPr>
          <p:cNvPr id="4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CEFE602-9B81-5083-4896-68D39C561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3" y="3464844"/>
            <a:ext cx="11003873" cy="28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16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29F6070-A324-3F3E-9B2C-BEE332712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765" y="1810352"/>
            <a:ext cx="8262471" cy="4432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476D2-E9B2-A137-3AFB-B5C528A9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Award Line Amount</a:t>
            </a:r>
          </a:p>
        </p:txBody>
      </p:sp>
    </p:spTree>
    <p:extLst>
      <p:ext uri="{BB962C8B-B14F-4D97-AF65-F5344CB8AC3E}">
        <p14:creationId xmlns:p14="http://schemas.microsoft.com/office/powerpoint/2010/main" val="3388836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4EEF2"/>
      </a:accent1>
      <a:accent2>
        <a:srgbClr val="9CD3D9"/>
      </a:accent2>
      <a:accent3>
        <a:srgbClr val="387373"/>
      </a:accent3>
      <a:accent4>
        <a:srgbClr val="022E40"/>
      </a:accent4>
      <a:accent5>
        <a:srgbClr val="F2E4C9"/>
      </a:accent5>
      <a:accent6>
        <a:srgbClr val="FFFFF5"/>
      </a:accent6>
      <a:hlink>
        <a:srgbClr val="0563C1"/>
      </a:hlink>
      <a:folHlink>
        <a:srgbClr val="954F72"/>
      </a:folHlink>
    </a:clrScheme>
    <a:fontScheme name="Custom 114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owscape_tm44613219_Win32_JB_SL_v3" id="{1C87AC08-773C-4510-A4A8-B1D3594C4029}" vid="{72F6DBE6-EDB8-4427-B790-8ECF5ED625A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473F6E9-2FA5-4F36-A42B-ED7213C4AA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1B5A3C-8B2E-4B35-A109-4713D9D35673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0576AF5-45CB-4D7F-8506-5C2B8F7E0CB6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Snowscape presentation</Template>
  <TotalTime>0</TotalTime>
  <Words>1576</Words>
  <Application>Microsoft Office PowerPoint</Application>
  <PresentationFormat>Widescreen</PresentationFormat>
  <Paragraphs>189</Paragraphs>
  <Slides>57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Bodoni MT</vt:lpstr>
      <vt:lpstr>Calibri</vt:lpstr>
      <vt:lpstr>Calibri Light</vt:lpstr>
      <vt:lpstr>Source Sans Pro Light</vt:lpstr>
      <vt:lpstr>Office Theme</vt:lpstr>
      <vt:lpstr>1_Office Theme</vt:lpstr>
      <vt:lpstr>Disclaimer</vt:lpstr>
      <vt:lpstr>GCA Fall Forum 2023</vt:lpstr>
      <vt:lpstr>Welcome!</vt:lpstr>
      <vt:lpstr>AGENDA</vt:lpstr>
      <vt:lpstr>Award Portal Updates</vt:lpstr>
      <vt:lpstr>Update 1: Search Options</vt:lpstr>
      <vt:lpstr>PowerPoint Presentation</vt:lpstr>
      <vt:lpstr>Update 2: Award Line Financial Information</vt:lpstr>
      <vt:lpstr>Award Line Amount</vt:lpstr>
      <vt:lpstr>Expenses</vt:lpstr>
      <vt:lpstr>Encumbrance</vt:lpstr>
      <vt:lpstr>Update 3: Tickets</vt:lpstr>
      <vt:lpstr>Update 4: Award Portal browser tabs</vt:lpstr>
      <vt:lpstr>Update 5: CC Reports</vt:lpstr>
      <vt:lpstr>Future Updates</vt:lpstr>
      <vt:lpstr>PowerPoint Presentation</vt:lpstr>
      <vt:lpstr>ASRs, ADVs, and MODs</vt:lpstr>
      <vt:lpstr>The Current State of Affairs</vt:lpstr>
      <vt:lpstr>What Can You Do?</vt:lpstr>
      <vt:lpstr>What Can You Do?</vt:lpstr>
      <vt:lpstr>Missing Items – SAGE Budgets</vt:lpstr>
      <vt:lpstr>Missing Items - ???</vt:lpstr>
      <vt:lpstr>Missing Items - ??? (continued)</vt:lpstr>
      <vt:lpstr>Missing Items - ??? (continued)</vt:lpstr>
      <vt:lpstr>PowerPoint Presentation</vt:lpstr>
      <vt:lpstr>MOD Replacement for Transpasus</vt:lpstr>
      <vt:lpstr>New Terms</vt:lpstr>
      <vt:lpstr>Submitting a MOD</vt:lpstr>
      <vt:lpstr>PowerPoint Presentation</vt:lpstr>
      <vt:lpstr>PowerPoint Presentation</vt:lpstr>
      <vt:lpstr>PowerPoint Presentation</vt:lpstr>
      <vt:lpstr>Invoicing Tips and Tricks Duplicate Requests to GCA Help</vt:lpstr>
      <vt:lpstr>Invoicing Tips and Tricks:          Edition </vt:lpstr>
      <vt:lpstr>How To View Invoices in Award Portal</vt:lpstr>
      <vt:lpstr>How To View Invoices in Award Portal</vt:lpstr>
      <vt:lpstr>How To View Invoices in Award Portal</vt:lpstr>
      <vt:lpstr>PowerPoint Presentation</vt:lpstr>
      <vt:lpstr>Non-CTMS Customer Invoices </vt:lpstr>
      <vt:lpstr>Non-CTMS Customer Invoices </vt:lpstr>
      <vt:lpstr>Non-CTMS Customer Invoices </vt:lpstr>
      <vt:lpstr>Clinical Trial Awards – OnCore Invoicing</vt:lpstr>
      <vt:lpstr>Clinical Trial Awards – OnCore Invoicing </vt:lpstr>
      <vt:lpstr>Budget Date and Final Invoices</vt:lpstr>
      <vt:lpstr>Zero Final Invoices</vt:lpstr>
      <vt:lpstr>Duplicate Requests Sent to GCA Help</vt:lpstr>
      <vt:lpstr>PowerPoint Presentation</vt:lpstr>
      <vt:lpstr>Cost Reimbursable Line Status Report</vt:lpstr>
      <vt:lpstr>What is the Cost Reimbursable Line Status Report?</vt:lpstr>
      <vt:lpstr>LIVE DEMO  (detailed steps to follow)</vt:lpstr>
      <vt:lpstr>Report Criteria</vt:lpstr>
      <vt:lpstr>On the next screen, click on the Billed Amount.</vt:lpstr>
      <vt:lpstr>PowerPoint Presentation</vt:lpstr>
      <vt:lpstr>Now you have a transaction list you can import to Excel and sort as needed.</vt:lpstr>
      <vt:lpstr>Tips and Tricks</vt:lpstr>
      <vt:lpstr>PowerPoint Presentation</vt:lpstr>
      <vt:lpstr>Future Forum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GCA Fall Forum 2023</dc:title>
  <dc:creator>Susan Wilbanks</dc:creator>
  <cp:lastModifiedBy>Susan Wilbanks</cp:lastModifiedBy>
  <cp:revision>31</cp:revision>
  <dcterms:created xsi:type="dcterms:W3CDTF">2023-11-14T16:12:51Z</dcterms:created>
  <dcterms:modified xsi:type="dcterms:W3CDTF">2023-11-29T16:02:39Z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