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6" r:id="rId4"/>
    <p:sldMasterId id="214748365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9144000"/>
  <p:notesSz cx="6858000" cy="9144000"/>
  <p:embeddedFontLst>
    <p:embeddedFont>
      <p:font typeface="Encode Sans"/>
      <p:regular r:id="rId17"/>
      <p:bold r:id="rId18"/>
    </p:embeddedFont>
    <p:embeddedFont>
      <p:font typeface="Encode Sans Black"/>
      <p:bold r:id="rId19"/>
    </p:embeddedFont>
    <p:embeddedFont>
      <p:font typeface="Open Sans Light"/>
      <p:regular r:id="rId20"/>
      <p:bold r:id="rId21"/>
      <p:italic r:id="rId22"/>
      <p:boldItalic r:id="rId23"/>
    </p:embeddedFont>
    <p:embeddedFont>
      <p:font typeface="Open Sans"/>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88" orient="horz"/>
        <p:guide pos="47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Light-regular.fntdata"/><Relationship Id="rId22" Type="http://schemas.openxmlformats.org/officeDocument/2006/relationships/font" Target="fonts/OpenSansLight-italic.fntdata"/><Relationship Id="rId21" Type="http://schemas.openxmlformats.org/officeDocument/2006/relationships/font" Target="fonts/OpenSansLight-bold.fntdata"/><Relationship Id="rId24" Type="http://schemas.openxmlformats.org/officeDocument/2006/relationships/font" Target="fonts/OpenSans-regular.fntdata"/><Relationship Id="rId23" Type="http://schemas.openxmlformats.org/officeDocument/2006/relationships/font" Target="fonts/OpenSansLigh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OpenSans-italic.fntdata"/><Relationship Id="rId25" Type="http://schemas.openxmlformats.org/officeDocument/2006/relationships/font" Target="fonts/OpenSans-bold.fntdata"/><Relationship Id="rId27" Type="http://schemas.openxmlformats.org/officeDocument/2006/relationships/font" Target="fonts/OpenSans-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EncodeSans-regular.fntdata"/><Relationship Id="rId16" Type="http://schemas.openxmlformats.org/officeDocument/2006/relationships/slide" Target="slides/slide10.xml"/><Relationship Id="rId19" Type="http://schemas.openxmlformats.org/officeDocument/2006/relationships/font" Target="fonts/EncodeSansBlack-bold.fntdata"/><Relationship Id="rId18" Type="http://schemas.openxmlformats.org/officeDocument/2006/relationships/font" Target="fonts/EncodeSans-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97845b845d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97845b845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939ef6c13c_1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g2939ef6c13c_1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939ef6c13c_1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g2939ef6c13c_1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939ef6c13c_1_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Speaker notes for Invoicing:</a:t>
            </a:r>
            <a:endParaRPr/>
          </a:p>
          <a:p>
            <a:pPr indent="0" lvl="0" marL="0" rtl="0" algn="l">
              <a:spcBef>
                <a:spcPts val="0"/>
              </a:spcBef>
              <a:spcAft>
                <a:spcPts val="0"/>
              </a:spcAft>
              <a:buNone/>
            </a:pPr>
            <a:r>
              <a:rPr lang="en-US"/>
              <a:t>The invoicing integration schedule is </a:t>
            </a:r>
            <a:r>
              <a:rPr lang="en-US"/>
              <a:t>available</a:t>
            </a:r>
            <a:r>
              <a:rPr lang="en-US"/>
              <a:t> on GCA’s Invoicing Sponsors webpage.</a:t>
            </a:r>
            <a:endParaRPr/>
          </a:p>
          <a:p>
            <a:pPr indent="0" lvl="0" marL="0" rtl="0" algn="l">
              <a:spcBef>
                <a:spcPts val="0"/>
              </a:spcBef>
              <a:spcAft>
                <a:spcPts val="0"/>
              </a:spcAft>
              <a:buNone/>
            </a:pPr>
            <a:r>
              <a:rPr lang="en-US"/>
              <a:t>More invoice templates added to WD means more automation.</a:t>
            </a:r>
            <a:endParaRPr/>
          </a:p>
        </p:txBody>
      </p:sp>
      <p:sp>
        <p:nvSpPr>
          <p:cNvPr id="69" name="Google Shape;69;g2939ef6c13c_1_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633f98155c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Speaker note for </a:t>
            </a:r>
            <a:r>
              <a:rPr lang="en-US"/>
              <a:t>Closing: provide an explanation to campus when you're talking about Closing about what this actually refers to. Campus is thinking that we're not doing closeout actions (final invoices, reports) so we need to be more careful what we mean when we say closeout. This is a good opportunity for us to explain. (from Juan’s comment)</a:t>
            </a:r>
            <a:endParaRPr/>
          </a:p>
        </p:txBody>
      </p:sp>
      <p:sp>
        <p:nvSpPr>
          <p:cNvPr id="75" name="Google Shape;75;g2633f98155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9eb16103b2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Speaker note about Tuition posting as scholarships. We are working with subject matter experts on the topic to ensure correct categorization as well as ensure necessary updates are made in Workday. </a:t>
            </a:r>
            <a:endParaRPr/>
          </a:p>
        </p:txBody>
      </p:sp>
      <p:sp>
        <p:nvSpPr>
          <p:cNvPr id="81" name="Google Shape;81;g29eb16103b2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9eb16103b2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Speaker Note: Questions about budget dates can be directed to your Shared Environment.</a:t>
            </a:r>
            <a:endParaRPr/>
          </a:p>
        </p:txBody>
      </p:sp>
      <p:sp>
        <p:nvSpPr>
          <p:cNvPr id="87" name="Google Shape;87;g29eb16103b2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a18fe6ea8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Speaker note about advances: We received feedback in the GCA Fall Forum about prioritizing advance requests so we encourage departments to check SAGE to see if their request is processed.</a:t>
            </a:r>
            <a:endParaRPr/>
          </a:p>
        </p:txBody>
      </p:sp>
      <p:sp>
        <p:nvSpPr>
          <p:cNvPr id="93" name="Google Shape;93;g2a18fe6ea8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633f98155c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Speaker note: GCA uses worksheet title for grant name in most cases (exception: subaward). GCA can’t follow up with campus unit to get a different worksheet title (feedback from GCA Fall Forum).</a:t>
            </a:r>
            <a:endParaRPr/>
          </a:p>
        </p:txBody>
      </p:sp>
      <p:sp>
        <p:nvSpPr>
          <p:cNvPr id="99" name="Google Shape;99;g2633f98155c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6.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rgbClr val="4B2E83"/>
        </a:solidFill>
      </p:bgPr>
    </p:bg>
    <p:spTree>
      <p:nvGrpSpPr>
        <p:cNvPr id="6" name="Shape 6"/>
        <p:cNvGrpSpPr/>
        <p:nvPr/>
      </p:nvGrpSpPr>
      <p:grpSpPr>
        <a:xfrm>
          <a:off x="0" y="0"/>
          <a:ext cx="0" cy="0"/>
          <a:chOff x="0" y="0"/>
          <a:chExt cx="0" cy="0"/>
        </a:xfrm>
      </p:grpSpPr>
      <p:sp>
        <p:nvSpPr>
          <p:cNvPr id="7" name="Google Shape;7;p2"/>
          <p:cNvSpPr txBox="1"/>
          <p:nvPr>
            <p:ph type="title"/>
          </p:nvPr>
        </p:nvSpPr>
        <p:spPr>
          <a:xfrm>
            <a:off x="671757" y="1179824"/>
            <a:ext cx="6972300" cy="2641756"/>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2"/>
              </a:buClr>
              <a:buSzPts val="5000"/>
              <a:buFont typeface="Encode Sans Black"/>
              <a:buNone/>
              <a:defRPr b="1" i="0" sz="5000" u="none" cap="none" strike="noStrike">
                <a:solidFill>
                  <a:schemeClr val="lt2"/>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8" name="Google Shape;8;p2"/>
          <p:cNvPicPr preferRelativeResize="0"/>
          <p:nvPr/>
        </p:nvPicPr>
        <p:blipFill rotWithShape="1">
          <a:blip r:embed="rId2">
            <a:alphaModFix/>
          </a:blip>
          <a:srcRect b="0" l="0" r="0" t="0"/>
          <a:stretch/>
        </p:blipFill>
        <p:spPr>
          <a:xfrm>
            <a:off x="813587" y="4006085"/>
            <a:ext cx="2284303" cy="112770"/>
          </a:xfrm>
          <a:prstGeom prst="rect">
            <a:avLst/>
          </a:prstGeom>
          <a:noFill/>
          <a:ln>
            <a:noFill/>
          </a:ln>
        </p:spPr>
      </p:pic>
      <p:pic>
        <p:nvPicPr>
          <p:cNvPr descr="University of Washington logo" id="9" name="Google Shape;9;p2"/>
          <p:cNvPicPr preferRelativeResize="0"/>
          <p:nvPr/>
        </p:nvPicPr>
        <p:blipFill rotWithShape="1">
          <a:blip r:embed="rId3">
            <a:alphaModFix/>
          </a:blip>
          <a:srcRect b="0" l="0" r="0" t="0"/>
          <a:stretch/>
        </p:blipFill>
        <p:spPr>
          <a:xfrm>
            <a:off x="677334" y="6354234"/>
            <a:ext cx="2540000" cy="266700"/>
          </a:xfrm>
          <a:prstGeom prst="rect">
            <a:avLst/>
          </a:prstGeom>
          <a:noFill/>
          <a:ln>
            <a:noFill/>
          </a:ln>
        </p:spPr>
      </p:pic>
      <p:pic>
        <p:nvPicPr>
          <p:cNvPr descr="W logo" id="10" name="Google Shape;10;p2"/>
          <p:cNvPicPr preferRelativeResize="0"/>
          <p:nvPr/>
        </p:nvPicPr>
        <p:blipFill rotWithShape="1">
          <a:blip r:embed="rId4">
            <a:alphaModFix/>
          </a:blip>
          <a:srcRect b="0" l="0" r="0" t="0"/>
          <a:stretch/>
        </p:blipFill>
        <p:spPr>
          <a:xfrm>
            <a:off x="7445815" y="5945854"/>
            <a:ext cx="1371600" cy="92354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11" name="Shape 11"/>
        <p:cNvGrpSpPr/>
        <p:nvPr/>
      </p:nvGrpSpPr>
      <p:grpSpPr>
        <a:xfrm>
          <a:off x="0" y="0"/>
          <a:ext cx="0" cy="0"/>
          <a:chOff x="0" y="0"/>
          <a:chExt cx="0" cy="0"/>
        </a:xfrm>
      </p:grpSpPr>
      <p:sp>
        <p:nvSpPr>
          <p:cNvPr id="12" name="Google Shape;12;p3"/>
          <p:cNvSpPr txBox="1"/>
          <p:nvPr>
            <p:ph type="title"/>
          </p:nvPr>
        </p:nvSpPr>
        <p:spPr>
          <a:xfrm>
            <a:off x="671757" y="365069"/>
            <a:ext cx="8184662" cy="99844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2"/>
              </a:buClr>
              <a:buSzPts val="3000"/>
              <a:buFont typeface="Encode Sans Black"/>
              <a:buNone/>
              <a:defRPr b="1" i="0" sz="3000" u="none" cap="none" strike="noStrike">
                <a:solidFill>
                  <a:schemeClr val="lt2"/>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13" name="Google Shape;13;p3"/>
          <p:cNvPicPr preferRelativeResize="0"/>
          <p:nvPr/>
        </p:nvPicPr>
        <p:blipFill rotWithShape="1">
          <a:blip r:embed="rId2">
            <a:alphaModFix/>
          </a:blip>
          <a:srcRect b="0" l="0" r="0" t="0"/>
          <a:stretch/>
        </p:blipFill>
        <p:spPr>
          <a:xfrm>
            <a:off x="784225" y="1437805"/>
            <a:ext cx="1358184" cy="67050"/>
          </a:xfrm>
          <a:prstGeom prst="rect">
            <a:avLst/>
          </a:prstGeom>
          <a:noFill/>
          <a:ln>
            <a:noFill/>
          </a:ln>
        </p:spPr>
      </p:pic>
      <p:sp>
        <p:nvSpPr>
          <p:cNvPr id="14" name="Google Shape;14;p3"/>
          <p:cNvSpPr txBox="1"/>
          <p:nvPr>
            <p:ph idx="1"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FFFFFF"/>
              </a:buClr>
              <a:buSzPts val="2400"/>
              <a:buFont typeface="Arial"/>
              <a:buNone/>
              <a:defRPr b="0" i="0" sz="2400" u="none" cap="none" strike="noStrike">
                <a:solidFill>
                  <a:srgbClr val="FFFFFF"/>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5" name="Google Shape;15;p3"/>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id="16" name="Google Shape;16;p3"/>
          <p:cNvPicPr preferRelativeResize="0"/>
          <p:nvPr/>
        </p:nvPicPr>
        <p:blipFill rotWithShape="1">
          <a:blip r:embed="rId3">
            <a:alphaModFix/>
          </a:blip>
          <a:srcRect b="0" l="0" r="0" t="0"/>
          <a:stretch/>
        </p:blipFill>
        <p:spPr>
          <a:xfrm>
            <a:off x="6248401" y="6354234"/>
            <a:ext cx="2540000" cy="2667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bg>
      <p:bgPr>
        <a:solidFill>
          <a:srgbClr val="4B2E83"/>
        </a:solidFill>
      </p:bgPr>
    </p:bg>
    <p:spTree>
      <p:nvGrpSpPr>
        <p:cNvPr id="17" name="Shape 17"/>
        <p:cNvGrpSpPr/>
        <p:nvPr/>
      </p:nvGrpSpPr>
      <p:grpSpPr>
        <a:xfrm>
          <a:off x="0" y="0"/>
          <a:ext cx="0" cy="0"/>
          <a:chOff x="0" y="0"/>
          <a:chExt cx="0" cy="0"/>
        </a:xfrm>
      </p:grpSpPr>
      <p:sp>
        <p:nvSpPr>
          <p:cNvPr id="18" name="Google Shape;18;p4"/>
          <p:cNvSpPr txBox="1"/>
          <p:nvPr>
            <p:ph type="title"/>
          </p:nvPr>
        </p:nvSpPr>
        <p:spPr>
          <a:xfrm>
            <a:off x="671756" y="371511"/>
            <a:ext cx="8064505" cy="99199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2"/>
              </a:buClr>
              <a:buSzPts val="3000"/>
              <a:buFont typeface="Encode Sans Black"/>
              <a:buNone/>
              <a:defRPr b="1" i="0" sz="3000" u="none" cap="none" strike="noStrike">
                <a:solidFill>
                  <a:schemeClr val="lt2"/>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19" name="Google Shape;19;p4"/>
          <p:cNvPicPr preferRelativeResize="0"/>
          <p:nvPr/>
        </p:nvPicPr>
        <p:blipFill rotWithShape="1">
          <a:blip r:embed="rId2">
            <a:alphaModFix/>
          </a:blip>
          <a:srcRect b="0" l="0" r="0" t="0"/>
          <a:stretch/>
        </p:blipFill>
        <p:spPr>
          <a:xfrm>
            <a:off x="784225" y="1437805"/>
            <a:ext cx="1358184" cy="67050"/>
          </a:xfrm>
          <a:prstGeom prst="rect">
            <a:avLst/>
          </a:prstGeom>
          <a:noFill/>
          <a:ln>
            <a:noFill/>
          </a:ln>
        </p:spPr>
      </p:pic>
      <p:sp>
        <p:nvSpPr>
          <p:cNvPr id="20" name="Google Shape;20;p4"/>
          <p:cNvSpPr txBox="1"/>
          <p:nvPr>
            <p:ph idx="1" type="body"/>
          </p:nvPr>
        </p:nvSpPr>
        <p:spPr>
          <a:xfrm>
            <a:off x="659305" y="1736725"/>
            <a:ext cx="8076956"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id="21" name="Google Shape;21;p4"/>
          <p:cNvPicPr preferRelativeResize="0"/>
          <p:nvPr/>
        </p:nvPicPr>
        <p:blipFill rotWithShape="1">
          <a:blip r:embed="rId3">
            <a:alphaModFix/>
          </a:blip>
          <a:srcRect b="0" l="0" r="0" t="0"/>
          <a:stretch/>
        </p:blipFill>
        <p:spPr>
          <a:xfrm>
            <a:off x="7445815" y="5945854"/>
            <a:ext cx="1371600" cy="92354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bg>
      <p:bgPr>
        <a:solidFill>
          <a:srgbClr val="4B2E83"/>
        </a:solidFill>
      </p:bgPr>
    </p:bg>
    <p:spTree>
      <p:nvGrpSpPr>
        <p:cNvPr id="22" name="Shape 22"/>
        <p:cNvGrpSpPr/>
        <p:nvPr/>
      </p:nvGrpSpPr>
      <p:grpSpPr>
        <a:xfrm>
          <a:off x="0" y="0"/>
          <a:ext cx="0" cy="0"/>
          <a:chOff x="0" y="0"/>
          <a:chExt cx="0" cy="0"/>
        </a:xfrm>
      </p:grpSpPr>
      <p:sp>
        <p:nvSpPr>
          <p:cNvPr id="23" name="Google Shape;23;p5"/>
          <p:cNvSpPr txBox="1"/>
          <p:nvPr>
            <p:ph type="title"/>
          </p:nvPr>
        </p:nvSpPr>
        <p:spPr>
          <a:xfrm>
            <a:off x="671756" y="371511"/>
            <a:ext cx="8116644" cy="99199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2"/>
              </a:buClr>
              <a:buSzPts val="3000"/>
              <a:buFont typeface="Encode Sans Black"/>
              <a:buNone/>
              <a:defRPr b="1" i="0" sz="3000" u="none" cap="none" strike="noStrike">
                <a:solidFill>
                  <a:schemeClr val="lt2"/>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24" name="Google Shape;24;p5"/>
          <p:cNvPicPr preferRelativeResize="0"/>
          <p:nvPr/>
        </p:nvPicPr>
        <p:blipFill rotWithShape="1">
          <a:blip r:embed="rId2">
            <a:alphaModFix/>
          </a:blip>
          <a:srcRect b="0" l="0" r="0" t="0"/>
          <a:stretch/>
        </p:blipFill>
        <p:spPr>
          <a:xfrm>
            <a:off x="784225" y="1437805"/>
            <a:ext cx="1358184" cy="67050"/>
          </a:xfrm>
          <a:prstGeom prst="rect">
            <a:avLst/>
          </a:prstGeom>
          <a:noFill/>
          <a:ln>
            <a:noFill/>
          </a:ln>
        </p:spPr>
      </p:pic>
      <p:sp>
        <p:nvSpPr>
          <p:cNvPr id="25" name="Google Shape;25;p5"/>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FFFFFF"/>
              </a:buClr>
              <a:buSzPts val="2400"/>
              <a:buFont typeface="Arial"/>
              <a:buNone/>
              <a:defRPr b="0" i="1" sz="2400" u="none" cap="none" strike="noStrike">
                <a:solidFill>
                  <a:srgbClr val="FFFFFF"/>
                </a:solidFill>
                <a:latin typeface="Open Sans Light"/>
                <a:ea typeface="Open Sans Light"/>
                <a:cs typeface="Open Sans Light"/>
                <a:sym typeface="Open Sans Light"/>
              </a:defRPr>
            </a:lvl1pPr>
            <a:lvl2pPr lvl="1"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lvl="2"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lvl="3"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lvl="4"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lvl="5"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lvl="6"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lvl="7"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lvl="8"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id="26" name="Google Shape;26;p5"/>
          <p:cNvPicPr preferRelativeResize="0"/>
          <p:nvPr/>
        </p:nvPicPr>
        <p:blipFill rotWithShape="1">
          <a:blip r:embed="rId3">
            <a:alphaModFix/>
          </a:blip>
          <a:srcRect b="0" l="0" r="0" t="0"/>
          <a:stretch/>
        </p:blipFill>
        <p:spPr>
          <a:xfrm>
            <a:off x="6248401" y="6354234"/>
            <a:ext cx="2540000" cy="2667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28" name="Shape 28"/>
        <p:cNvGrpSpPr/>
        <p:nvPr/>
      </p:nvGrpSpPr>
      <p:grpSpPr>
        <a:xfrm>
          <a:off x="0" y="0"/>
          <a:ext cx="0" cy="0"/>
          <a:chOff x="0" y="0"/>
          <a:chExt cx="0" cy="0"/>
        </a:xfrm>
      </p:grpSpPr>
      <p:sp>
        <p:nvSpPr>
          <p:cNvPr id="29" name="Google Shape;29;p7"/>
          <p:cNvSpPr txBox="1"/>
          <p:nvPr>
            <p:ph type="title"/>
          </p:nvPr>
        </p:nvSpPr>
        <p:spPr>
          <a:xfrm>
            <a:off x="671756" y="371511"/>
            <a:ext cx="8183759" cy="99199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3000"/>
              <a:buFont typeface="Encode Sans Black"/>
              <a:buNone/>
              <a:defRPr b="1" i="0" sz="300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30" name="Google Shape;30;p7"/>
          <p:cNvPicPr preferRelativeResize="0"/>
          <p:nvPr/>
        </p:nvPicPr>
        <p:blipFill rotWithShape="1">
          <a:blip r:embed="rId2">
            <a:alphaModFix/>
          </a:blip>
          <a:srcRect b="0" l="0" r="0" t="0"/>
          <a:stretch/>
        </p:blipFill>
        <p:spPr>
          <a:xfrm>
            <a:off x="784225" y="1437805"/>
            <a:ext cx="1358184" cy="67050"/>
          </a:xfrm>
          <a:prstGeom prst="rect">
            <a:avLst/>
          </a:prstGeom>
          <a:noFill/>
          <a:ln>
            <a:noFill/>
          </a:ln>
        </p:spPr>
      </p:pic>
      <p:sp>
        <p:nvSpPr>
          <p:cNvPr id="31" name="Google Shape;31;p7"/>
          <p:cNvSpPr txBox="1"/>
          <p:nvPr>
            <p:ph idx="1"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id="32" name="Google Shape;32;p7"/>
          <p:cNvPicPr preferRelativeResize="0"/>
          <p:nvPr/>
        </p:nvPicPr>
        <p:blipFill rotWithShape="1">
          <a:blip r:embed="rId3">
            <a:alphaModFix/>
          </a:blip>
          <a:srcRect b="0" l="0" r="0" t="0"/>
          <a:stretch/>
        </p:blipFill>
        <p:spPr>
          <a:xfrm>
            <a:off x="7448139" y="5949410"/>
            <a:ext cx="1371600" cy="92354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3" name="Shape 33"/>
        <p:cNvGrpSpPr/>
        <p:nvPr/>
      </p:nvGrpSpPr>
      <p:grpSpPr>
        <a:xfrm>
          <a:off x="0" y="0"/>
          <a:ext cx="0" cy="0"/>
          <a:chOff x="0" y="0"/>
          <a:chExt cx="0" cy="0"/>
        </a:xfrm>
      </p:grpSpPr>
      <p:sp>
        <p:nvSpPr>
          <p:cNvPr id="34" name="Google Shape;34;p8"/>
          <p:cNvSpPr txBox="1"/>
          <p:nvPr>
            <p:ph type="title"/>
          </p:nvPr>
        </p:nvSpPr>
        <p:spPr>
          <a:xfrm>
            <a:off x="671757" y="1167124"/>
            <a:ext cx="6972300" cy="2641756"/>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rgbClr val="4B2E83"/>
              </a:buClr>
              <a:buSzPts val="5000"/>
              <a:buFont typeface="Encode Sans Black"/>
              <a:buNone/>
              <a:defRPr b="1" i="0" sz="5000" u="none" cap="none" strike="noStrike">
                <a:solidFill>
                  <a:srgbClr val="4B2E83"/>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35" name="Google Shape;35;p8"/>
          <p:cNvPicPr preferRelativeResize="0"/>
          <p:nvPr/>
        </p:nvPicPr>
        <p:blipFill rotWithShape="1">
          <a:blip r:embed="rId2">
            <a:alphaModFix/>
          </a:blip>
          <a:srcRect b="0" l="0" r="0" t="0"/>
          <a:stretch/>
        </p:blipFill>
        <p:spPr>
          <a:xfrm>
            <a:off x="813587" y="4006085"/>
            <a:ext cx="2284303" cy="112770"/>
          </a:xfrm>
          <a:prstGeom prst="rect">
            <a:avLst/>
          </a:prstGeom>
          <a:noFill/>
          <a:ln>
            <a:noFill/>
          </a:ln>
        </p:spPr>
      </p:pic>
      <p:pic>
        <p:nvPicPr>
          <p:cNvPr descr="University of Washington logo" id="36" name="Google Shape;36;p8"/>
          <p:cNvPicPr preferRelativeResize="0"/>
          <p:nvPr/>
        </p:nvPicPr>
        <p:blipFill rotWithShape="1">
          <a:blip r:embed="rId3">
            <a:alphaModFix/>
          </a:blip>
          <a:srcRect b="0" l="0" r="0" t="0"/>
          <a:stretch/>
        </p:blipFill>
        <p:spPr>
          <a:xfrm>
            <a:off x="792039" y="6487457"/>
            <a:ext cx="2425295" cy="163374"/>
          </a:xfrm>
          <a:prstGeom prst="rect">
            <a:avLst/>
          </a:prstGeom>
          <a:noFill/>
          <a:ln>
            <a:noFill/>
          </a:ln>
        </p:spPr>
      </p:pic>
      <p:pic>
        <p:nvPicPr>
          <p:cNvPr descr="W logo" id="37" name="Google Shape;37;p8"/>
          <p:cNvPicPr preferRelativeResize="0"/>
          <p:nvPr/>
        </p:nvPicPr>
        <p:blipFill rotWithShape="1">
          <a:blip r:embed="rId4">
            <a:alphaModFix/>
          </a:blip>
          <a:srcRect b="0" l="0" r="0" t="0"/>
          <a:stretch/>
        </p:blipFill>
        <p:spPr>
          <a:xfrm>
            <a:off x="7448139" y="5949410"/>
            <a:ext cx="1371600" cy="92354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38" name="Shape 38"/>
        <p:cNvGrpSpPr/>
        <p:nvPr/>
      </p:nvGrpSpPr>
      <p:grpSpPr>
        <a:xfrm>
          <a:off x="0" y="0"/>
          <a:ext cx="0" cy="0"/>
          <a:chOff x="0" y="0"/>
          <a:chExt cx="0" cy="0"/>
        </a:xfrm>
      </p:grpSpPr>
      <p:sp>
        <p:nvSpPr>
          <p:cNvPr id="39" name="Google Shape;39;p9"/>
          <p:cNvSpPr txBox="1"/>
          <p:nvPr>
            <p:ph type="title"/>
          </p:nvPr>
        </p:nvSpPr>
        <p:spPr>
          <a:xfrm>
            <a:off x="671756" y="371511"/>
            <a:ext cx="8184663" cy="99199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rgbClr val="4B2E83"/>
              </a:buClr>
              <a:buSzPts val="3000"/>
              <a:buFont typeface="Encode Sans Black"/>
              <a:buNone/>
              <a:defRPr b="1" i="0" sz="3000" u="none" cap="none" strike="noStrike">
                <a:solidFill>
                  <a:srgbClr val="4B2E83"/>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40" name="Google Shape;40;p9"/>
          <p:cNvPicPr preferRelativeResize="0"/>
          <p:nvPr/>
        </p:nvPicPr>
        <p:blipFill rotWithShape="1">
          <a:blip r:embed="rId2">
            <a:alphaModFix/>
          </a:blip>
          <a:srcRect b="0" l="0" r="0" t="0"/>
          <a:stretch/>
        </p:blipFill>
        <p:spPr>
          <a:xfrm>
            <a:off x="784225" y="1437805"/>
            <a:ext cx="1358184" cy="67050"/>
          </a:xfrm>
          <a:prstGeom prst="rect">
            <a:avLst/>
          </a:prstGeom>
          <a:noFill/>
          <a:ln>
            <a:noFill/>
          </a:ln>
        </p:spPr>
      </p:pic>
      <p:sp>
        <p:nvSpPr>
          <p:cNvPr id="41" name="Google Shape;41;p9"/>
          <p:cNvSpPr txBox="1"/>
          <p:nvPr>
            <p:ph idx="1"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4B2E83"/>
              </a:buClr>
              <a:buSzPts val="2400"/>
              <a:buFont typeface="Arial"/>
              <a:buNone/>
              <a:defRPr b="0" i="0" sz="2400" u="none" cap="none" strike="noStrike">
                <a:solidFill>
                  <a:srgbClr val="4B2E83"/>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Black"/>
                <a:ea typeface="Encode Sans Black"/>
                <a:cs typeface="Encode Sans Black"/>
                <a:sym typeface="Encode Sans Black"/>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Black"/>
                <a:ea typeface="Encode Sans Black"/>
                <a:cs typeface="Encode Sans Black"/>
                <a:sym typeface="Encode Sans Black"/>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Black"/>
                <a:ea typeface="Encode Sans Black"/>
                <a:cs typeface="Encode Sans Black"/>
                <a:sym typeface="Encode Sans Black"/>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2" name="Google Shape;42;p9"/>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id="43" name="Google Shape;43;p9"/>
          <p:cNvPicPr preferRelativeResize="0"/>
          <p:nvPr/>
        </p:nvPicPr>
        <p:blipFill rotWithShape="1">
          <a:blip r:embed="rId3">
            <a:alphaModFix/>
          </a:blip>
          <a:srcRect b="0" l="0" r="0" t="0"/>
          <a:stretch/>
        </p:blipFill>
        <p:spPr>
          <a:xfrm>
            <a:off x="6382155" y="6487457"/>
            <a:ext cx="2425295" cy="163374"/>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spTree>
      <p:nvGrpSpPr>
        <p:cNvPr id="44" name="Shape 44"/>
        <p:cNvGrpSpPr/>
        <p:nvPr/>
      </p:nvGrpSpPr>
      <p:grpSpPr>
        <a:xfrm>
          <a:off x="0" y="0"/>
          <a:ext cx="0" cy="0"/>
          <a:chOff x="0" y="0"/>
          <a:chExt cx="0" cy="0"/>
        </a:xfrm>
      </p:grpSpPr>
      <p:sp>
        <p:nvSpPr>
          <p:cNvPr id="45" name="Google Shape;45;p10"/>
          <p:cNvSpPr txBox="1"/>
          <p:nvPr>
            <p:ph type="title"/>
          </p:nvPr>
        </p:nvSpPr>
        <p:spPr>
          <a:xfrm>
            <a:off x="671756" y="371511"/>
            <a:ext cx="8116644" cy="99199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3000"/>
              <a:buFont typeface="Encode Sans Black"/>
              <a:buNone/>
              <a:defRPr b="1" i="0" sz="3000" u="none" cap="none" strike="noStrike">
                <a:solidFill>
                  <a:schemeClr val="dk1"/>
                </a:solidFill>
                <a:latin typeface="Encode Sans Black"/>
                <a:ea typeface="Encode Sans Black"/>
                <a:cs typeface="Encode Sans Black"/>
                <a:sym typeface="Encode Sans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pic>
        <p:nvPicPr>
          <p:cNvPr id="46" name="Google Shape;46;p10"/>
          <p:cNvPicPr preferRelativeResize="0"/>
          <p:nvPr/>
        </p:nvPicPr>
        <p:blipFill rotWithShape="1">
          <a:blip r:embed="rId2">
            <a:alphaModFix/>
          </a:blip>
          <a:srcRect b="0" l="0" r="0" t="0"/>
          <a:stretch/>
        </p:blipFill>
        <p:spPr>
          <a:xfrm>
            <a:off x="784225" y="1437805"/>
            <a:ext cx="1358184" cy="67050"/>
          </a:xfrm>
          <a:prstGeom prst="rect">
            <a:avLst/>
          </a:prstGeom>
          <a:noFill/>
          <a:ln>
            <a:noFill/>
          </a:ln>
        </p:spPr>
      </p:pic>
      <p:sp>
        <p:nvSpPr>
          <p:cNvPr id="47" name="Google Shape;47;p10"/>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999999"/>
              </a:buClr>
              <a:buSzPts val="2400"/>
              <a:buFont typeface="Arial"/>
              <a:buNone/>
              <a:defRPr b="0" i="1" sz="2400" u="none" cap="none" strike="noStrike">
                <a:solidFill>
                  <a:srgbClr val="999999"/>
                </a:solidFill>
                <a:latin typeface="Open Sans Light"/>
                <a:ea typeface="Open Sans Light"/>
                <a:cs typeface="Open Sans Light"/>
                <a:sym typeface="Open Sans Light"/>
              </a:defRPr>
            </a:lvl1pPr>
            <a:lvl2pPr lvl="1"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id="48" name="Google Shape;48;p10"/>
          <p:cNvPicPr preferRelativeResize="0"/>
          <p:nvPr/>
        </p:nvPicPr>
        <p:blipFill rotWithShape="1">
          <a:blip r:embed="rId3">
            <a:alphaModFix/>
          </a:blip>
          <a:srcRect b="0" l="0" r="0" t="0"/>
          <a:stretch/>
        </p:blipFill>
        <p:spPr>
          <a:xfrm>
            <a:off x="6363105" y="6487457"/>
            <a:ext cx="2425295" cy="16337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B2E83"/>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7" name="Shape 27"/>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hyperlink" Target="mailto:sagehelp@uw.edu" TargetMode="External"/><Relationship Id="rId4" Type="http://schemas.openxmlformats.org/officeDocument/2006/relationships/hyperlink" Target="mailto:gcahelp@uw.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hyperlink" Target="https://finance.uw.edu/gca/gca-hom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hyperlink" Target="https://finance.uw.edu/gca/award-lifecycle/managing-your-award/workday-award-line-lifecycle-statuses" TargetMode="External"/><Relationship Id="rId4" Type="http://schemas.openxmlformats.org/officeDocument/2006/relationships/hyperlink" Target="https://finance.uw.edu/fr/month-end-close" TargetMode="External"/><Relationship Id="rId5" Type="http://schemas.openxmlformats.org/officeDocument/2006/relationships/hyperlink" Target="https://finance.uw.edu/fr/files/FY24-uw-month-end-close-calendar-nov-may.pdf" TargetMode="External"/><Relationship Id="rId6" Type="http://schemas.openxmlformats.org/officeDocument/2006/relationships/hyperlink" Target="https://finance.uw.edu/gca/invoicing/invoicingsponsor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hyperlink" Target="https://finance.uw.edu/gca/award-lifecycle/award-setup/setting-award-line/program-income-guideline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hyperlink" Target="https://uwconnect.uw.edu/finance?id=kb_article_view&amp;sysparm_article=KB003267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hyperlink" Target="https://finance.uw.edu/gca/node/173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11"/>
          <p:cNvSpPr txBox="1"/>
          <p:nvPr>
            <p:ph type="title"/>
          </p:nvPr>
        </p:nvSpPr>
        <p:spPr>
          <a:xfrm>
            <a:off x="671757" y="1179824"/>
            <a:ext cx="6972300" cy="2641756"/>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lt2"/>
              </a:buClr>
              <a:buSzPts val="5000"/>
              <a:buFont typeface="Encode Sans Black"/>
              <a:buNone/>
            </a:pPr>
            <a:r>
              <a:rPr lang="en-US"/>
              <a:t>GCA UPDATE</a:t>
            </a:r>
            <a:endParaRPr/>
          </a:p>
        </p:txBody>
      </p:sp>
      <p:sp>
        <p:nvSpPr>
          <p:cNvPr id="54" name="Google Shape;54;p11"/>
          <p:cNvSpPr txBox="1"/>
          <p:nvPr/>
        </p:nvSpPr>
        <p:spPr>
          <a:xfrm>
            <a:off x="893675" y="4526675"/>
            <a:ext cx="4643100" cy="1573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lang="en-US" sz="1600">
                <a:solidFill>
                  <a:srgbClr val="E8D3A2"/>
                </a:solidFill>
                <a:latin typeface="Encode Sans"/>
                <a:ea typeface="Encode Sans"/>
                <a:cs typeface="Encode Sans"/>
                <a:sym typeface="Encode Sans"/>
              </a:rPr>
              <a:t>Vince Gonzalez</a:t>
            </a:r>
            <a:endParaRPr sz="1600">
              <a:solidFill>
                <a:srgbClr val="E8D3A2"/>
              </a:solidFill>
              <a:latin typeface="Encode Sans"/>
              <a:ea typeface="Encode Sans"/>
              <a:cs typeface="Encode Sans"/>
              <a:sym typeface="Encode Sans"/>
            </a:endParaRPr>
          </a:p>
          <a:p>
            <a:pPr indent="0" lvl="0" marL="0" marR="0" rtl="0" algn="l">
              <a:lnSpc>
                <a:spcPct val="100000"/>
              </a:lnSpc>
              <a:spcBef>
                <a:spcPts val="0"/>
              </a:spcBef>
              <a:spcAft>
                <a:spcPts val="0"/>
              </a:spcAft>
              <a:buClr>
                <a:srgbClr val="000000"/>
              </a:buClr>
              <a:buSzPts val="1600"/>
              <a:buFont typeface="Arial"/>
              <a:buNone/>
            </a:pPr>
            <a:r>
              <a:rPr lang="en-US" sz="1600">
                <a:solidFill>
                  <a:srgbClr val="E8D3A2"/>
                </a:solidFill>
                <a:latin typeface="Encode Sans"/>
                <a:ea typeface="Encode Sans"/>
                <a:cs typeface="Encode Sans"/>
                <a:sym typeface="Encode Sans"/>
              </a:rPr>
              <a:t>Associate Director, Grant &amp; Contract Accounting</a:t>
            </a:r>
            <a:endParaRPr sz="1600">
              <a:solidFill>
                <a:srgbClr val="E8D3A2"/>
              </a:solidFill>
              <a:latin typeface="Encode Sans"/>
              <a:ea typeface="Encode Sans"/>
              <a:cs typeface="Encode Sans"/>
              <a:sym typeface="Encode Sans"/>
            </a:endParaRPr>
          </a:p>
          <a:p>
            <a:pPr indent="0" lvl="0" marL="0" marR="0" rtl="0" algn="l">
              <a:lnSpc>
                <a:spcPct val="100000"/>
              </a:lnSpc>
              <a:spcBef>
                <a:spcPts val="0"/>
              </a:spcBef>
              <a:spcAft>
                <a:spcPts val="0"/>
              </a:spcAft>
              <a:buClr>
                <a:srgbClr val="000000"/>
              </a:buClr>
              <a:buSzPts val="1600"/>
              <a:buFont typeface="Arial"/>
              <a:buNone/>
            </a:pPr>
            <a:r>
              <a:rPr lang="en-US" sz="1600">
                <a:solidFill>
                  <a:srgbClr val="E8D3A2"/>
                </a:solidFill>
                <a:latin typeface="Encode Sans"/>
                <a:ea typeface="Encode Sans"/>
                <a:cs typeface="Encode Sans"/>
                <a:sym typeface="Encode Sans"/>
              </a:rPr>
              <a:t>December 14,</a:t>
            </a:r>
            <a:r>
              <a:rPr b="0" i="0" lang="en-US" sz="1600" u="none" cap="none" strike="noStrike">
                <a:solidFill>
                  <a:srgbClr val="E8D3A2"/>
                </a:solidFill>
                <a:latin typeface="Encode Sans"/>
                <a:ea typeface="Encode Sans"/>
                <a:cs typeface="Encode Sans"/>
                <a:sym typeface="Encode Sans"/>
              </a:rPr>
              <a:t> 2023 MRAM</a:t>
            </a:r>
            <a:endParaRPr b="0" i="0" sz="1600" u="none" cap="none" strike="noStrike">
              <a:solidFill>
                <a:srgbClr val="E8D3A2"/>
              </a:solidFill>
              <a:latin typeface="Encode Sans"/>
              <a:ea typeface="Encode Sans"/>
              <a:cs typeface="Encode Sans"/>
              <a:sym typeface="Encode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671756" y="371511"/>
            <a:ext cx="8183700" cy="9921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QUESTIONS</a:t>
            </a:r>
            <a:endParaRPr/>
          </a:p>
        </p:txBody>
      </p:sp>
      <p:sp>
        <p:nvSpPr>
          <p:cNvPr id="111" name="Google Shape;111;p20"/>
          <p:cNvSpPr txBox="1"/>
          <p:nvPr>
            <p:ph idx="1" type="body"/>
          </p:nvPr>
        </p:nvSpPr>
        <p:spPr>
          <a:xfrm>
            <a:off x="659305" y="1736725"/>
            <a:ext cx="8196300" cy="4015500"/>
          </a:xfrm>
          <a:prstGeom prst="rect">
            <a:avLst/>
          </a:prstGeom>
        </p:spPr>
        <p:txBody>
          <a:bodyPr anchorCtr="0" anchor="t" bIns="45700" lIns="91425" spcFirstLastPara="1" rIns="91425" wrap="square" tIns="45700">
            <a:noAutofit/>
          </a:bodyPr>
          <a:lstStyle/>
          <a:p>
            <a:pPr indent="0" lvl="0" marL="0" rtl="0" algn="l">
              <a:spcBef>
                <a:spcPts val="480"/>
              </a:spcBef>
              <a:spcAft>
                <a:spcPts val="0"/>
              </a:spcAft>
              <a:buNone/>
            </a:pPr>
            <a:r>
              <a:rPr lang="en-US"/>
              <a:t>Questions about using SAGE: </a:t>
            </a:r>
            <a:r>
              <a:rPr lang="en-US" u="sng">
                <a:solidFill>
                  <a:schemeClr val="accent6"/>
                </a:solidFill>
                <a:hlinkClick r:id="rId3">
                  <a:extLst>
                    <a:ext uri="{A12FA001-AC4F-418D-AE19-62706E023703}">
                      <ahyp:hlinkClr val="tx"/>
                    </a:ext>
                  </a:extLst>
                </a:hlinkClick>
              </a:rPr>
              <a:t>sagehelp@uw.edu</a:t>
            </a:r>
            <a:r>
              <a:rPr lang="en-US"/>
              <a:t> </a:t>
            </a:r>
            <a:endParaRPr/>
          </a:p>
          <a:p>
            <a:pPr indent="0" lvl="0" marL="0" rtl="0" algn="l">
              <a:spcBef>
                <a:spcPts val="480"/>
              </a:spcBef>
              <a:spcAft>
                <a:spcPts val="0"/>
              </a:spcAft>
              <a:buNone/>
            </a:pPr>
            <a:r>
              <a:t/>
            </a:r>
            <a:endParaRPr>
              <a:solidFill>
                <a:schemeClr val="dk1"/>
              </a:solidFill>
            </a:endParaRPr>
          </a:p>
          <a:p>
            <a:pPr indent="0" lvl="0" marL="0" rtl="0" algn="l">
              <a:spcBef>
                <a:spcPts val="480"/>
              </a:spcBef>
              <a:spcAft>
                <a:spcPts val="0"/>
              </a:spcAft>
              <a:buNone/>
            </a:pPr>
            <a:r>
              <a:rPr lang="en-US">
                <a:solidFill>
                  <a:schemeClr val="dk1"/>
                </a:solidFill>
              </a:rPr>
              <a:t>Other q</a:t>
            </a:r>
            <a:r>
              <a:rPr lang="en-US">
                <a:solidFill>
                  <a:schemeClr val="dk1"/>
                </a:solidFill>
              </a:rPr>
              <a:t>uestions can be sent to: </a:t>
            </a:r>
            <a:r>
              <a:rPr lang="en-US" u="sng">
                <a:solidFill>
                  <a:schemeClr val="accent6"/>
                </a:solidFill>
                <a:hlinkClick r:id="rId4">
                  <a:extLst>
                    <a:ext uri="{A12FA001-AC4F-418D-AE19-62706E023703}">
                      <ahyp:hlinkClr val="tx"/>
                    </a:ext>
                  </a:extLst>
                </a:hlinkClick>
              </a:rPr>
              <a:t>gcahelp@uw.edu</a:t>
            </a:r>
            <a:r>
              <a:rPr lang="en-US">
                <a:solidFill>
                  <a:schemeClr val="dk1"/>
                </a:solidFill>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2"/>
          <p:cNvSpPr txBox="1"/>
          <p:nvPr>
            <p:ph type="title"/>
          </p:nvPr>
        </p:nvSpPr>
        <p:spPr>
          <a:xfrm>
            <a:off x="671756" y="371511"/>
            <a:ext cx="8183700" cy="9921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3000"/>
              <a:buFont typeface="Encode Sans Black"/>
              <a:buNone/>
            </a:pPr>
            <a:r>
              <a:rPr lang="en-US"/>
              <a:t>TOPICS</a:t>
            </a:r>
            <a:endParaRPr/>
          </a:p>
        </p:txBody>
      </p:sp>
      <p:sp>
        <p:nvSpPr>
          <p:cNvPr id="60" name="Google Shape;60;p12"/>
          <p:cNvSpPr txBox="1"/>
          <p:nvPr>
            <p:ph idx="1" type="body"/>
          </p:nvPr>
        </p:nvSpPr>
        <p:spPr>
          <a:xfrm>
            <a:off x="659305" y="1736725"/>
            <a:ext cx="8196300" cy="4015500"/>
          </a:xfrm>
          <a:prstGeom prst="rect">
            <a:avLst/>
          </a:prstGeom>
          <a:noFill/>
          <a:ln>
            <a:noFill/>
          </a:ln>
        </p:spPr>
        <p:txBody>
          <a:bodyPr anchorCtr="0" anchor="t" bIns="45700" lIns="91425" spcFirstLastPara="1" rIns="91425" wrap="square" tIns="45700">
            <a:noAutofit/>
          </a:bodyPr>
          <a:lstStyle/>
          <a:p>
            <a:pPr indent="-381000" lvl="0" marL="457200" rtl="0" algn="l">
              <a:spcBef>
                <a:spcPts val="480"/>
              </a:spcBef>
              <a:spcAft>
                <a:spcPts val="0"/>
              </a:spcAft>
              <a:buSzPts val="2400"/>
              <a:buChar char="&gt;"/>
            </a:pPr>
            <a:r>
              <a:rPr lang="en-US"/>
              <a:t>Backlog Update</a:t>
            </a:r>
            <a:endParaRPr/>
          </a:p>
          <a:p>
            <a:pPr indent="-381000" lvl="0" marL="457200" rtl="0" algn="l">
              <a:spcBef>
                <a:spcPts val="1000"/>
              </a:spcBef>
              <a:spcAft>
                <a:spcPts val="0"/>
              </a:spcAft>
              <a:buSzPts val="2400"/>
              <a:buChar char="&gt;"/>
            </a:pPr>
            <a:r>
              <a:rPr lang="en-US"/>
              <a:t>Status Update by Process</a:t>
            </a:r>
            <a:endParaRPr/>
          </a:p>
          <a:p>
            <a:pPr indent="-381000" lvl="0" marL="457200" rtl="0" algn="l">
              <a:spcBef>
                <a:spcPts val="1000"/>
              </a:spcBef>
              <a:spcAft>
                <a:spcPts val="0"/>
              </a:spcAft>
              <a:buSzPts val="2400"/>
              <a:buChar char="&gt;"/>
            </a:pPr>
            <a:r>
              <a:rPr lang="en-US"/>
              <a:t>Known Issues Updates</a:t>
            </a:r>
            <a:endParaRPr/>
          </a:p>
          <a:p>
            <a:pPr indent="-381000" lvl="0" marL="457200" rtl="0" algn="l">
              <a:spcBef>
                <a:spcPts val="1000"/>
              </a:spcBef>
              <a:spcAft>
                <a:spcPts val="1000"/>
              </a:spcAft>
              <a:buSzPts val="2400"/>
              <a:buChar char="&gt;"/>
            </a:pPr>
            <a:r>
              <a:rPr lang="en-US"/>
              <a:t>Tips for Success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3"/>
          <p:cNvSpPr txBox="1"/>
          <p:nvPr>
            <p:ph type="title"/>
          </p:nvPr>
        </p:nvSpPr>
        <p:spPr>
          <a:xfrm>
            <a:off x="671756" y="371511"/>
            <a:ext cx="8183700" cy="9921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3000"/>
              <a:buFont typeface="Encode Sans Black"/>
              <a:buNone/>
            </a:pPr>
            <a:r>
              <a:rPr lang="en-US"/>
              <a:t>STATUS UPDATE: BACKLOGS</a:t>
            </a:r>
            <a:endParaRPr/>
          </a:p>
        </p:txBody>
      </p:sp>
      <p:sp>
        <p:nvSpPr>
          <p:cNvPr id="66" name="Google Shape;66;p13"/>
          <p:cNvSpPr txBox="1"/>
          <p:nvPr>
            <p:ph idx="1" type="body"/>
          </p:nvPr>
        </p:nvSpPr>
        <p:spPr>
          <a:xfrm>
            <a:off x="659305" y="1736725"/>
            <a:ext cx="8196300" cy="4015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480"/>
              </a:spcBef>
              <a:spcAft>
                <a:spcPts val="0"/>
              </a:spcAft>
              <a:buNone/>
            </a:pPr>
            <a:r>
              <a:rPr lang="en-US"/>
              <a:t>As of Monday, December 11:</a:t>
            </a:r>
            <a:endParaRPr/>
          </a:p>
          <a:p>
            <a:pPr indent="-381000" lvl="0" marL="457200" rtl="0" algn="l">
              <a:lnSpc>
                <a:spcPct val="100000"/>
              </a:lnSpc>
              <a:spcBef>
                <a:spcPts val="1000"/>
              </a:spcBef>
              <a:spcAft>
                <a:spcPts val="0"/>
              </a:spcAft>
              <a:buSzPts val="2400"/>
              <a:buChar char="&gt;"/>
            </a:pPr>
            <a:r>
              <a:rPr lang="en-US"/>
              <a:t>Award Setup: 1,636 unprocessed items</a:t>
            </a:r>
            <a:endParaRPr/>
          </a:p>
          <a:p>
            <a:pPr indent="-381000" lvl="0" marL="457200" rtl="0" algn="l">
              <a:lnSpc>
                <a:spcPct val="100000"/>
              </a:lnSpc>
              <a:spcBef>
                <a:spcPts val="1000"/>
              </a:spcBef>
              <a:spcAft>
                <a:spcPts val="0"/>
              </a:spcAft>
              <a:buSzPts val="2400"/>
              <a:buChar char="&gt;"/>
            </a:pPr>
            <a:r>
              <a:rPr lang="en-US"/>
              <a:t>Reporting: 512 backlog reports</a:t>
            </a:r>
            <a:endParaRPr/>
          </a:p>
          <a:p>
            <a:pPr indent="-381000" lvl="0" marL="457200" rtl="0" algn="l">
              <a:lnSpc>
                <a:spcPct val="100000"/>
              </a:lnSpc>
              <a:spcBef>
                <a:spcPts val="1000"/>
              </a:spcBef>
              <a:spcAft>
                <a:spcPts val="0"/>
              </a:spcAft>
              <a:buSzPts val="2400"/>
              <a:buChar char="&gt;"/>
            </a:pPr>
            <a:r>
              <a:rPr lang="en-US"/>
              <a:t>Closing: 3,738 backlog closings</a:t>
            </a:r>
            <a:endParaRPr/>
          </a:p>
          <a:p>
            <a:pPr indent="-381000" lvl="0" marL="457200" rtl="0" algn="l">
              <a:lnSpc>
                <a:spcPct val="100000"/>
              </a:lnSpc>
              <a:spcBef>
                <a:spcPts val="1000"/>
              </a:spcBef>
              <a:spcAft>
                <a:spcPts val="0"/>
              </a:spcAft>
              <a:buSzPts val="2400"/>
              <a:buChar char="&gt;"/>
            </a:pPr>
            <a:r>
              <a:rPr lang="en-US"/>
              <a:t>Customer Service: 5 day response time</a:t>
            </a:r>
            <a:endParaRPr/>
          </a:p>
          <a:p>
            <a:pPr indent="0" lvl="0" marL="0" rtl="0" algn="l">
              <a:lnSpc>
                <a:spcPct val="100000"/>
              </a:lnSpc>
              <a:spcBef>
                <a:spcPts val="1000"/>
              </a:spcBef>
              <a:spcAft>
                <a:spcPts val="0"/>
              </a:spcAft>
              <a:buNone/>
            </a:pPr>
            <a:r>
              <a:t/>
            </a:r>
            <a:endParaRPr/>
          </a:p>
          <a:p>
            <a:pPr indent="0" lvl="0" marL="0" rtl="0" algn="l">
              <a:lnSpc>
                <a:spcPct val="100000"/>
              </a:lnSpc>
              <a:spcBef>
                <a:spcPts val="1000"/>
              </a:spcBef>
              <a:spcAft>
                <a:spcPts val="0"/>
              </a:spcAft>
              <a:buNone/>
            </a:pPr>
            <a:r>
              <a:rPr lang="en-US"/>
              <a:t>All backlog volumes are updated weekly on </a:t>
            </a:r>
            <a:r>
              <a:rPr lang="en-US" u="sng">
                <a:solidFill>
                  <a:schemeClr val="accent6"/>
                </a:solidFill>
                <a:hlinkClick r:id="rId3">
                  <a:extLst>
                    <a:ext uri="{A12FA001-AC4F-418D-AE19-62706E023703}">
                      <ahyp:hlinkClr val="tx"/>
                    </a:ext>
                  </a:extLst>
                </a:hlinkClick>
              </a:rPr>
              <a:t>GCA Homepage</a:t>
            </a:r>
            <a:endParaRPr>
              <a:solidFill>
                <a:schemeClr val="accent6"/>
              </a:solidFill>
            </a:endParaRPr>
          </a:p>
          <a:p>
            <a:pPr indent="0" lvl="0" marL="457200" rtl="0" algn="l">
              <a:lnSpc>
                <a:spcPct val="100000"/>
              </a:lnSpc>
              <a:spcBef>
                <a:spcPts val="1000"/>
              </a:spcBef>
              <a:spcAft>
                <a:spcPts val="1000"/>
              </a:spcAft>
              <a:buSzPts val="24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4"/>
          <p:cNvSpPr txBox="1"/>
          <p:nvPr>
            <p:ph type="title"/>
          </p:nvPr>
        </p:nvSpPr>
        <p:spPr>
          <a:xfrm>
            <a:off x="671756" y="371511"/>
            <a:ext cx="8183700" cy="9921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3000"/>
              <a:buFont typeface="Encode Sans Black"/>
              <a:buNone/>
            </a:pPr>
            <a:r>
              <a:rPr lang="en-US"/>
              <a:t>STATUS UPDATE: BY PROCESS</a:t>
            </a:r>
            <a:endParaRPr/>
          </a:p>
        </p:txBody>
      </p:sp>
      <p:sp>
        <p:nvSpPr>
          <p:cNvPr id="72" name="Google Shape;72;p14"/>
          <p:cNvSpPr txBox="1"/>
          <p:nvPr>
            <p:ph idx="1" type="body"/>
          </p:nvPr>
        </p:nvSpPr>
        <p:spPr>
          <a:xfrm>
            <a:off x="659300" y="1736725"/>
            <a:ext cx="8196300" cy="4478400"/>
          </a:xfrm>
          <a:prstGeom prst="rect">
            <a:avLst/>
          </a:prstGeom>
          <a:noFill/>
          <a:ln>
            <a:noFill/>
          </a:ln>
        </p:spPr>
        <p:txBody>
          <a:bodyPr anchorCtr="0" anchor="t" bIns="45700" lIns="91425" spcFirstLastPara="1" rIns="91425" wrap="square" tIns="45700">
            <a:normAutofit fontScale="92500" lnSpcReduction="20000"/>
          </a:bodyPr>
          <a:lstStyle/>
          <a:p>
            <a:pPr indent="-369570" lvl="0" marL="457200" rtl="0" algn="l">
              <a:lnSpc>
                <a:spcPct val="100000"/>
              </a:lnSpc>
              <a:spcBef>
                <a:spcPts val="480"/>
              </a:spcBef>
              <a:spcAft>
                <a:spcPts val="0"/>
              </a:spcAft>
              <a:buSzPct val="100000"/>
              <a:buChar char="&gt;"/>
            </a:pPr>
            <a:r>
              <a:rPr lang="en-US"/>
              <a:t>Award Setup</a:t>
            </a:r>
            <a:endParaRPr/>
          </a:p>
          <a:p>
            <a:pPr indent="-276225" lvl="1" marL="742950" rtl="0" algn="l">
              <a:lnSpc>
                <a:spcPct val="100000"/>
              </a:lnSpc>
              <a:spcBef>
                <a:spcPts val="1000"/>
              </a:spcBef>
              <a:spcAft>
                <a:spcPts val="0"/>
              </a:spcAft>
              <a:buSzPct val="100000"/>
              <a:buChar char="–"/>
            </a:pPr>
            <a:r>
              <a:rPr lang="en-US"/>
              <a:t>Advance extension </a:t>
            </a:r>
            <a:r>
              <a:rPr lang="en-US"/>
              <a:t>temporary</a:t>
            </a:r>
            <a:r>
              <a:rPr lang="en-US"/>
              <a:t> process ended</a:t>
            </a:r>
            <a:endParaRPr/>
          </a:p>
          <a:p>
            <a:pPr indent="-276225" lvl="1" marL="742950" rtl="0" algn="l">
              <a:lnSpc>
                <a:spcPct val="100000"/>
              </a:lnSpc>
              <a:spcBef>
                <a:spcPts val="1000"/>
              </a:spcBef>
              <a:spcAft>
                <a:spcPts val="0"/>
              </a:spcAft>
              <a:buSzPct val="100000"/>
              <a:buChar char="–"/>
            </a:pPr>
            <a:r>
              <a:rPr lang="en-US"/>
              <a:t>Advance requests are current</a:t>
            </a:r>
            <a:endParaRPr/>
          </a:p>
          <a:p>
            <a:pPr indent="-276225" lvl="1" marL="742950" rtl="0" algn="l">
              <a:spcBef>
                <a:spcPts val="1000"/>
              </a:spcBef>
              <a:spcAft>
                <a:spcPts val="0"/>
              </a:spcAft>
              <a:buSzPct val="100000"/>
              <a:buChar char="–"/>
            </a:pPr>
            <a:r>
              <a:rPr lang="en-US">
                <a:solidFill>
                  <a:schemeClr val="dk1"/>
                </a:solidFill>
              </a:rPr>
              <a:t>New</a:t>
            </a:r>
            <a:r>
              <a:rPr lang="en-US">
                <a:solidFill>
                  <a:schemeClr val="accent6"/>
                </a:solidFill>
              </a:rPr>
              <a:t> </a:t>
            </a:r>
            <a:r>
              <a:rPr lang="en-US" u="sng">
                <a:solidFill>
                  <a:schemeClr val="accent6"/>
                </a:solidFill>
                <a:hlinkClick r:id="rId3">
                  <a:extLst>
                    <a:ext uri="{A12FA001-AC4F-418D-AE19-62706E023703}">
                      <ahyp:hlinkClr val="tx"/>
                    </a:ext>
                  </a:extLst>
                </a:hlinkClick>
              </a:rPr>
              <a:t>Workday Award Line Lifecycle statuses webpage</a:t>
            </a:r>
            <a:endParaRPr>
              <a:solidFill>
                <a:schemeClr val="accent6"/>
              </a:solidFill>
            </a:endParaRPr>
          </a:p>
          <a:p>
            <a:pPr indent="0" lvl="0" marL="0" rtl="0" algn="l">
              <a:spcBef>
                <a:spcPts val="480"/>
              </a:spcBef>
              <a:spcAft>
                <a:spcPts val="0"/>
              </a:spcAft>
              <a:buNone/>
            </a:pPr>
            <a:r>
              <a:t/>
            </a:r>
            <a:endParaRPr/>
          </a:p>
          <a:p>
            <a:pPr indent="-369570" lvl="0" marL="457200" rtl="0" algn="l">
              <a:lnSpc>
                <a:spcPct val="100000"/>
              </a:lnSpc>
              <a:spcBef>
                <a:spcPts val="480"/>
              </a:spcBef>
              <a:spcAft>
                <a:spcPts val="0"/>
              </a:spcAft>
              <a:buSzPct val="100000"/>
              <a:buChar char="&gt;"/>
            </a:pPr>
            <a:r>
              <a:rPr lang="en-US"/>
              <a:t>Invoicing</a:t>
            </a:r>
            <a:endParaRPr/>
          </a:p>
          <a:p>
            <a:pPr indent="-276225" lvl="1" marL="742950" rtl="0" algn="l">
              <a:lnSpc>
                <a:spcPct val="100000"/>
              </a:lnSpc>
              <a:spcBef>
                <a:spcPts val="1000"/>
              </a:spcBef>
              <a:spcAft>
                <a:spcPts val="0"/>
              </a:spcAft>
              <a:buSzPct val="100000"/>
              <a:buChar char="–"/>
            </a:pPr>
            <a:r>
              <a:rPr lang="en-US"/>
              <a:t>Change to </a:t>
            </a:r>
            <a:r>
              <a:rPr lang="en-US" u="sng">
                <a:solidFill>
                  <a:schemeClr val="accent6"/>
                </a:solidFill>
                <a:hlinkClick r:id="rId4">
                  <a:extLst>
                    <a:ext uri="{A12FA001-AC4F-418D-AE19-62706E023703}">
                      <ahyp:hlinkClr val="tx"/>
                    </a:ext>
                  </a:extLst>
                </a:hlinkClick>
              </a:rPr>
              <a:t>Month-End Close</a:t>
            </a:r>
            <a:r>
              <a:rPr lang="en-US"/>
              <a:t> allows interim invoices to be sent on time (</a:t>
            </a:r>
            <a:r>
              <a:rPr lang="en-US" u="sng">
                <a:solidFill>
                  <a:schemeClr val="accent6"/>
                </a:solidFill>
                <a:hlinkClick r:id="rId5">
                  <a:extLst>
                    <a:ext uri="{A12FA001-AC4F-418D-AE19-62706E023703}">
                      <ahyp:hlinkClr val="tx"/>
                    </a:ext>
                  </a:extLst>
                </a:hlinkClick>
              </a:rPr>
              <a:t>Month-End Close calendar with dates</a:t>
            </a:r>
            <a:r>
              <a:rPr lang="en-US"/>
              <a:t>)</a:t>
            </a:r>
            <a:endParaRPr/>
          </a:p>
          <a:p>
            <a:pPr indent="-276225" lvl="1" marL="742950" rtl="0" algn="l">
              <a:lnSpc>
                <a:spcPct val="100000"/>
              </a:lnSpc>
              <a:spcBef>
                <a:spcPts val="1000"/>
              </a:spcBef>
              <a:spcAft>
                <a:spcPts val="0"/>
              </a:spcAft>
              <a:buSzPct val="100000"/>
              <a:buChar char="–"/>
            </a:pPr>
            <a:r>
              <a:rPr lang="en-US"/>
              <a:t>Creating invoices i</a:t>
            </a:r>
            <a:r>
              <a:rPr lang="en-US"/>
              <a:t>s subject to a </a:t>
            </a:r>
            <a:r>
              <a:rPr lang="en-US" u="sng">
                <a:solidFill>
                  <a:schemeClr val="accent6"/>
                </a:solidFill>
                <a:hlinkClick r:id="rId6">
                  <a:extLst>
                    <a:ext uri="{A12FA001-AC4F-418D-AE19-62706E023703}">
                      <ahyp:hlinkClr val="tx"/>
                    </a:ext>
                  </a:extLst>
                </a:hlinkClick>
              </a:rPr>
              <a:t>schedule</a:t>
            </a:r>
            <a:r>
              <a:rPr lang="en-US"/>
              <a:t>-please give GCA as much notice as possible for urgent requests</a:t>
            </a:r>
            <a:endParaRPr/>
          </a:p>
          <a:p>
            <a:pPr indent="-276225" lvl="1" marL="742950" rtl="0" algn="l">
              <a:lnSpc>
                <a:spcPct val="100000"/>
              </a:lnSpc>
              <a:spcBef>
                <a:spcPts val="1000"/>
              </a:spcBef>
              <a:spcAft>
                <a:spcPts val="0"/>
              </a:spcAft>
              <a:buSzPct val="100000"/>
              <a:buChar char="–"/>
            </a:pPr>
            <a:r>
              <a:rPr lang="en-US"/>
              <a:t>All requested invoice templates have been added to Workday</a:t>
            </a:r>
            <a:endParaRPr/>
          </a:p>
          <a:p>
            <a:pPr indent="-276225" lvl="1" marL="742950" rtl="0" algn="l">
              <a:lnSpc>
                <a:spcPct val="100000"/>
              </a:lnSpc>
              <a:spcBef>
                <a:spcPts val="1000"/>
              </a:spcBef>
              <a:spcAft>
                <a:spcPts val="1000"/>
              </a:spcAft>
              <a:buSzPct val="100000"/>
              <a:buChar char="–"/>
            </a:pPr>
            <a:r>
              <a:rPr lang="en-US"/>
              <a:t>Work ongoing to correct incorrect posting of pre-WDF go-live expenses to the unallocated category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671756" y="371511"/>
            <a:ext cx="8183700" cy="9921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3000"/>
              <a:buFont typeface="Encode Sans Black"/>
              <a:buNone/>
            </a:pPr>
            <a:r>
              <a:rPr lang="en-US"/>
              <a:t>STATUS UPDATE: BY PROCESS</a:t>
            </a:r>
            <a:endParaRPr/>
          </a:p>
        </p:txBody>
      </p:sp>
      <p:sp>
        <p:nvSpPr>
          <p:cNvPr id="78" name="Google Shape;78;p15"/>
          <p:cNvSpPr txBox="1"/>
          <p:nvPr>
            <p:ph idx="1" type="body"/>
          </p:nvPr>
        </p:nvSpPr>
        <p:spPr>
          <a:xfrm>
            <a:off x="659305" y="1736725"/>
            <a:ext cx="8196300" cy="4015500"/>
          </a:xfrm>
          <a:prstGeom prst="rect">
            <a:avLst/>
          </a:prstGeom>
          <a:noFill/>
          <a:ln>
            <a:noFill/>
          </a:ln>
        </p:spPr>
        <p:txBody>
          <a:bodyPr anchorCtr="0" anchor="t" bIns="45700" lIns="91425" spcFirstLastPara="1" rIns="91425" wrap="square" tIns="45700">
            <a:normAutofit/>
          </a:bodyPr>
          <a:lstStyle/>
          <a:p>
            <a:pPr indent="-381000" lvl="0" marL="457200" rtl="0" algn="l">
              <a:lnSpc>
                <a:spcPct val="100000"/>
              </a:lnSpc>
              <a:spcBef>
                <a:spcPts val="480"/>
              </a:spcBef>
              <a:spcAft>
                <a:spcPts val="0"/>
              </a:spcAft>
              <a:buSzPts val="2400"/>
              <a:buChar char="&gt;"/>
            </a:pPr>
            <a:r>
              <a:rPr lang="en-US"/>
              <a:t>Reporting</a:t>
            </a:r>
            <a:endParaRPr/>
          </a:p>
          <a:p>
            <a:pPr indent="-285750" lvl="1" marL="742950" rtl="0" algn="l">
              <a:lnSpc>
                <a:spcPct val="100000"/>
              </a:lnSpc>
              <a:spcBef>
                <a:spcPts val="480"/>
              </a:spcBef>
              <a:spcAft>
                <a:spcPts val="0"/>
              </a:spcAft>
              <a:buSzPts val="2000"/>
              <a:buChar char="–"/>
            </a:pPr>
            <a:r>
              <a:rPr lang="en-US"/>
              <a:t>Working with UW DATAGroup and Deloitte to automate financial reports</a:t>
            </a:r>
            <a:endParaRPr/>
          </a:p>
          <a:p>
            <a:pPr indent="-285750" lvl="1" marL="742950" rtl="0" algn="l">
              <a:lnSpc>
                <a:spcPct val="100000"/>
              </a:lnSpc>
              <a:spcBef>
                <a:spcPts val="480"/>
              </a:spcBef>
              <a:spcAft>
                <a:spcPts val="0"/>
              </a:spcAft>
              <a:buSzPts val="2000"/>
              <a:buChar char="–"/>
            </a:pPr>
            <a:r>
              <a:rPr lang="en-US"/>
              <a:t>Highest population is SF425 for federal awards and UW standard report format (UWROE) for non-federal awards</a:t>
            </a:r>
            <a:endParaRPr/>
          </a:p>
          <a:p>
            <a:pPr indent="0" lvl="0" marL="742950" rtl="0" algn="l">
              <a:lnSpc>
                <a:spcPct val="100000"/>
              </a:lnSpc>
              <a:spcBef>
                <a:spcPts val="480"/>
              </a:spcBef>
              <a:spcAft>
                <a:spcPts val="0"/>
              </a:spcAft>
              <a:buNone/>
            </a:pPr>
            <a:r>
              <a:t/>
            </a:r>
            <a:endParaRPr/>
          </a:p>
          <a:p>
            <a:pPr indent="-381000" lvl="0" marL="457200" rtl="0" algn="l">
              <a:lnSpc>
                <a:spcPct val="100000"/>
              </a:lnSpc>
              <a:spcBef>
                <a:spcPts val="480"/>
              </a:spcBef>
              <a:spcAft>
                <a:spcPts val="0"/>
              </a:spcAft>
              <a:buSzPts val="2400"/>
              <a:buChar char="&gt;"/>
            </a:pPr>
            <a:r>
              <a:rPr lang="en-US"/>
              <a:t>Closing</a:t>
            </a:r>
            <a:endParaRPr/>
          </a:p>
          <a:p>
            <a:pPr indent="-285750" lvl="1" marL="742950" rtl="0" algn="l">
              <a:lnSpc>
                <a:spcPct val="100000"/>
              </a:lnSpc>
              <a:spcBef>
                <a:spcPts val="480"/>
              </a:spcBef>
              <a:spcAft>
                <a:spcPts val="0"/>
              </a:spcAft>
              <a:buSzPts val="2000"/>
              <a:buChar char="–"/>
            </a:pPr>
            <a:r>
              <a:rPr lang="en-US"/>
              <a:t>X-functional Closing Working Group started this month</a:t>
            </a:r>
            <a:endParaRPr/>
          </a:p>
          <a:p>
            <a:pPr indent="-285750" lvl="1" marL="742950" rtl="0" algn="l">
              <a:lnSpc>
                <a:spcPct val="100000"/>
              </a:lnSpc>
              <a:spcBef>
                <a:spcPts val="480"/>
              </a:spcBef>
              <a:spcAft>
                <a:spcPts val="0"/>
              </a:spcAft>
              <a:buSzPts val="2000"/>
              <a:buChar char="–"/>
            </a:pPr>
            <a:r>
              <a:rPr lang="en-US"/>
              <a:t>Closing actions (e.g. deobligations, deficits, residual balance transfers) will resume next quarter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txBox="1"/>
          <p:nvPr>
            <p:ph type="title"/>
          </p:nvPr>
        </p:nvSpPr>
        <p:spPr>
          <a:xfrm>
            <a:off x="671756" y="371511"/>
            <a:ext cx="8183700" cy="9921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3000"/>
              <a:buFont typeface="Encode Sans Black"/>
              <a:buNone/>
            </a:pPr>
            <a:r>
              <a:rPr lang="en-US"/>
              <a:t>KNOWN ISSUES UPDATES</a:t>
            </a:r>
            <a:endParaRPr/>
          </a:p>
        </p:txBody>
      </p:sp>
      <p:sp>
        <p:nvSpPr>
          <p:cNvPr id="84" name="Google Shape;84;p16"/>
          <p:cNvSpPr txBox="1"/>
          <p:nvPr>
            <p:ph idx="1" type="body"/>
          </p:nvPr>
        </p:nvSpPr>
        <p:spPr>
          <a:xfrm>
            <a:off x="659300" y="2103950"/>
            <a:ext cx="8196300" cy="3648300"/>
          </a:xfrm>
          <a:prstGeom prst="rect">
            <a:avLst/>
          </a:prstGeom>
          <a:noFill/>
          <a:ln>
            <a:noFill/>
          </a:ln>
        </p:spPr>
        <p:txBody>
          <a:bodyPr anchorCtr="0" anchor="t" bIns="45700" lIns="91425" spcFirstLastPara="1" rIns="91425" wrap="square" tIns="45700">
            <a:noAutofit/>
          </a:bodyPr>
          <a:lstStyle/>
          <a:p>
            <a:pPr indent="-342900" lvl="0" marL="342900" rtl="0" algn="l">
              <a:spcBef>
                <a:spcPts val="480"/>
              </a:spcBef>
              <a:spcAft>
                <a:spcPts val="0"/>
              </a:spcAft>
              <a:buSzPts val="2400"/>
              <a:buChar char="&gt;"/>
            </a:pPr>
            <a:r>
              <a:rPr lang="en-US"/>
              <a:t>Program income job aids are published on our </a:t>
            </a:r>
            <a:r>
              <a:rPr lang="en-US" u="sng">
                <a:solidFill>
                  <a:schemeClr val="accent6"/>
                </a:solidFill>
                <a:hlinkClick r:id="rId3">
                  <a:extLst>
                    <a:ext uri="{A12FA001-AC4F-418D-AE19-62706E023703}">
                      <ahyp:hlinkClr val="tx"/>
                    </a:ext>
                  </a:extLst>
                </a:hlinkClick>
              </a:rPr>
              <a:t>Program Income Guidelines webpage</a:t>
            </a:r>
            <a:r>
              <a:rPr lang="en-US">
                <a:solidFill>
                  <a:schemeClr val="accent6"/>
                </a:solidFill>
              </a:rPr>
              <a:t> </a:t>
            </a:r>
            <a:r>
              <a:rPr lang="en-US"/>
              <a:t>under “Resources”</a:t>
            </a:r>
            <a:endParaRPr/>
          </a:p>
          <a:p>
            <a:pPr indent="0" lvl="0" marL="342900" rtl="0" algn="l">
              <a:spcBef>
                <a:spcPts val="1000"/>
              </a:spcBef>
              <a:spcAft>
                <a:spcPts val="0"/>
              </a:spcAft>
              <a:buNone/>
            </a:pPr>
            <a:r>
              <a:t/>
            </a:r>
            <a:endParaRPr/>
          </a:p>
          <a:p>
            <a:pPr indent="-342900" lvl="0" marL="342900" rtl="0" algn="l">
              <a:spcBef>
                <a:spcPts val="1000"/>
              </a:spcBef>
              <a:spcAft>
                <a:spcPts val="0"/>
              </a:spcAft>
              <a:buSzPts val="2400"/>
              <a:buChar char="&gt;"/>
            </a:pPr>
            <a:r>
              <a:rPr lang="en-US"/>
              <a:t>Some</a:t>
            </a:r>
            <a:r>
              <a:rPr lang="en-US"/>
              <a:t> “tuition” is appearing as “scholarships</a:t>
            </a:r>
            <a:r>
              <a:rPr lang="en-US"/>
              <a:t>” in Workday</a:t>
            </a:r>
            <a:endParaRPr/>
          </a:p>
          <a:p>
            <a:pPr indent="0" lvl="0" marL="342900" rtl="0" algn="l">
              <a:spcBef>
                <a:spcPts val="1000"/>
              </a:spcBef>
              <a:spcAft>
                <a:spcPts val="0"/>
              </a:spcAft>
              <a:buNone/>
            </a:pPr>
            <a:r>
              <a:t/>
            </a:r>
            <a:endParaRPr sz="2800"/>
          </a:p>
          <a:p>
            <a:pPr indent="0" lvl="0" marL="457200" rtl="0" algn="l">
              <a:lnSpc>
                <a:spcPct val="100000"/>
              </a:lnSpc>
              <a:spcBef>
                <a:spcPts val="1000"/>
              </a:spcBef>
              <a:spcAft>
                <a:spcPts val="1000"/>
              </a:spcAft>
              <a:buSzPts val="24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type="title"/>
          </p:nvPr>
        </p:nvSpPr>
        <p:spPr>
          <a:xfrm>
            <a:off x="671756" y="371511"/>
            <a:ext cx="8183700" cy="9921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3000"/>
              <a:buFont typeface="Encode Sans Black"/>
              <a:buNone/>
            </a:pPr>
            <a:r>
              <a:rPr lang="en-US"/>
              <a:t>TIPS FOR SUCCESS: EXPENSES</a:t>
            </a:r>
            <a:endParaRPr/>
          </a:p>
        </p:txBody>
      </p:sp>
      <p:sp>
        <p:nvSpPr>
          <p:cNvPr id="90" name="Google Shape;90;p17"/>
          <p:cNvSpPr txBox="1"/>
          <p:nvPr>
            <p:ph idx="1" type="body"/>
          </p:nvPr>
        </p:nvSpPr>
        <p:spPr>
          <a:xfrm>
            <a:off x="659305" y="1736725"/>
            <a:ext cx="8196300" cy="4015500"/>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1000"/>
              </a:spcBef>
              <a:spcAft>
                <a:spcPts val="0"/>
              </a:spcAft>
              <a:buSzPts val="2400"/>
              <a:buChar char="&gt;"/>
            </a:pPr>
            <a:r>
              <a:rPr lang="en-US"/>
              <a:t>Process expense transfers t</a:t>
            </a:r>
            <a:r>
              <a:rPr lang="en-US"/>
              <a:t>imely</a:t>
            </a:r>
            <a:endParaRPr/>
          </a:p>
          <a:p>
            <a:pPr indent="-355600" lvl="1" marL="914400" rtl="0" algn="l">
              <a:lnSpc>
                <a:spcPct val="100000"/>
              </a:lnSpc>
              <a:spcBef>
                <a:spcPts val="1000"/>
              </a:spcBef>
              <a:spcAft>
                <a:spcPts val="0"/>
              </a:spcAft>
              <a:buSzPts val="2000"/>
              <a:buChar char="–"/>
            </a:pPr>
            <a:r>
              <a:rPr lang="en-US"/>
              <a:t>More questionable to auditors the longer they go on</a:t>
            </a:r>
            <a:endParaRPr/>
          </a:p>
          <a:p>
            <a:pPr indent="-355600" lvl="1" marL="914400" rtl="0" algn="l">
              <a:lnSpc>
                <a:spcPct val="100000"/>
              </a:lnSpc>
              <a:spcBef>
                <a:spcPts val="1000"/>
              </a:spcBef>
              <a:spcAft>
                <a:spcPts val="0"/>
              </a:spcAft>
              <a:buSzPts val="2000"/>
              <a:buChar char="–"/>
            </a:pPr>
            <a:r>
              <a:rPr lang="en-US"/>
              <a:t>Can jeopardize sponsor reimbursement</a:t>
            </a:r>
            <a:endParaRPr/>
          </a:p>
          <a:p>
            <a:pPr indent="0" lvl="0" marL="914400" rtl="0" algn="l">
              <a:lnSpc>
                <a:spcPct val="100000"/>
              </a:lnSpc>
              <a:spcBef>
                <a:spcPts val="1000"/>
              </a:spcBef>
              <a:spcAft>
                <a:spcPts val="0"/>
              </a:spcAft>
              <a:buNone/>
            </a:pPr>
            <a:r>
              <a:t/>
            </a:r>
            <a:endParaRPr/>
          </a:p>
          <a:p>
            <a:pPr indent="-381000" lvl="0" marL="457200" rtl="0" algn="l">
              <a:lnSpc>
                <a:spcPct val="100000"/>
              </a:lnSpc>
              <a:spcBef>
                <a:spcPts val="1000"/>
              </a:spcBef>
              <a:spcAft>
                <a:spcPts val="0"/>
              </a:spcAft>
              <a:buSzPts val="2400"/>
              <a:buChar char="&gt;"/>
            </a:pPr>
            <a:r>
              <a:rPr lang="en-US"/>
              <a:t>Review your expenses’ budget dates</a:t>
            </a:r>
            <a:endParaRPr/>
          </a:p>
          <a:p>
            <a:pPr indent="-355600" lvl="1" marL="914400" rtl="0" algn="l">
              <a:lnSpc>
                <a:spcPct val="100000"/>
              </a:lnSpc>
              <a:spcBef>
                <a:spcPts val="1000"/>
              </a:spcBef>
              <a:spcAft>
                <a:spcPts val="0"/>
              </a:spcAft>
              <a:buSzPts val="2000"/>
              <a:buChar char="–"/>
            </a:pPr>
            <a:r>
              <a:rPr lang="en-US" u="sng">
                <a:solidFill>
                  <a:schemeClr val="accent6"/>
                </a:solidFill>
                <a:hlinkClick r:id="rId3">
                  <a:extLst>
                    <a:ext uri="{A12FA001-AC4F-418D-AE19-62706E023703}">
                      <ahyp:hlinkClr val="tx"/>
                    </a:ext>
                  </a:extLst>
                </a:hlinkClick>
              </a:rPr>
              <a:t>Job aid</a:t>
            </a:r>
            <a:r>
              <a:rPr lang="en-US"/>
              <a:t> </a:t>
            </a:r>
            <a:r>
              <a:rPr lang="en-US"/>
              <a:t>available</a:t>
            </a:r>
            <a:r>
              <a:rPr lang="en-US"/>
              <a:t> on UW Connect to edit budget dates</a:t>
            </a:r>
            <a:endParaRPr/>
          </a:p>
          <a:p>
            <a:pPr indent="-355600" lvl="1" marL="914400" rtl="0" algn="l">
              <a:spcBef>
                <a:spcPts val="1000"/>
              </a:spcBef>
              <a:spcAft>
                <a:spcPts val="1000"/>
              </a:spcAft>
              <a:buSzPts val="2000"/>
              <a:buChar char="–"/>
            </a:pPr>
            <a:r>
              <a:rPr lang="en-US"/>
              <a:t>Work with Shared Environment to edit budget dates. </a:t>
            </a:r>
            <a:r>
              <a:rPr lang="en-US"/>
              <a:t>GCA no longer has the ability.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671756" y="371511"/>
            <a:ext cx="8183700" cy="9921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3000"/>
              <a:buFont typeface="Encode Sans Black"/>
              <a:buNone/>
            </a:pPr>
            <a:r>
              <a:rPr lang="en-US"/>
              <a:t>TIPS FOR SUCCESS: SAGE</a:t>
            </a:r>
            <a:endParaRPr/>
          </a:p>
        </p:txBody>
      </p:sp>
      <p:sp>
        <p:nvSpPr>
          <p:cNvPr id="96" name="Google Shape;96;p18"/>
          <p:cNvSpPr txBox="1"/>
          <p:nvPr>
            <p:ph idx="1" type="body"/>
          </p:nvPr>
        </p:nvSpPr>
        <p:spPr>
          <a:xfrm>
            <a:off x="659300" y="1230100"/>
            <a:ext cx="8196300" cy="4712100"/>
          </a:xfrm>
          <a:prstGeom prst="rect">
            <a:avLst/>
          </a:prstGeom>
          <a:noFill/>
          <a:ln>
            <a:noFill/>
          </a:ln>
        </p:spPr>
        <p:txBody>
          <a:bodyPr anchorCtr="0" anchor="t" bIns="45700" lIns="91425" spcFirstLastPara="1" rIns="91425" wrap="square" tIns="45700">
            <a:noAutofit/>
          </a:bodyPr>
          <a:lstStyle/>
          <a:p>
            <a:pPr indent="0" lvl="0" marL="0" rtl="0" algn="l">
              <a:spcBef>
                <a:spcPts val="1000"/>
              </a:spcBef>
              <a:spcAft>
                <a:spcPts val="0"/>
              </a:spcAft>
              <a:buNone/>
            </a:pPr>
            <a:r>
              <a:t/>
            </a:r>
            <a:endParaRPr>
              <a:solidFill>
                <a:schemeClr val="dk1"/>
              </a:solidFill>
            </a:endParaRPr>
          </a:p>
          <a:p>
            <a:pPr indent="-381000" lvl="0" marL="457200" rtl="0" algn="l">
              <a:lnSpc>
                <a:spcPct val="100000"/>
              </a:lnSpc>
              <a:spcBef>
                <a:spcPts val="1000"/>
              </a:spcBef>
              <a:spcAft>
                <a:spcPts val="0"/>
              </a:spcAft>
              <a:buSzPts val="2400"/>
              <a:buChar char="&gt;"/>
            </a:pPr>
            <a:r>
              <a:rPr lang="en-US">
                <a:solidFill>
                  <a:schemeClr val="dk1"/>
                </a:solidFill>
              </a:rPr>
              <a:t>Check SAGE to see if your advance request has been processed</a:t>
            </a:r>
            <a:endParaRPr>
              <a:solidFill>
                <a:schemeClr val="dk1"/>
              </a:solidFill>
            </a:endParaRPr>
          </a:p>
          <a:p>
            <a:pPr indent="-355600" lvl="1" marL="914400" rtl="0" algn="l">
              <a:lnSpc>
                <a:spcPct val="100000"/>
              </a:lnSpc>
              <a:spcBef>
                <a:spcPts val="1000"/>
              </a:spcBef>
              <a:spcAft>
                <a:spcPts val="0"/>
              </a:spcAft>
              <a:buClr>
                <a:schemeClr val="dk1"/>
              </a:buClr>
              <a:buSzPts val="2000"/>
              <a:buChar char="–"/>
            </a:pPr>
            <a:r>
              <a:rPr lang="en-US">
                <a:solidFill>
                  <a:schemeClr val="dk1"/>
                </a:solidFill>
              </a:rPr>
              <a:t>See </a:t>
            </a:r>
            <a:r>
              <a:rPr lang="en-US" u="sng">
                <a:solidFill>
                  <a:schemeClr val="accent6"/>
                </a:solidFill>
                <a:hlinkClick r:id="rId3">
                  <a:extLst>
                    <a:ext uri="{A12FA001-AC4F-418D-AE19-62706E023703}">
                      <ahyp:hlinkClr val="tx"/>
                    </a:ext>
                  </a:extLst>
                </a:hlinkClick>
              </a:rPr>
              <a:t>How do I know if my advance request is processed? FAQ</a:t>
            </a:r>
            <a:r>
              <a:rPr lang="en-US">
                <a:solidFill>
                  <a:schemeClr val="dk1"/>
                </a:solidFill>
              </a:rPr>
              <a:t> for step-by-step instructions</a:t>
            </a:r>
            <a:endParaRPr>
              <a:solidFill>
                <a:schemeClr val="dk1"/>
              </a:solidFill>
            </a:endParaRPr>
          </a:p>
          <a:p>
            <a:pPr indent="-381000" lvl="0" marL="457200" rtl="0" algn="l">
              <a:spcBef>
                <a:spcPts val="1000"/>
              </a:spcBef>
              <a:spcAft>
                <a:spcPts val="0"/>
              </a:spcAft>
              <a:buClr>
                <a:schemeClr val="dk1"/>
              </a:buClr>
              <a:buSzPts val="2400"/>
              <a:buChar char="&gt;"/>
            </a:pPr>
            <a:r>
              <a:rPr lang="en-US">
                <a:solidFill>
                  <a:schemeClr val="dk1"/>
                </a:solidFill>
              </a:rPr>
              <a:t>Read an item’s Comments &amp; History section for information about returns and holds before reaching out to OSP or GCA</a:t>
            </a:r>
            <a:endParaRPr>
              <a:solidFill>
                <a:schemeClr val="dk1"/>
              </a:solidFill>
            </a:endParaRPr>
          </a:p>
          <a:p>
            <a:pPr indent="-381000" lvl="0" marL="457200" rtl="0" algn="l">
              <a:spcBef>
                <a:spcPts val="1000"/>
              </a:spcBef>
              <a:spcAft>
                <a:spcPts val="1000"/>
              </a:spcAft>
              <a:buClr>
                <a:schemeClr val="dk1"/>
              </a:buClr>
              <a:buSzPts val="2400"/>
              <a:buChar char="&gt;"/>
            </a:pPr>
            <a:r>
              <a:rPr lang="en-US">
                <a:solidFill>
                  <a:schemeClr val="dk1"/>
                </a:solidFill>
              </a:rPr>
              <a:t>Include SAGE Budget Snapshot URL for Funding &amp; budgeting change MODs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671756" y="371511"/>
            <a:ext cx="8183700" cy="9921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3000"/>
              <a:buFont typeface="Encode Sans Black"/>
              <a:buNone/>
            </a:pPr>
            <a:r>
              <a:rPr lang="en-US"/>
              <a:t>TIPS FOR SUCCESS: SAGE</a:t>
            </a:r>
            <a:endParaRPr/>
          </a:p>
        </p:txBody>
      </p:sp>
      <p:sp>
        <p:nvSpPr>
          <p:cNvPr id="102" name="Google Shape;102;p19"/>
          <p:cNvSpPr txBox="1"/>
          <p:nvPr>
            <p:ph idx="1" type="body"/>
          </p:nvPr>
        </p:nvSpPr>
        <p:spPr>
          <a:xfrm>
            <a:off x="659300" y="1736725"/>
            <a:ext cx="3114600" cy="30900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spcBef>
                <a:spcPts val="480"/>
              </a:spcBef>
              <a:spcAft>
                <a:spcPts val="0"/>
              </a:spcAft>
              <a:buNone/>
            </a:pPr>
            <a:r>
              <a:rPr lang="en-US" sz="2000"/>
              <a:t>Change the n</a:t>
            </a:r>
            <a:r>
              <a:rPr lang="en-US" sz="2000"/>
              <a:t>ame your SAGE Budget Worksheet from </a:t>
            </a:r>
            <a:r>
              <a:rPr lang="en-US" sz="1900"/>
              <a:t>“Primary Worksheet”</a:t>
            </a:r>
            <a:r>
              <a:rPr lang="en-US" sz="2000"/>
              <a:t> to have a meaningful WD Grant Name</a:t>
            </a:r>
            <a:endParaRPr sz="2000"/>
          </a:p>
          <a:p>
            <a:pPr indent="0" lvl="0" marL="0" rtl="0" algn="l">
              <a:spcBef>
                <a:spcPts val="480"/>
              </a:spcBef>
              <a:spcAft>
                <a:spcPts val="0"/>
              </a:spcAft>
              <a:buNone/>
            </a:pPr>
            <a:r>
              <a:t/>
            </a:r>
            <a:endParaRPr sz="2000"/>
          </a:p>
          <a:p>
            <a:pPr indent="0" lvl="0" marL="0" rtl="0" algn="l">
              <a:spcBef>
                <a:spcPts val="480"/>
              </a:spcBef>
              <a:spcAft>
                <a:spcPts val="0"/>
              </a:spcAft>
              <a:buNone/>
            </a:pPr>
            <a:r>
              <a:rPr lang="en-US" sz="2000"/>
              <a:t>Update worksheet title in SAGE Budget and send GCA Only MOD to change WD Grant Name</a:t>
            </a:r>
            <a:endParaRPr sz="2000"/>
          </a:p>
        </p:txBody>
      </p:sp>
      <p:pic>
        <p:nvPicPr>
          <p:cNvPr id="103" name="Google Shape;103;p19"/>
          <p:cNvPicPr preferRelativeResize="0"/>
          <p:nvPr/>
        </p:nvPicPr>
        <p:blipFill>
          <a:blip r:embed="rId3">
            <a:alphaModFix/>
          </a:blip>
          <a:stretch>
            <a:fillRect/>
          </a:stretch>
        </p:blipFill>
        <p:spPr>
          <a:xfrm>
            <a:off x="4013225" y="1736721"/>
            <a:ext cx="4842226" cy="2307900"/>
          </a:xfrm>
          <a:prstGeom prst="rect">
            <a:avLst/>
          </a:prstGeom>
          <a:noFill/>
          <a:ln cap="flat" cmpd="sng" w="9525">
            <a:solidFill>
              <a:srgbClr val="000000"/>
            </a:solidFill>
            <a:prstDash val="solid"/>
            <a:round/>
            <a:headEnd len="sm" w="sm" type="none"/>
            <a:tailEnd len="sm" w="sm" type="none"/>
          </a:ln>
        </p:spPr>
      </p:pic>
      <p:pic>
        <p:nvPicPr>
          <p:cNvPr id="104" name="Google Shape;104;p19"/>
          <p:cNvPicPr preferRelativeResize="0"/>
          <p:nvPr/>
        </p:nvPicPr>
        <p:blipFill>
          <a:blip r:embed="rId4">
            <a:alphaModFix/>
          </a:blip>
          <a:stretch>
            <a:fillRect/>
          </a:stretch>
        </p:blipFill>
        <p:spPr>
          <a:xfrm>
            <a:off x="1669975" y="4972925"/>
            <a:ext cx="6423474" cy="1686650"/>
          </a:xfrm>
          <a:prstGeom prst="rect">
            <a:avLst/>
          </a:prstGeom>
          <a:noFill/>
          <a:ln cap="flat" cmpd="sng" w="9525">
            <a:solidFill>
              <a:srgbClr val="000000"/>
            </a:solidFill>
            <a:prstDash val="solid"/>
            <a:round/>
            <a:headEnd len="sm" w="sm" type="none"/>
            <a:tailEnd len="sm" w="sm" type="none"/>
          </a:ln>
        </p:spPr>
      </p:pic>
      <p:cxnSp>
        <p:nvCxnSpPr>
          <p:cNvPr id="105" name="Google Shape;105;p19"/>
          <p:cNvCxnSpPr/>
          <p:nvPr/>
        </p:nvCxnSpPr>
        <p:spPr>
          <a:xfrm>
            <a:off x="7097225" y="3854300"/>
            <a:ext cx="30900" cy="2323500"/>
          </a:xfrm>
          <a:prstGeom prst="straightConnector1">
            <a:avLst/>
          </a:prstGeom>
          <a:noFill/>
          <a:ln cap="flat" cmpd="sng" w="19050">
            <a:solidFill>
              <a:srgbClr val="FF0000"/>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ustom Design">
  <a:themeElements>
    <a:clrScheme name="4b2e83 1">
      <a:dk1>
        <a:srgbClr val="4B2E83"/>
      </a:dk1>
      <a:lt1>
        <a:srgbClr val="E8D3A2"/>
      </a:lt1>
      <a:dk2>
        <a:srgbClr val="4B2E83"/>
      </a:dk2>
      <a:lt2>
        <a:srgbClr val="FFFFFF"/>
      </a:lt2>
      <a:accent1>
        <a:srgbClr val="4B2E83"/>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