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7" r:id="rId3"/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858000" cy="9144000"/>
  <p:embeddedFontLs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  <p:embeddedFont>
      <p:font typeface="Century Gothic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regular.fntdata"/><Relationship Id="rId11" Type="http://schemas.openxmlformats.org/officeDocument/2006/relationships/font" Target="fonts/EncodeSansBlack-bold.fntdata"/><Relationship Id="rId22" Type="http://schemas.openxmlformats.org/officeDocument/2006/relationships/font" Target="fonts/CenturyGothic-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bold.fntdata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23" Type="http://schemas.openxmlformats.org/officeDocument/2006/relationships/font" Target="fonts/CenturyGothic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1.xml"/><Relationship Id="rId18" Type="http://schemas.openxmlformats.org/officeDocument/2006/relationships/font" Target="fonts/Open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611122794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g6111227942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32df7acae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32df7aca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2632df7acae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18b5b4128_0_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18b5b4128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418b5b4128_0_4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18b5b412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18b5b412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418b5b4128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2913b99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g62913b9908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33" name="Google Shape;3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7"/>
          <p:cNvSpPr txBox="1"/>
          <p:nvPr>
            <p:ph idx="1" type="body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36" name="Google Shape;3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39" name="Google Shape;39;p8"/>
          <p:cNvSpPr txBox="1"/>
          <p:nvPr>
            <p:ph idx="10" type="dt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1" type="ftr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3" type="body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7" name="Google Shape;47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10"/>
          <p:cNvSpPr/>
          <p:nvPr>
            <p:ph idx="2" type="chart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76200" lvl="1" marL="990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5400" lvl="3" marL="1752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5400" lvl="4" marL="2209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5400" lvl="5" marL="2667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5400" lvl="6" marL="3124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400" lvl="7" marL="3581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5400" lvl="8" marL="4038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52" name="Google Shape;5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4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indent="0" lvl="2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indent="0" lvl="3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indent="0" lvl="4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indent="0" lvl="5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indent="0" lvl="6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indent="0" lvl="7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indent="0" lvl="8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/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683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55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302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302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302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302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302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302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Google Shape;56;p11"/>
          <p:cNvSpPr txBox="1"/>
          <p:nvPr>
            <p:ph idx="10" type="dt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1" type="ftr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8" name="Google Shape;58;p11"/>
          <p:cNvSpPr txBox="1"/>
          <p:nvPr>
            <p:ph idx="12" type="sldNum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b="0" i="0" sz="105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myresearch-lifecycle/plan-and-propose/sponsor-requirements/non-federal/#affiliated-institutions" TargetMode="External"/><Relationship Id="rId4" Type="http://schemas.openxmlformats.org/officeDocument/2006/relationships/hyperlink" Target="https://www.washington.edu/research/myresearch-lifecycle/plan-and-propose/sponsor-requirements/non-federal/#affiliated-institution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4250">
                <a:latin typeface="Encode Sans Black"/>
                <a:ea typeface="Encode Sans Black"/>
                <a:cs typeface="Encode Sans Black"/>
                <a:sym typeface="Encode Sans Black"/>
              </a:rPr>
              <a:t>Outgoing Staff Assignment </a:t>
            </a:r>
            <a:endParaRPr sz="425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-US" sz="3650">
                <a:latin typeface="Encode Sans Black"/>
                <a:ea typeface="Encode Sans Black"/>
                <a:cs typeface="Encode Sans Black"/>
                <a:sym typeface="Encode Sans Black"/>
              </a:rPr>
              <a:t>Process Change</a:t>
            </a:r>
            <a:endParaRPr sz="365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4" name="Google Shape;64;p12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December 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2023 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Amanda Snyder &amp; Lynn Magill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 &amp; </a:t>
            </a:r>
            <a:r>
              <a:rPr lang="en-US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Procurement</a:t>
            </a:r>
            <a:r>
              <a:rPr b="0" i="0" lang="en-US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Services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Staff Assignments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100"/>
              <a:t>Staff assignments provide a way to compensate salary, benefits, and related personnel expenses (e.g. tuition) for UW personnel working at another institution.</a:t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3100"/>
              <a:t>This is not a subaward. </a:t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3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Requesting Outgoing Staff Assignments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8" name="Google Shape;78;p14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Outgoing staff assignment set up is requested through Procurement Services by submitting a Workday Requisition to Procurement (which will then become a Purchase Order after approvals)</a:t>
            </a:r>
            <a:r>
              <a:rPr b="1" lang="en-US"/>
              <a:t>.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/>
              <a:t>Important:</a:t>
            </a:r>
            <a:r>
              <a:rPr lang="en-US"/>
              <a:t> if you need a specific contract agreement between the UW and the other entity, please be sure to note that on the Requisition, and Procurement will assist and sign.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Incoming Staff Assignments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85" name="Google Shape;85;p15"/>
          <p:cNvSpPr txBox="1"/>
          <p:nvPr>
            <p:ph idx="2" type="body"/>
          </p:nvPr>
        </p:nvSpPr>
        <p:spPr>
          <a:xfrm>
            <a:off x="665905" y="15041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No changes to current processes.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Set up for Incoming Staff Assignments (to the UW from other institutions) are requested via an eGC1 in SAGE.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Review guidance on: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Non-Federal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Affiliated</a:t>
            </a:r>
            <a:r>
              <a:rPr lang="en-US" u="sng">
                <a:solidFill>
                  <a:schemeClr val="hlink"/>
                </a:solidFill>
                <a:hlinkClick r:id="rId4"/>
              </a:rPr>
              <a:t> &amp; Collaborating Institutions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