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Encode Sans"/>
      <p:regular r:id="rId19"/>
      <p:bold r:id="rId20"/>
    </p:embeddedFont>
    <p:embeddedFont>
      <p:font typeface="Encode Sans Black"/>
      <p:bold r:id="rId21"/>
    </p:embeddedFont>
    <p:embeddedFont>
      <p:font typeface="Open Sans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ncodeSans-bold.fntdata"/><Relationship Id="rId22" Type="http://schemas.openxmlformats.org/officeDocument/2006/relationships/font" Target="fonts/OpenSansLight-regular.fntdata"/><Relationship Id="rId21" Type="http://schemas.openxmlformats.org/officeDocument/2006/relationships/font" Target="fonts/EncodeSansBlack-bold.fntdata"/><Relationship Id="rId24" Type="http://schemas.openxmlformats.org/officeDocument/2006/relationships/font" Target="fonts/OpenSansLight-italic.fntdata"/><Relationship Id="rId23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ncodeSan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2c454602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2c4546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Vince</a:t>
            </a:r>
            <a:endParaRPr sz="1100"/>
          </a:p>
        </p:txBody>
      </p:sp>
      <p:sp>
        <p:nvSpPr>
          <p:cNvPr id="115" name="Google Shape;115;g5e2c454602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8b5b4128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8b5b412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123" name="Google Shape;123;g418b5b4128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34f93da0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34f93da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130" name="Google Shape;130;g2934f93da0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60bdfccb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60bdfcc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138" name="Google Shape;138;g2960bdfccb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913b9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Vince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62913b990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40" name="Google Shape;40;g418b5b412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93d53094b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93d5309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50" name="Google Shape;50;g293d53094b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2eb1c24b0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2eb1c24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Carol-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Proactively include required information that facilitates OSP review e.g. Clinical Trial Amendments always needs this information included for OSP review and approval. </a:t>
            </a:r>
            <a:endParaRPr sz="300"/>
          </a:p>
        </p:txBody>
      </p:sp>
      <p:sp>
        <p:nvSpPr>
          <p:cNvPr id="57" name="Google Shape;57;g292eb1c24b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2eb1c24b0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2eb1c24b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Modification requests that include changes to a budget should always include a link to the SAGE Budget Snapshot detailing changes you need GCA to make and a </a:t>
            </a:r>
            <a:r>
              <a:rPr lang="en-US"/>
              <a:t>brief</a:t>
            </a:r>
            <a:r>
              <a:rPr lang="en-US"/>
              <a:t> description of what the change is. </a:t>
            </a:r>
            <a:endParaRPr/>
          </a:p>
        </p:txBody>
      </p:sp>
      <p:sp>
        <p:nvSpPr>
          <p:cNvPr id="69" name="Google Shape;69;g292eb1c24b0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2eb1c24b0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2eb1c24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 - Speaking of comments… new comment on ASRs created by OSP will be a link to a new FAQ</a:t>
            </a:r>
            <a:endParaRPr/>
          </a:p>
        </p:txBody>
      </p:sp>
      <p:sp>
        <p:nvSpPr>
          <p:cNvPr id="76" name="Google Shape;76;g292eb1c24b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e6d79b18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e6d79b1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83" name="Google Shape;83;g25e6d79b18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7ccc5b695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7ccc5b6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90" name="Google Shape;90;g297ccc5b695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7ece692c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7ece692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103" name="Google Shape;103;g297ece692c3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washington.edu/research/learning/online/index.php/lessons/how-to-make-a-sage-budget-snapshot/" TargetMode="External"/><Relationship Id="rId4" Type="http://schemas.openxmlformats.org/officeDocument/2006/relationships/hyperlink" Target="https://www.washington.edu/research/learning/online/index.php/lessons/how-to-include-your-sage-budget-snapshot-on-a-sage-modification-reques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washington.edu/research/announcements/tips-asr-mod-in-sage/" TargetMode="External"/><Relationship Id="rId4" Type="http://schemas.openxmlformats.org/officeDocument/2006/relationships/hyperlink" Target="https://www.washington.edu/research/faq/asr-created-by-osp/" TargetMode="External"/><Relationship Id="rId5" Type="http://schemas.openxmlformats.org/officeDocument/2006/relationships/hyperlink" Target="https://www.washington.edu/research/learning/online/index.php/lessons/how-to-make-a-sage-budget-snapshot/" TargetMode="External"/><Relationship Id="rId6" Type="http://schemas.openxmlformats.org/officeDocument/2006/relationships/hyperlink" Target="https://www.washington.edu/research/learning/online/index.php/lessons/how-to-include-your-sage-budget-snapshot-on-a-sage-modification-reques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ashington.edu/research/tools/sage/guide/advances/advance-comments-history/" TargetMode="External"/><Relationship Id="rId4" Type="http://schemas.openxmlformats.org/officeDocument/2006/relationships/hyperlink" Target="https://www.washington.edu/research/tools/sage/guide/awards/awards-comments-history/" TargetMode="External"/><Relationship Id="rId5" Type="http://schemas.openxmlformats.org/officeDocument/2006/relationships/hyperlink" Target="https://www.washington.edu/research/tools/sage/guide/awards/modification-requests/modification-request-header-and-navigation/" TargetMode="External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ashington.edu/research/myresearch-lifecycle/manage/award-changes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washington.edu/research/faq/asr-created-by-osp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>
                <a:latin typeface="Encode Sans Black"/>
                <a:ea typeface="Encode Sans Black"/>
                <a:cs typeface="Encode Sans Black"/>
                <a:sym typeface="Encode Sans Black"/>
              </a:rPr>
              <a:t>Award &amp; Modification Requests - Tips for Comments &amp; Budgets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t/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  2023 </a:t>
            </a: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Vince Gonzalez, Associate Director, Grant and Contract Accounting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Rhodes, Director</a:t>
            </a:r>
            <a:r>
              <a:rPr lang="en-US"/>
              <a:t>, </a:t>
            </a: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TIPS FOR ADVANCE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Include the Grant Security Hierarchy in the Comments &amp; History</a:t>
            </a:r>
            <a:endParaRPr sz="1800"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88" y="2159001"/>
            <a:ext cx="7269426" cy="3238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26" name="Google Shape;126;p16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Use the SAGE Budget Snapshot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Include all information GCA needs to update Workday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Grant Security Hierarchy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Cost Center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Principal Investigator (Grant)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Excel export does not include Grant Security Hierarchy and Cost Center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Review SAGE Budget Snapshot: 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How to Make a SAGE Budget Snapshot</a:t>
            </a:r>
            <a:r>
              <a:rPr lang="en-US"/>
              <a:t> 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hlinkClick r:id="rId4"/>
              </a:rPr>
              <a:t>How to Include Your SAGE Budget Snapshot on a SAGE Modification Request</a:t>
            </a:r>
            <a:r>
              <a:rPr lang="en-US"/>
              <a:t>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BUDGETS: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BUDGET SNAPSHOT EXAMPLE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33" name="Google Shape;133;p17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1768" l="0" r="0" t="0"/>
          <a:stretch/>
        </p:blipFill>
        <p:spPr>
          <a:xfrm>
            <a:off x="583275" y="1693775"/>
            <a:ext cx="8196302" cy="42275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BUDGETS: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PRIMARY WORKSHEET EXAMPLE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1" name="Google Shape;141;p18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1195" r="48789" t="11652"/>
          <a:stretch/>
        </p:blipFill>
        <p:spPr>
          <a:xfrm>
            <a:off x="803725" y="1565250"/>
            <a:ext cx="4055921" cy="5222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18"/>
          <p:cNvSpPr/>
          <p:nvPr/>
        </p:nvSpPr>
        <p:spPr>
          <a:xfrm>
            <a:off x="1362450" y="3909200"/>
            <a:ext cx="3345000" cy="7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1362450" y="4718375"/>
            <a:ext cx="3345000" cy="801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18"/>
          <p:cNvCxnSpPr>
            <a:stCxn id="144" idx="3"/>
          </p:cNvCxnSpPr>
          <p:nvPr/>
        </p:nvCxnSpPr>
        <p:spPr>
          <a:xfrm>
            <a:off x="4707450" y="5119025"/>
            <a:ext cx="119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6" name="Google Shape;146;p18"/>
          <p:cNvSpPr txBox="1"/>
          <p:nvPr/>
        </p:nvSpPr>
        <p:spPr>
          <a:xfrm>
            <a:off x="5990550" y="3863450"/>
            <a:ext cx="25815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</a:rPr>
              <a:t>Cost Center Receiving Funding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990450" y="4809175"/>
            <a:ext cx="19857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</a:rPr>
              <a:t>Workday Security Grant Hierarchy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5990550" y="2685738"/>
            <a:ext cx="28659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B2E83"/>
                </a:solidFill>
              </a:rPr>
              <a:t>Reminder</a:t>
            </a:r>
            <a:r>
              <a:rPr lang="en-US">
                <a:solidFill>
                  <a:srgbClr val="4B2E83"/>
                </a:solidFill>
              </a:rPr>
              <a:t>: Your Primary Worksheet title will be the name of the corresponding Award Line in Workday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362450" y="3167825"/>
            <a:ext cx="3345000" cy="580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>
            <a:stCxn id="149" idx="3"/>
            <a:endCxn id="148" idx="1"/>
          </p:cNvCxnSpPr>
          <p:nvPr/>
        </p:nvCxnSpPr>
        <p:spPr>
          <a:xfrm flipH="1" rot="10800000">
            <a:off x="4707450" y="3086375"/>
            <a:ext cx="12831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1" name="Google Shape;151;p18"/>
          <p:cNvCxnSpPr>
            <a:stCxn id="146" idx="1"/>
            <a:endCxn id="143" idx="3"/>
          </p:cNvCxnSpPr>
          <p:nvPr/>
        </p:nvCxnSpPr>
        <p:spPr>
          <a:xfrm rot="10800000">
            <a:off x="4707450" y="4264100"/>
            <a:ext cx="128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57" name="Google Shape;157;p1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b="1" lang="en-US"/>
              <a:t>Updated</a:t>
            </a:r>
            <a:r>
              <a:rPr lang="en-US"/>
              <a:t> </a:t>
            </a:r>
            <a:r>
              <a:rPr lang="en-US"/>
              <a:t>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Tips for Success: Award Setup &amp; Modification Requests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b="1" lang="en-US"/>
              <a:t>New</a:t>
            </a:r>
            <a:r>
              <a:rPr lang="en-US"/>
              <a:t>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What do I do when I receive an Award Setup Request from OSP?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SAGE BUDGET SNAPSHOTS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Make a SAGE Budget Snapshot</a:t>
            </a:r>
            <a:r>
              <a:rPr lang="en-US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Include Your SAGE Budget Snapshot on a SAGE Modification Request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COMMENTS &amp; HISTORY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65900" y="1579500"/>
            <a:ext cx="50850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Location to provide information to OSP and GCA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</a:t>
            </a:r>
            <a:r>
              <a:rPr lang="en-US"/>
              <a:t>ottom left side of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Advance Requests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Award Setup Requests</a:t>
            </a:r>
            <a:r>
              <a:rPr lang="en-US"/>
              <a:t>,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Modifications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6">
            <a:alphaModFix/>
          </a:blip>
          <a:srcRect b="0" l="1032" r="72836" t="26199"/>
          <a:stretch/>
        </p:blipFill>
        <p:spPr>
          <a:xfrm>
            <a:off x="5967950" y="1530425"/>
            <a:ext cx="2798848" cy="331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" name="Google Shape;45;p7"/>
          <p:cNvSpPr/>
          <p:nvPr/>
        </p:nvSpPr>
        <p:spPr>
          <a:xfrm>
            <a:off x="5973950" y="4395475"/>
            <a:ext cx="2343000" cy="3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" name="Google Shape;46;p7"/>
          <p:cNvSpPr/>
          <p:nvPr/>
        </p:nvSpPr>
        <p:spPr>
          <a:xfrm rot="8100000">
            <a:off x="7549716" y="3814268"/>
            <a:ext cx="744583" cy="3725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COMMENTS &amp; HISTORY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latin typeface="Encode Sans"/>
                <a:ea typeface="Encode Sans"/>
                <a:cs typeface="Encode Sans"/>
                <a:sym typeface="Encode Sans"/>
              </a:rPr>
              <a:t>Character Limit Awareness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480"/>
              </a:spcBef>
              <a:spcAft>
                <a:spcPts val="0"/>
              </a:spcAft>
              <a:buSzPts val="2700"/>
              <a:buChar char="&gt;"/>
            </a:pPr>
            <a:r>
              <a:rPr lang="en-US" sz="2700"/>
              <a:t>Be aware of character limits!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Comments allow for 1000 characters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Returns and </a:t>
            </a:r>
            <a:r>
              <a:rPr lang="en-US" sz="2300"/>
              <a:t>Resubmitted</a:t>
            </a:r>
            <a:endParaRPr sz="23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When GCA returns an item, 300 character limit</a:t>
            </a:r>
            <a:endParaRPr sz="21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When campus resubmits an item, 300 character limit </a:t>
            </a:r>
            <a:endParaRPr sz="2100"/>
          </a:p>
          <a:p>
            <a:pPr indent="0" lvl="0" marL="1371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Text entered into pop-up windows appears in Comments &amp; History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SAMPLE COMMENTS </a:t>
            </a: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Clinical Trial Amendments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latin typeface="Encode Sans"/>
                <a:ea typeface="Encode Sans"/>
                <a:cs typeface="Encode Sans"/>
                <a:sym typeface="Encode Sans"/>
              </a:rPr>
              <a:t>Providing OSP with Required Information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744075" y="1986550"/>
            <a:ext cx="4786800" cy="4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Primary purpose of change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Current sponsor contact info.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Do changes add or subtract $$?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If yes</a:t>
            </a:r>
            <a:r>
              <a:rPr lang="en-US"/>
              <a:t>,</a:t>
            </a:r>
            <a:r>
              <a:rPr lang="en-US" sz="2000"/>
              <a:t> indicate modified sponsor total all spending periods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Budget changes greater than 10%?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If yes</a:t>
            </a:r>
            <a:r>
              <a:rPr lang="en-US"/>
              <a:t>,</a:t>
            </a:r>
            <a:r>
              <a:rPr lang="en-US" sz="2000"/>
              <a:t> UW Clinical Trials Office review &amp; their approval attached to MOD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1" name="Google Shape;61;p9"/>
          <p:cNvSpPr txBox="1"/>
          <p:nvPr/>
        </p:nvSpPr>
        <p:spPr>
          <a:xfrm>
            <a:off x="685800" y="1524000"/>
            <a:ext cx="818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 required for OSP to review and approve any </a:t>
            </a:r>
            <a:r>
              <a:rPr lang="en-US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Changes to Clinical Trials</a:t>
            </a: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4">
            <a:alphaModFix/>
          </a:blip>
          <a:srcRect b="6057" l="26219" r="5748" t="3942"/>
          <a:stretch/>
        </p:blipFill>
        <p:spPr>
          <a:xfrm>
            <a:off x="5448550" y="2425400"/>
            <a:ext cx="3523475" cy="32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6469575" y="2985950"/>
            <a:ext cx="8376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</a:rPr>
              <a:t>firstname last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7653700" y="3156050"/>
            <a:ext cx="10251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</a:rPr>
              <a:t>(425(123-444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5669800" y="3684725"/>
            <a:ext cx="18801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66666"/>
                </a:solidFill>
              </a:rPr>
              <a:t>contact@xyzfg.edu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EXAMPLE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 COMMENTS 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-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MODIFICATIONS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“</a:t>
            </a:r>
            <a:r>
              <a:rPr lang="en-US"/>
              <a:t>I revised the SAGE Budget to match the initial awarded increment of $4</a:t>
            </a:r>
            <a:r>
              <a:rPr lang="en-US"/>
              <a:t>,538,270</a:t>
            </a:r>
            <a:r>
              <a:rPr lang="en-US"/>
              <a:t>. I also attached the approval email. See </a:t>
            </a:r>
            <a:r>
              <a:rPr i="1" lang="en-US" sz="2100"/>
              <a:t>link to SAGE Budget snapshot</a:t>
            </a:r>
            <a:r>
              <a:rPr lang="en-US" sz="1900"/>
              <a:t>”</a:t>
            </a:r>
            <a:endParaRPr sz="19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“When the Mod request is forwarded to GCA please include the note that a CI is needed in order to claim the first payment in the amount of $112,500, ACH #903710050306813, received 10/5/23.”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REQUESTS CREATED BY OSP</a:t>
            </a:r>
            <a:endParaRPr sz="2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>
                <a:latin typeface="Encode Sans"/>
                <a:ea typeface="Encode Sans"/>
                <a:cs typeface="Encode Sans"/>
                <a:sym typeface="Encode Sans"/>
              </a:rPr>
              <a:t>FAQ will be Linked in Comments</a:t>
            </a:r>
            <a:endParaRPr sz="27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What do I do when I receive an Award Setup Request created by OSP? </a:t>
            </a:r>
            <a:endParaRPr sz="2500"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setup includes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eGC1 selection, attaching </a:t>
            </a:r>
            <a:r>
              <a:rPr lang="en-US"/>
              <a:t>award document, total amount</a:t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Campus completes remainder visible to them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</a:t>
            </a:r>
            <a:r>
              <a:rPr lang="en-US"/>
              <a:t>ncluding SAGE budget data</a:t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When you (campus) complete the fields available to you on the ASR, OSP (&amp; GCA) reviewers have more work to do,</a:t>
            </a:r>
            <a:r>
              <a:rPr lang="en-US"/>
              <a:t> such as completing </a:t>
            </a:r>
            <a:r>
              <a:rPr lang="en-US"/>
              <a:t>fields for OSP/GCA use, not visible to you until processed.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QUESTIONS ABOUT RETURNED ITEMS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Have a question about </a:t>
            </a:r>
            <a:r>
              <a:rPr lang="en-US" sz="3000"/>
              <a:t>a</a:t>
            </a:r>
            <a:r>
              <a:rPr lang="en-US" sz="3000"/>
              <a:t> returned item?</a:t>
            </a:r>
            <a:endParaRPr sz="3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Read the comments first. Still have questions? </a:t>
            </a:r>
            <a:endParaRPr sz="2600"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sz="2400"/>
              <a:t>Item returned by GCA? Email gcahelp@uw.edu or send Award Portal ticket</a:t>
            </a:r>
            <a:endParaRPr sz="24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sz="2400"/>
              <a:t>Item returned by OSP?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Email OSP reviewer who returned the item to you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Find your OSP Reviewer name in the Comments &amp; History or in the Award Requests List </a:t>
            </a:r>
            <a:endParaRPr sz="2400" strike="sng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7009275" y="5320000"/>
            <a:ext cx="2407800" cy="165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ITEM RETURNED BY GCA OR OSP?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50" y="2576125"/>
            <a:ext cx="4709925" cy="420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 b="0" l="47396" r="0" t="0"/>
          <a:stretch/>
        </p:blipFill>
        <p:spPr>
          <a:xfrm>
            <a:off x="5997301" y="2576124"/>
            <a:ext cx="2519334" cy="4200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3"/>
          <p:cNvSpPr/>
          <p:nvPr/>
        </p:nvSpPr>
        <p:spPr>
          <a:xfrm>
            <a:off x="606300" y="5553950"/>
            <a:ext cx="2242500" cy="390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6405500" y="5851525"/>
            <a:ext cx="1919700" cy="668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3219400" y="4665850"/>
            <a:ext cx="1919700" cy="740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Check the Approvals graph for whether OSP or GCA returned the item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7009275" y="5320000"/>
            <a:ext cx="2407800" cy="165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FINDING YOUR OSP REVIEWER</a:t>
            </a:r>
            <a:endParaRPr/>
          </a:p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Find your OSP </a:t>
            </a:r>
            <a:r>
              <a:rPr lang="en-US"/>
              <a:t>reviewer </a:t>
            </a:r>
            <a:r>
              <a:rPr lang="en-US"/>
              <a:t>in the Comments &amp; History Section or in the Award Requests list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42650" l="0" r="0" t="0"/>
          <a:stretch/>
        </p:blipFill>
        <p:spPr>
          <a:xfrm>
            <a:off x="1054100" y="2701775"/>
            <a:ext cx="7419899" cy="1822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4"/>
          <p:cNvSpPr/>
          <p:nvPr/>
        </p:nvSpPr>
        <p:spPr>
          <a:xfrm>
            <a:off x="1213850" y="3558325"/>
            <a:ext cx="7087800" cy="687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500" y="4737925"/>
            <a:ext cx="7419899" cy="198913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4"/>
          <p:cNvSpPr/>
          <p:nvPr/>
        </p:nvSpPr>
        <p:spPr>
          <a:xfrm>
            <a:off x="7352300" y="5276900"/>
            <a:ext cx="1014900" cy="137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