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Encode Sans Black" panose="020B0604020202020204" charset="0"/>
      <p:bold r:id="rId20"/>
    </p:embeddedFont>
    <p:embeddedFont>
      <p:font typeface="Encode Sans ExtraBold" panose="020B0604020202020204" charset="0"/>
      <p:bold r:id="rId21"/>
    </p:embeddedFont>
    <p:embeddedFont>
      <p:font typeface="Merriweather Sans" pitchFamily="2" charset="0"/>
      <p:regular r:id="rId22"/>
    </p:embeddedFont>
    <p:embeddedFont>
      <p:font typeface="Open Sans" panose="020B0606030504020204" pitchFamily="34" charset="0"/>
      <p:regular r:id="rId23"/>
      <p:bold r:id="rId24"/>
      <p:italic r:id="rId25"/>
      <p:boldItalic r:id="rId26"/>
    </p:embeddedFont>
    <p:embeddedFont>
      <p:font typeface="Open Sans Light" panose="020B0306030504020204"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6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g2bede33c40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3" name="Google Shape;33;g2bede33c40_0_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4c7441d208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4c7441d20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101" name="Google Shape;101;g24c7441d208_0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dd7e9bbb2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8dd7e9bbb2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g28dd7e9bbb2_0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c47f1b93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c47f1b93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 name="Google Shape;115;g24c47f1b938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bede33c40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21" name="Google Shape;121;g2bede33c40_0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28dd7e9bbb2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28dd7e9bbb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 name="Google Shape;40;g28dd7e9bbb2_0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8dd7e9bbb2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28dd7e9bbb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 name="Google Shape;47;g28dd7e9bbb2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28dd7e9bbb2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28dd7e9bbb2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g28dd7e9bbb2_0_2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27459bceafa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27459bceaf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62" name="Google Shape;62;g27459bceafa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18b5b4128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18b5b4128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 name="Google Shape;69;g418b5b4128_0_3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8dd7e9bbb2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8dd7e9bbb2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g28dd7e9bbb2_0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4c7441d208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4c7441d20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85" name="Google Shape;85;g24c7441d208_0_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8a3bcfbe6d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8a3bcfbe6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a:p>
        </p:txBody>
      </p:sp>
      <p:sp>
        <p:nvSpPr>
          <p:cNvPr id="93" name="Google Shape;93;g28a3bcfbe6d_0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671757" y="1167124"/>
            <a:ext cx="6972300" cy="2641756"/>
          </a:xfrm>
          <a:prstGeom prst="rect">
            <a:avLst/>
          </a:prstGeom>
          <a:noFill/>
          <a:ln>
            <a:noFill/>
          </a:ln>
        </p:spPr>
        <p:txBody>
          <a:bodyPr spcFirstLastPara="1" wrap="square" lIns="91425" tIns="91425" rIns="91425" bIns="91425" anchor="b" anchorCtr="0">
            <a:noAutofit/>
          </a:bodyPr>
          <a:lstStyle>
            <a:lvl1pPr marL="457200" marR="0" lvl="0" indent="-546100" algn="l" rtl="0">
              <a:lnSpc>
                <a:spcPct val="100000"/>
              </a:lnSpc>
              <a:spcBef>
                <a:spcPts val="1000"/>
              </a:spcBef>
              <a:spcAft>
                <a:spcPts val="0"/>
              </a:spcAft>
              <a:buClr>
                <a:srgbClr val="4B2E83"/>
              </a:buClr>
              <a:buSzPts val="5000"/>
              <a:buFont typeface="Arial"/>
              <a:buChar char="●"/>
              <a:defRPr sz="5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2" name="Google Shape;12;p2"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3" name="Google Shape;13;p2" descr="Wordmark_center_Purple_HEX.png"/>
          <p:cNvPicPr preferRelativeResize="0"/>
          <p:nvPr/>
        </p:nvPicPr>
        <p:blipFill rotWithShape="1">
          <a:blip r:embed="rId3">
            <a:alphaModFix/>
          </a:blip>
          <a:srcRect/>
          <a:stretch/>
        </p:blipFill>
        <p:spPr>
          <a:xfrm>
            <a:off x="792039" y="6487457"/>
            <a:ext cx="2407146" cy="163360"/>
          </a:xfrm>
          <a:prstGeom prst="rect">
            <a:avLst/>
          </a:prstGeom>
          <a:noFill/>
          <a:ln>
            <a:noFill/>
          </a:ln>
        </p:spPr>
      </p:pic>
      <p:pic>
        <p:nvPicPr>
          <p:cNvPr id="14" name="Google Shape;14;p2" descr="Bar_RtAngle_7502_RGB.png"/>
          <p:cNvPicPr preferRelativeResize="0"/>
          <p:nvPr/>
        </p:nvPicPr>
        <p:blipFill rotWithShape="1">
          <a:blip r:embed="rId4">
            <a:alphaModFix/>
          </a:blip>
          <a:srcRect/>
          <a:stretch/>
        </p:blipFill>
        <p:spPr>
          <a:xfrm>
            <a:off x="813587" y="4006085"/>
            <a:ext cx="2264487" cy="11276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a:spLocks noGrp="1"/>
          </p:cNvSpPr>
          <p:nvPr>
            <p:ph type="body" idx="2"/>
          </p:nvPr>
        </p:nvSpPr>
        <p:spPr>
          <a:xfrm>
            <a:off x="659305" y="1736725"/>
            <a:ext cx="8196210" cy="4015497"/>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0"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Open Sans"/>
              <a:buChar char="–"/>
              <a:defRPr sz="2000" b="0"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0"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Open Sans"/>
              <a:buChar char="–"/>
              <a:defRPr sz="1600" b="0"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0"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9pPr>
          </a:lstStyle>
          <a:p>
            <a:endParaRPr/>
          </a:p>
        </p:txBody>
      </p:sp>
      <p:pic>
        <p:nvPicPr>
          <p:cNvPr id="18" name="Google Shape;18;p3" descr="W Logo_Purple_2685_HEX.png"/>
          <p:cNvPicPr preferRelativeResize="0"/>
          <p:nvPr/>
        </p:nvPicPr>
        <p:blipFill rotWithShape="1">
          <a:blip r:embed="rId2">
            <a:alphaModFix/>
          </a:blip>
          <a:srcRect/>
          <a:stretch/>
        </p:blipFill>
        <p:spPr>
          <a:xfrm>
            <a:off x="7448139" y="5949410"/>
            <a:ext cx="1368171" cy="923452"/>
          </a:xfrm>
          <a:prstGeom prst="rect">
            <a:avLst/>
          </a:prstGeom>
          <a:noFill/>
          <a:ln>
            <a:noFill/>
          </a:ln>
        </p:spPr>
      </p:pic>
      <p:pic>
        <p:nvPicPr>
          <p:cNvPr id="19" name="Google Shape;19;p3"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20"/>
        <p:cNvGrpSpPr/>
        <p:nvPr/>
      </p:nvGrpSpPr>
      <p:grpSpPr>
        <a:xfrm>
          <a:off x="0" y="0"/>
          <a:ext cx="0" cy="0"/>
          <a:chOff x="0" y="0"/>
          <a:chExt cx="0" cy="0"/>
        </a:xfrm>
      </p:grpSpPr>
      <p:sp>
        <p:nvSpPr>
          <p:cNvPr id="21" name="Google Shape;21;p4"/>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a:spLocks noGrp="1"/>
          </p:cNvSpPr>
          <p:nvPr>
            <p:ph type="body" idx="2"/>
          </p:nvPr>
        </p:nvSpPr>
        <p:spPr>
          <a:xfrm>
            <a:off x="659305" y="2320239"/>
            <a:ext cx="8197114" cy="3810086"/>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80"/>
              </a:spcBef>
              <a:spcAft>
                <a:spcPts val="0"/>
              </a:spcAft>
              <a:buClr>
                <a:srgbClr val="4B2E83"/>
              </a:buClr>
              <a:buSzPts val="2400"/>
              <a:buFont typeface="Merriweather Sans"/>
              <a:buChar char="&gt;"/>
              <a:defRPr sz="2400" b="1" i="0" u="none" strike="noStrike" cap="none">
                <a:solidFill>
                  <a:srgbClr val="4B2E83"/>
                </a:solidFill>
                <a:latin typeface="Open Sans"/>
                <a:ea typeface="Open Sans"/>
                <a:cs typeface="Open Sans"/>
                <a:sym typeface="Open Sans"/>
              </a:defRPr>
            </a:lvl1pPr>
            <a:lvl2pPr marL="914400" marR="0" lvl="1" indent="-355600" algn="l" rtl="0">
              <a:lnSpc>
                <a:spcPct val="100000"/>
              </a:lnSpc>
              <a:spcBef>
                <a:spcPts val="400"/>
              </a:spcBef>
              <a:spcAft>
                <a:spcPts val="0"/>
              </a:spcAft>
              <a:buClr>
                <a:srgbClr val="4B2E83"/>
              </a:buClr>
              <a:buSzPts val="2000"/>
              <a:buFont typeface="Arial"/>
              <a:buChar char="–"/>
              <a:defRPr sz="2000" b="1" i="0" u="none" strike="noStrike" cap="none">
                <a:solidFill>
                  <a:srgbClr val="4B2E83"/>
                </a:solidFill>
                <a:latin typeface="Open Sans"/>
                <a:ea typeface="Open Sans"/>
                <a:cs typeface="Open Sans"/>
                <a:sym typeface="Open Sans"/>
              </a:defRPr>
            </a:lvl2pPr>
            <a:lvl3pPr marL="1371600" marR="0" lvl="2" indent="-342900" algn="l" rtl="0">
              <a:lnSpc>
                <a:spcPct val="100000"/>
              </a:lnSpc>
              <a:spcBef>
                <a:spcPts val="360"/>
              </a:spcBef>
              <a:spcAft>
                <a:spcPts val="0"/>
              </a:spcAft>
              <a:buClr>
                <a:srgbClr val="4B2E83"/>
              </a:buClr>
              <a:buSzPts val="1800"/>
              <a:buFont typeface="Merriweather Sans"/>
              <a:buChar char="&gt;"/>
              <a:defRPr sz="1800" b="1" i="0" u="none" strike="noStrike" cap="none">
                <a:solidFill>
                  <a:srgbClr val="4B2E83"/>
                </a:solidFill>
                <a:latin typeface="Open Sans"/>
                <a:ea typeface="Open Sans"/>
                <a:cs typeface="Open Sans"/>
                <a:sym typeface="Open Sans"/>
              </a:defRPr>
            </a:lvl3pPr>
            <a:lvl4pPr marL="1828800" marR="0" lvl="3" indent="-330200" algn="l" rtl="0">
              <a:lnSpc>
                <a:spcPct val="100000"/>
              </a:lnSpc>
              <a:spcBef>
                <a:spcPts val="320"/>
              </a:spcBef>
              <a:spcAft>
                <a:spcPts val="0"/>
              </a:spcAft>
              <a:buClr>
                <a:srgbClr val="4B2E83"/>
              </a:buClr>
              <a:buSzPts val="1600"/>
              <a:buFont typeface="Arial"/>
              <a:buChar char="–"/>
              <a:defRPr sz="1600" b="1" i="0" u="none" strike="noStrike" cap="none">
                <a:solidFill>
                  <a:srgbClr val="4B2E83"/>
                </a:solidFill>
                <a:latin typeface="Open Sans"/>
                <a:ea typeface="Open Sans"/>
                <a:cs typeface="Open Sans"/>
                <a:sym typeface="Open Sans"/>
              </a:defRPr>
            </a:lvl4pPr>
            <a:lvl5pPr marL="2286000" marR="0" lvl="4" indent="-317500" algn="l" rtl="0">
              <a:lnSpc>
                <a:spcPct val="100000"/>
              </a:lnSpc>
              <a:spcBef>
                <a:spcPts val="280"/>
              </a:spcBef>
              <a:spcAft>
                <a:spcPts val="0"/>
              </a:spcAft>
              <a:buClr>
                <a:srgbClr val="4B2E83"/>
              </a:buClr>
              <a:buSzPts val="1400"/>
              <a:buFont typeface="Merriweather Sans"/>
              <a:buChar char="&gt;"/>
              <a:defRPr sz="1400" b="1" i="0" u="none" strike="noStrike" cap="none">
                <a:solidFill>
                  <a:srgbClr val="4B2E83"/>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 name="Google Shape;23;p4"/>
          <p:cNvSpPr txBox="1">
            <a:spLocks noGrp="1"/>
          </p:cNvSpPr>
          <p:nvPr>
            <p:ph type="body" idx="3"/>
          </p:nvPr>
        </p:nvSpPr>
        <p:spPr>
          <a:xfrm>
            <a:off x="671757" y="1730667"/>
            <a:ext cx="8184662" cy="411171"/>
          </a:xfrm>
          <a:prstGeom prst="rect">
            <a:avLst/>
          </a:prstGeom>
          <a:noFill/>
          <a:ln>
            <a:noFill/>
          </a:ln>
        </p:spPr>
        <p:txBody>
          <a:bodyPr spcFirstLastPara="1" wrap="square" lIns="91425" tIns="91425" rIns="91425" bIns="91425" anchor="t" anchorCtr="0">
            <a:noAutofit/>
          </a:bodyPr>
          <a:lstStyle>
            <a:lvl1pPr marL="457200" marR="0" lvl="0" indent="-381000" algn="l" rtl="0">
              <a:lnSpc>
                <a:spcPct val="90000"/>
              </a:lnSpc>
              <a:spcBef>
                <a:spcPts val="480"/>
              </a:spcBef>
              <a:spcAft>
                <a:spcPts val="0"/>
              </a:spcAft>
              <a:buClr>
                <a:srgbClr val="4B2E83"/>
              </a:buClr>
              <a:buSzPts val="2400"/>
              <a:buFont typeface="Arial"/>
              <a:buChar char="●"/>
              <a:defRPr sz="24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4" name="Google Shape;24;p4" descr="Wordmark_center_Purple_HEX.png"/>
          <p:cNvPicPr preferRelativeResize="0"/>
          <p:nvPr/>
        </p:nvPicPr>
        <p:blipFill rotWithShape="1">
          <a:blip r:embed="rId2">
            <a:alphaModFix/>
          </a:blip>
          <a:srcRect/>
          <a:stretch/>
        </p:blipFill>
        <p:spPr>
          <a:xfrm>
            <a:off x="6382155" y="6487457"/>
            <a:ext cx="2407146" cy="163360"/>
          </a:xfrm>
          <a:prstGeom prst="rect">
            <a:avLst/>
          </a:prstGeom>
          <a:noFill/>
          <a:ln>
            <a:noFill/>
          </a:ln>
        </p:spPr>
      </p:pic>
      <p:pic>
        <p:nvPicPr>
          <p:cNvPr id="25" name="Google Shape;25;p4"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26"/>
        <p:cNvGrpSpPr/>
        <p:nvPr/>
      </p:nvGrpSpPr>
      <p:grpSpPr>
        <a:xfrm>
          <a:off x="0" y="0"/>
          <a:ext cx="0" cy="0"/>
          <a:chOff x="0" y="0"/>
          <a:chExt cx="0" cy="0"/>
        </a:xfrm>
      </p:grpSpPr>
      <p:sp>
        <p:nvSpPr>
          <p:cNvPr id="27" name="Google Shape;27;p5"/>
          <p:cNvSpPr>
            <a:spLocks noGrp="1"/>
          </p:cNvSpPr>
          <p:nvPr>
            <p:ph type="chart" idx="2"/>
          </p:nvPr>
        </p:nvSpPr>
        <p:spPr>
          <a:xfrm>
            <a:off x="766763" y="1736725"/>
            <a:ext cx="8021637" cy="44323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480"/>
              </a:spcBef>
              <a:spcAft>
                <a:spcPts val="0"/>
              </a:spcAft>
              <a:buClr>
                <a:srgbClr val="999999"/>
              </a:buClr>
              <a:buSzPts val="2400"/>
              <a:buFont typeface="Arial"/>
              <a:buNone/>
              <a:defRPr sz="2400" b="0" i="1" u="none" strike="noStrike" cap="none">
                <a:solidFill>
                  <a:srgbClr val="999999"/>
                </a:solidFill>
                <a:latin typeface="Open Sans Light"/>
                <a:ea typeface="Open Sans Light"/>
                <a:cs typeface="Open Sans Light"/>
                <a:sym typeface="Open Sans Light"/>
              </a:defRPr>
            </a:lvl1pPr>
            <a:lvl2pPr marL="742950" marR="0" lvl="1" indent="-10795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5"/>
          <p:cNvSpPr txBox="1">
            <a:spLocks noGrp="1"/>
          </p:cNvSpPr>
          <p:nvPr>
            <p:ph type="body" idx="1"/>
          </p:nvPr>
        </p:nvSpPr>
        <p:spPr>
          <a:xfrm>
            <a:off x="671757" y="371510"/>
            <a:ext cx="8184662" cy="991998"/>
          </a:xfrm>
          <a:prstGeom prst="rect">
            <a:avLst/>
          </a:prstGeom>
          <a:noFill/>
          <a:ln>
            <a:noFill/>
          </a:ln>
        </p:spPr>
        <p:txBody>
          <a:bodyPr spcFirstLastPara="1" wrap="square" lIns="91425" tIns="91425" rIns="91425" bIns="91425" anchor="b" anchorCtr="0">
            <a:noAutofit/>
          </a:bodyPr>
          <a:lstStyle>
            <a:lvl1pPr marL="457200" marR="0" lvl="0" indent="-419100" algn="l" rtl="0">
              <a:lnSpc>
                <a:spcPct val="90000"/>
              </a:lnSpc>
              <a:spcBef>
                <a:spcPts val="600"/>
              </a:spcBef>
              <a:spcAft>
                <a:spcPts val="0"/>
              </a:spcAft>
              <a:buClr>
                <a:srgbClr val="4B2E83"/>
              </a:buClr>
              <a:buSzPts val="3000"/>
              <a:buFont typeface="Arial"/>
              <a:buChar char="●"/>
              <a:defRPr sz="3000" b="0" i="0" u="none" strike="noStrike" cap="none">
                <a:solidFill>
                  <a:srgbClr val="4B2E83"/>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E8D3A2"/>
              </a:buClr>
              <a:buSzPts val="2800"/>
              <a:buFont typeface="Arial"/>
              <a:buChar char="○"/>
              <a:defRPr sz="2800" b="0" i="0" u="none" strike="noStrike" cap="none">
                <a:solidFill>
                  <a:srgbClr val="E8D3A2"/>
                </a:solidFill>
                <a:latin typeface="Encode Sans Black"/>
                <a:ea typeface="Encode Sans Black"/>
                <a:cs typeface="Encode Sans Black"/>
                <a:sym typeface="Encode Sans Black"/>
              </a:defRPr>
            </a:lvl2pPr>
            <a:lvl3pPr marL="1371600" marR="0" lvl="2" indent="-381000" algn="l" rtl="0">
              <a:lnSpc>
                <a:spcPct val="100000"/>
              </a:lnSpc>
              <a:spcBef>
                <a:spcPts val="480"/>
              </a:spcBef>
              <a:spcAft>
                <a:spcPts val="0"/>
              </a:spcAft>
              <a:buClr>
                <a:srgbClr val="E8D3A2"/>
              </a:buClr>
              <a:buSzPts val="2400"/>
              <a:buFont typeface="Arial"/>
              <a:buChar char="■"/>
              <a:defRPr sz="2400" b="0" i="0" u="none" strike="noStrike" cap="none">
                <a:solidFill>
                  <a:srgbClr val="E8D3A2"/>
                </a:solidFill>
                <a:latin typeface="Encode Sans Black"/>
                <a:ea typeface="Encode Sans Black"/>
                <a:cs typeface="Encode Sans Black"/>
                <a:sym typeface="Encode Sans Black"/>
              </a:defRPr>
            </a:lvl3pPr>
            <a:lvl4pPr marL="1828800" marR="0" lvl="3"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4pPr>
            <a:lvl5pPr marL="2286000" marR="0" lvl="4" indent="-355600" algn="l" rtl="0">
              <a:lnSpc>
                <a:spcPct val="100000"/>
              </a:lnSpc>
              <a:spcBef>
                <a:spcPts val="400"/>
              </a:spcBef>
              <a:spcAft>
                <a:spcPts val="0"/>
              </a:spcAft>
              <a:buClr>
                <a:srgbClr val="E8D3A2"/>
              </a:buClr>
              <a:buSzPts val="2000"/>
              <a:buFont typeface="Arial"/>
              <a:buChar char="○"/>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5" descr="Wordmark_center_Purple_HEX.png"/>
          <p:cNvPicPr preferRelativeResize="0"/>
          <p:nvPr/>
        </p:nvPicPr>
        <p:blipFill rotWithShape="1">
          <a:blip r:embed="rId2">
            <a:alphaModFix/>
          </a:blip>
          <a:srcRect/>
          <a:stretch/>
        </p:blipFill>
        <p:spPr>
          <a:xfrm>
            <a:off x="6363105" y="6487457"/>
            <a:ext cx="2407146" cy="163360"/>
          </a:xfrm>
          <a:prstGeom prst="rect">
            <a:avLst/>
          </a:prstGeom>
          <a:noFill/>
          <a:ln>
            <a:noFill/>
          </a:ln>
        </p:spPr>
      </p:pic>
      <p:pic>
        <p:nvPicPr>
          <p:cNvPr id="30" name="Google Shape;30;p5" descr="Bar_RtAngle_7502_RGB.png"/>
          <p:cNvPicPr preferRelativeResize="0"/>
          <p:nvPr/>
        </p:nvPicPr>
        <p:blipFill rotWithShape="1">
          <a:blip r:embed="rId3">
            <a:alphaModFix/>
          </a:blip>
          <a:srcRect/>
          <a:stretch/>
        </p:blipFill>
        <p:spPr>
          <a:xfrm>
            <a:off x="784225" y="1437805"/>
            <a:ext cx="1346402" cy="6704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directives.doe.gov/directives-documents/400-series/0486.1-BOrder-a" TargetMode="External"/><Relationship Id="rId3" Type="http://schemas.openxmlformats.org/officeDocument/2006/relationships/hyperlink" Target="https://media.defense.gov/2023/Jun/29/2003251160/-1/-1/1/COUNTERING-UNWANTED-INFLUENCE-IN-DEPARTMENT-FUNDED-RESEARCH-AT-INSTITUTIONS-OF-HIGHER-EDUCATION.PDF" TargetMode="External"/><Relationship Id="rId7" Type="http://schemas.openxmlformats.org/officeDocument/2006/relationships/hyperlink" Target="https://nsf-gov-resources.nsf.gov/2022-10/nsf23_1.pdf?VersionId=7yfheI.bNrekBK7F5cKu9riXFbi1YjR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grants.nih.gov/policy/foreign-interference/requirements-for-disclosure" TargetMode="External"/><Relationship Id="rId5" Type="http://schemas.openxmlformats.org/officeDocument/2006/relationships/hyperlink" Target="https://new.nsf.gov/research-security" TargetMode="External"/><Relationship Id="rId10" Type="http://schemas.openxmlformats.org/officeDocument/2006/relationships/hyperlink" Target="https://www.federalregister.gov/documents/2023/08/31/2023-18802/conflict-of-interest-policy-for-recipients-of-nasa-financial-assistance-awards" TargetMode="External"/><Relationship Id="rId4" Type="http://schemas.openxmlformats.org/officeDocument/2006/relationships/hyperlink" Target="https://grants.nih.gov/policy/foreign-interference.htm" TargetMode="External"/><Relationship Id="rId9" Type="http://schemas.openxmlformats.org/officeDocument/2006/relationships/hyperlink" Target="https://www.energy.gov/management/department-energy-interim-conflict-interest-policy-requirements-financial-assistance"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cogr.edu/sites/default/files/Quick%20Reference%20Table%20to%20Current%20and%20Upcoming%20Federal%20Agency%20Requirements%20COGR%20Update%20Oct%202023%20v3.pdf" TargetMode="External"/><Relationship Id="rId3" Type="http://schemas.openxmlformats.org/officeDocument/2006/relationships/hyperlink" Target="https://www.nsf.gov/bfa/dias/policy/nstc_disclosure.jsp" TargetMode="External"/><Relationship Id="rId7" Type="http://schemas.openxmlformats.org/officeDocument/2006/relationships/hyperlink" Target="https://www.nsf.gov/bfa/dias/policy/papp/pappg24_1/FedReg/draftpappg_april2023.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nsf.gov/pubs/2023/nsf23613/nsf23613.htm" TargetMode="External"/><Relationship Id="rId5" Type="http://schemas.openxmlformats.org/officeDocument/2006/relationships/hyperlink" Target="https://www.nsf.gov/pubs/2022/nsf22576/nsf22576.htm" TargetMode="External"/><Relationship Id="rId4" Type="http://schemas.openxmlformats.org/officeDocument/2006/relationships/hyperlink" Target="https://www.whitehouse.gov/wp-content/uploads/2023/02/RS_Programs_Guidance_public_comment.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rumpwhitehouse.archives.gov/presidential-actions/presidential-memorandum-united-states-government-supported-research-development-national-security-polic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whitehouse.gov/wp-content/uploads/2022/01/010422-NSPM-33-Implementation-Guidance.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ehs.washington.edu/biological/select-agent-program/dual-use-research-concern-durc?_gl=1*1keszwi*_ga*ODExMTU0NTI4LjE1Njg5MjA5MjQ.*_ga_3T65WK0BM8*MTY5Njg4MDc4Mi42NjAuMS4xNjk2ODgwOTI1LjAuMC4w*_ga_JLHM9WH4JV*MTY5Njg4MDc4Mi42NTkuMS4xNjk2ODgwOTI1LjAuMC4w&amp;_ga=2.167858147.33650483.1696877193-811154528.1568920924" TargetMode="External"/><Relationship Id="rId3" Type="http://schemas.openxmlformats.org/officeDocument/2006/relationships/hyperlink" Target="https://www.washington.edu/research/compliance/foreign-interests-in-sponsored-programs/" TargetMode="External"/><Relationship Id="rId7" Type="http://schemas.openxmlformats.org/officeDocument/2006/relationships/hyperlink" Target="https://www.washington.edu/research/announcements/no-tiktok-bytedance-on-devices-federal-contract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washington.edu/research/myresearch-lifecycle/setup/compliance-requirements-non-financial/export-control-measures/" TargetMode="External"/><Relationship Id="rId5" Type="http://schemas.openxmlformats.org/officeDocument/2006/relationships/hyperlink" Target="https://www.washington.edu/research/forms-and-templates/fgtrp-disclosure/" TargetMode="External"/><Relationship Id="rId10" Type="http://schemas.openxmlformats.org/officeDocument/2006/relationships/hyperlink" Target="https://finance.uw.edu/ps/how-to-buy/exception-items" TargetMode="External"/><Relationship Id="rId4" Type="http://schemas.openxmlformats.org/officeDocument/2006/relationships/hyperlink" Target="https://www.washington.edu/research/myresearch-lifecycle/plan-and-propose/sponsor-requirements/federal/cpos/" TargetMode="External"/><Relationship Id="rId9" Type="http://schemas.openxmlformats.org/officeDocument/2006/relationships/hyperlink" Target="https://finance.uw.edu/ps/how-buy/foreign-supplier-purchasin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3-133.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nexus.od.nih.gov/all/2023/09/15/further-clarifying-nihs-foreign-subaward-agreement-policy-addressing-community-feedbac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ew.nsf.gov/research-security"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archives.gov/cui/registry/category-lis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6"/>
          <p:cNvSpPr txBox="1">
            <a:spLocks noGrp="1"/>
          </p:cNvSpPr>
          <p:nvPr>
            <p:ph type="body" idx="1"/>
          </p:nvPr>
        </p:nvSpPr>
        <p:spPr>
          <a:xfrm>
            <a:off x="671757" y="1167124"/>
            <a:ext cx="6972300" cy="2641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4B2E83"/>
              </a:buClr>
              <a:buSzPts val="1500"/>
              <a:buFont typeface="Arial"/>
              <a:buNone/>
            </a:pPr>
            <a:r>
              <a:rPr lang="en-US" sz="3700">
                <a:latin typeface="Encode Sans Black"/>
                <a:ea typeface="Encode Sans Black"/>
                <a:cs typeface="Encode Sans Black"/>
                <a:sym typeface="Encode Sans Black"/>
              </a:rPr>
              <a:t>Research Security </a:t>
            </a:r>
            <a:endParaRPr sz="3700">
              <a:latin typeface="Encode Sans Black"/>
              <a:ea typeface="Encode Sans Black"/>
              <a:cs typeface="Encode Sans Black"/>
              <a:sym typeface="Encode Sans Black"/>
            </a:endParaRPr>
          </a:p>
          <a:p>
            <a:pPr marL="0" marR="0" lvl="0" indent="0" algn="l" rtl="0">
              <a:lnSpc>
                <a:spcPct val="100000"/>
              </a:lnSpc>
              <a:spcBef>
                <a:spcPts val="0"/>
              </a:spcBef>
              <a:spcAft>
                <a:spcPts val="0"/>
              </a:spcAft>
              <a:buNone/>
            </a:pPr>
            <a:endParaRPr sz="2600">
              <a:latin typeface="Encode Sans Black"/>
              <a:ea typeface="Encode Sans Black"/>
              <a:cs typeface="Encode Sans Black"/>
              <a:sym typeface="Encode Sans Black"/>
            </a:endParaRPr>
          </a:p>
        </p:txBody>
      </p:sp>
      <p:sp>
        <p:nvSpPr>
          <p:cNvPr id="36" name="Google Shape;36;p6"/>
          <p:cNvSpPr txBox="1"/>
          <p:nvPr/>
        </p:nvSpPr>
        <p:spPr>
          <a:xfrm>
            <a:off x="692029" y="4736699"/>
            <a:ext cx="6656700" cy="1310100"/>
          </a:xfrm>
          <a:prstGeom prst="rect">
            <a:avLst/>
          </a:prstGeom>
          <a:noFill/>
          <a:ln>
            <a:noFill/>
          </a:ln>
        </p:spPr>
        <p:txBody>
          <a:bodyPr spcFirstLastPara="1" wrap="square" lIns="91425" tIns="45700" rIns="91425" bIns="45700" anchor="b" anchorCtr="0">
            <a:noAutofit/>
          </a:bodyPr>
          <a:lstStyle/>
          <a:p>
            <a:pPr marL="0" marR="0" lvl="0" indent="0" algn="l" rtl="0">
              <a:lnSpc>
                <a:spcPct val="150000"/>
              </a:lnSpc>
              <a:spcBef>
                <a:spcPts val="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October 12, 2023 </a:t>
            </a:r>
            <a:r>
              <a:rPr lang="en-US" sz="1600" b="0" i="0" u="none" strike="noStrike" cap="none">
                <a:solidFill>
                  <a:srgbClr val="33006F"/>
                </a:solidFill>
                <a:latin typeface="Open Sans"/>
                <a:ea typeface="Open Sans"/>
                <a:cs typeface="Open Sans"/>
                <a:sym typeface="Open Sans"/>
              </a:rPr>
              <a:t>MRAM</a:t>
            </a:r>
            <a:endParaRPr/>
          </a:p>
          <a:p>
            <a:pPr marL="0" marR="0" lvl="0" indent="0" algn="l" rtl="0">
              <a:lnSpc>
                <a:spcPct val="150000"/>
              </a:lnSpc>
              <a:spcBef>
                <a:spcPts val="320"/>
              </a:spcBef>
              <a:spcAft>
                <a:spcPts val="0"/>
              </a:spcAft>
              <a:buClr>
                <a:srgbClr val="33006F"/>
              </a:buClr>
              <a:buSzPts val="400"/>
              <a:buFont typeface="Arial"/>
              <a:buNone/>
            </a:pPr>
            <a:r>
              <a:rPr lang="en-US" sz="1600">
                <a:solidFill>
                  <a:srgbClr val="33006F"/>
                </a:solidFill>
                <a:latin typeface="Open Sans"/>
                <a:ea typeface="Open Sans"/>
                <a:cs typeface="Open Sans"/>
                <a:sym typeface="Open Sans"/>
              </a:rPr>
              <a:t>Carol Rhodes  </a:t>
            </a:r>
            <a:endParaRPr/>
          </a:p>
          <a:p>
            <a:pPr marL="0" marR="0" lvl="0" indent="0" algn="l" rtl="0">
              <a:lnSpc>
                <a:spcPct val="150000"/>
              </a:lnSpc>
              <a:spcBef>
                <a:spcPts val="320"/>
              </a:spcBef>
              <a:spcAft>
                <a:spcPts val="0"/>
              </a:spcAft>
              <a:buClr>
                <a:srgbClr val="33006F"/>
              </a:buClr>
              <a:buSzPts val="400"/>
              <a:buFont typeface="Arial"/>
              <a:buNone/>
            </a:pPr>
            <a:r>
              <a:rPr lang="en-US" sz="1600" b="0" i="0" u="none" strike="noStrike" cap="none">
                <a:solidFill>
                  <a:srgbClr val="33006F"/>
                </a:solidFill>
                <a:latin typeface="Open Sans"/>
                <a:ea typeface="Open Sans"/>
                <a:cs typeface="Open Sans"/>
                <a:sym typeface="Open Sans"/>
              </a:rPr>
              <a:t>Office of Sponsored Programs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5"/>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Research Security Memo</a:t>
            </a:r>
            <a:endParaRPr sz="3400">
              <a:latin typeface="Encode Sans Black"/>
              <a:ea typeface="Encode Sans Black"/>
              <a:cs typeface="Encode Sans Black"/>
              <a:sym typeface="Encode Sans Black"/>
            </a:endParaRPr>
          </a:p>
        </p:txBody>
      </p:sp>
      <p:sp>
        <p:nvSpPr>
          <p:cNvPr id="104" name="Google Shape;104;p15"/>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When sponsors (such as DoD) include specific research security requirements, e.g. around Controlled Unclassified Information (CUI):</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US"/>
              <a:t>OSP reviewers will provide a Research Security Memo to PI to acknowledge.</a:t>
            </a:r>
            <a:endParaRPr/>
          </a:p>
          <a:p>
            <a:pPr marL="457200" lvl="0" indent="-381000" algn="l" rtl="0">
              <a:lnSpc>
                <a:spcPct val="115000"/>
              </a:lnSpc>
              <a:spcBef>
                <a:spcPts val="0"/>
              </a:spcBef>
              <a:spcAft>
                <a:spcPts val="0"/>
              </a:spcAft>
              <a:buSzPts val="2400"/>
              <a:buChar char="&gt;"/>
            </a:pPr>
            <a:r>
              <a:rPr lang="en-US"/>
              <a:t>Memo will indicate requirements imposed by sponsor and ask for confirmation that security requirements are in place</a:t>
            </a:r>
            <a:endParaRPr/>
          </a:p>
          <a:p>
            <a:pPr marL="457200" lvl="0" indent="-381000" algn="l" rtl="0">
              <a:lnSpc>
                <a:spcPct val="115000"/>
              </a:lnSpc>
              <a:spcBef>
                <a:spcPts val="0"/>
              </a:spcBef>
              <a:spcAft>
                <a:spcPts val="0"/>
              </a:spcAft>
              <a:buSzPts val="2400"/>
              <a:buChar char="&gt;"/>
            </a:pPr>
            <a:r>
              <a:rPr lang="en-US"/>
              <a:t>PI acknowledgement and IT administrator or Chair concurrence required</a:t>
            </a:r>
            <a:endParaRPr/>
          </a:p>
          <a:p>
            <a:pPr marL="0" lvl="0" indent="0" algn="l" rtl="0">
              <a:lnSpc>
                <a:spcPct val="115000"/>
              </a:lnSpc>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Some Current Sponsor Guidance</a:t>
            </a:r>
            <a:endParaRPr sz="3400">
              <a:latin typeface="Encode Sans ExtraBold"/>
              <a:ea typeface="Encode Sans ExtraBold"/>
              <a:cs typeface="Encode Sans ExtraBold"/>
              <a:sym typeface="Encode Sans ExtraBold"/>
            </a:endParaRPr>
          </a:p>
        </p:txBody>
      </p:sp>
      <p:sp>
        <p:nvSpPr>
          <p:cNvPr id="111" name="Google Shape;111;p16"/>
          <p:cNvSpPr txBox="1">
            <a:spLocks noGrp="1"/>
          </p:cNvSpPr>
          <p:nvPr>
            <p:ph type="body" idx="2"/>
          </p:nvPr>
        </p:nvSpPr>
        <p:spPr>
          <a:xfrm>
            <a:off x="659300" y="1362850"/>
            <a:ext cx="8196300" cy="46179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480"/>
              </a:spcBef>
              <a:spcAft>
                <a:spcPts val="0"/>
              </a:spcAft>
              <a:buSzPts val="2500"/>
              <a:buChar char="&gt;"/>
            </a:pPr>
            <a:r>
              <a:rPr lang="en-US" sz="2500" u="sng">
                <a:solidFill>
                  <a:schemeClr val="hlink"/>
                </a:solidFill>
                <a:hlinkClick r:id="rId3"/>
              </a:rPr>
              <a:t>DOD Countering Unwanted Foreign Influence in Department-Funded Research </a:t>
            </a:r>
            <a:endParaRPr sz="2500"/>
          </a:p>
          <a:p>
            <a:pPr marL="457200" lvl="0" indent="-387350" algn="l" rtl="0">
              <a:lnSpc>
                <a:spcPct val="115000"/>
              </a:lnSpc>
              <a:spcBef>
                <a:spcPts val="0"/>
              </a:spcBef>
              <a:spcAft>
                <a:spcPts val="0"/>
              </a:spcAft>
              <a:buSzPts val="2500"/>
              <a:buChar char="&gt;"/>
            </a:pPr>
            <a:r>
              <a:rPr lang="en-US" sz="2500" u="sng">
                <a:solidFill>
                  <a:schemeClr val="hlink"/>
                </a:solidFill>
                <a:hlinkClick r:id="rId4"/>
              </a:rPr>
              <a:t>NIH: Foreign Interference </a:t>
            </a:r>
            <a:endParaRPr sz="2500"/>
          </a:p>
          <a:p>
            <a:pPr marL="457200" lvl="0" indent="-387350" algn="l" rtl="0">
              <a:lnSpc>
                <a:spcPct val="115000"/>
              </a:lnSpc>
              <a:spcBef>
                <a:spcPts val="0"/>
              </a:spcBef>
              <a:spcAft>
                <a:spcPts val="0"/>
              </a:spcAft>
              <a:buSzPts val="2500"/>
              <a:buChar char="&gt;"/>
            </a:pPr>
            <a:r>
              <a:rPr lang="en-US" sz="2500" u="sng">
                <a:solidFill>
                  <a:schemeClr val="hlink"/>
                </a:solidFill>
                <a:hlinkClick r:id="rId5"/>
              </a:rPr>
              <a:t>NSF Research Security</a:t>
            </a:r>
            <a:endParaRPr sz="2500"/>
          </a:p>
          <a:p>
            <a:pPr marL="457200" lvl="0" indent="-387350" algn="l" rtl="0">
              <a:lnSpc>
                <a:spcPct val="115000"/>
              </a:lnSpc>
              <a:spcBef>
                <a:spcPts val="0"/>
              </a:spcBef>
              <a:spcAft>
                <a:spcPts val="0"/>
              </a:spcAft>
              <a:buSzPts val="2500"/>
              <a:buChar char="&gt;"/>
            </a:pPr>
            <a:r>
              <a:rPr lang="en-US" sz="2500"/>
              <a:t>Guidance on Disclosures &amp; Foreign Talent Program Participation: </a:t>
            </a:r>
            <a:r>
              <a:rPr lang="en-US" sz="2500" u="sng">
                <a:solidFill>
                  <a:schemeClr val="hlink"/>
                </a:solidFill>
                <a:hlinkClick r:id="rId6"/>
              </a:rPr>
              <a:t>NIH</a:t>
            </a:r>
            <a:r>
              <a:rPr lang="en-US" sz="2500"/>
              <a:t>, </a:t>
            </a:r>
            <a:r>
              <a:rPr lang="en-US" sz="2500" u="sng">
                <a:solidFill>
                  <a:schemeClr val="hlink"/>
                </a:solidFill>
                <a:hlinkClick r:id="rId7"/>
              </a:rPr>
              <a:t>NSF</a:t>
            </a:r>
            <a:r>
              <a:rPr lang="en-US" sz="2500"/>
              <a:t>, and </a:t>
            </a:r>
            <a:r>
              <a:rPr lang="en-US" sz="2500" u="sng">
                <a:solidFill>
                  <a:schemeClr val="hlink"/>
                </a:solidFill>
                <a:hlinkClick r:id="rId8"/>
              </a:rPr>
              <a:t>DOE</a:t>
            </a:r>
            <a:r>
              <a:rPr lang="en-US" sz="2500"/>
              <a:t> </a:t>
            </a:r>
            <a:endParaRPr sz="2500"/>
          </a:p>
          <a:p>
            <a:pPr marL="457200" lvl="0" indent="-387350" algn="l" rtl="0">
              <a:lnSpc>
                <a:spcPct val="115000"/>
              </a:lnSpc>
              <a:spcBef>
                <a:spcPts val="0"/>
              </a:spcBef>
              <a:spcAft>
                <a:spcPts val="0"/>
              </a:spcAft>
              <a:buSzPts val="2500"/>
              <a:buChar char="&gt;"/>
            </a:pPr>
            <a:r>
              <a:rPr lang="en-US" sz="2500"/>
              <a:t>Related agency disclosure requirements such as :</a:t>
            </a:r>
            <a:endParaRPr sz="2500"/>
          </a:p>
          <a:p>
            <a:pPr marL="914400" lvl="1" indent="-361950" algn="l" rtl="0">
              <a:lnSpc>
                <a:spcPct val="115000"/>
              </a:lnSpc>
              <a:spcBef>
                <a:spcPts val="0"/>
              </a:spcBef>
              <a:spcAft>
                <a:spcPts val="0"/>
              </a:spcAft>
              <a:buSzPts val="2100"/>
              <a:buChar char="–"/>
            </a:pPr>
            <a:r>
              <a:rPr lang="en-US" sz="2100" u="sng">
                <a:solidFill>
                  <a:schemeClr val="hlink"/>
                </a:solidFill>
                <a:hlinkClick r:id="rId9"/>
              </a:rPr>
              <a:t>DOE interim COI policy requirements</a:t>
            </a:r>
            <a:endParaRPr sz="2100"/>
          </a:p>
          <a:p>
            <a:pPr marL="914400" lvl="1" indent="-361950" algn="l" rtl="0">
              <a:lnSpc>
                <a:spcPct val="115000"/>
              </a:lnSpc>
              <a:spcBef>
                <a:spcPts val="0"/>
              </a:spcBef>
              <a:spcAft>
                <a:spcPts val="0"/>
              </a:spcAft>
              <a:buSzPts val="2100"/>
              <a:buChar char="–"/>
            </a:pPr>
            <a:r>
              <a:rPr lang="en-US" sz="2100" u="sng">
                <a:solidFill>
                  <a:schemeClr val="hlink"/>
                </a:solidFill>
                <a:hlinkClick r:id="rId10"/>
              </a:rPr>
              <a:t>NASA COI policy</a:t>
            </a:r>
            <a:endParaRPr sz="2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Black"/>
                <a:ea typeface="Encode Sans Black"/>
                <a:cs typeface="Encode Sans Black"/>
                <a:sym typeface="Encode Sans Black"/>
              </a:rPr>
              <a:t>What’s Coming Up</a:t>
            </a:r>
            <a:endParaRPr sz="3400">
              <a:latin typeface="Encode Sans Black"/>
              <a:ea typeface="Encode Sans Black"/>
              <a:cs typeface="Encode Sans Black"/>
              <a:sym typeface="Encode Sans Black"/>
            </a:endParaRPr>
          </a:p>
        </p:txBody>
      </p:sp>
      <p:sp>
        <p:nvSpPr>
          <p:cNvPr id="118" name="Google Shape;118;p17"/>
          <p:cNvSpPr txBox="1">
            <a:spLocks noGrp="1"/>
          </p:cNvSpPr>
          <p:nvPr>
            <p:ph type="body" idx="2"/>
          </p:nvPr>
        </p:nvSpPr>
        <p:spPr>
          <a:xfrm>
            <a:off x="659300" y="1362850"/>
            <a:ext cx="8196300" cy="46179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480"/>
              </a:spcBef>
              <a:spcAft>
                <a:spcPts val="0"/>
              </a:spcAft>
              <a:buSzPts val="2300"/>
              <a:buChar char="&gt;"/>
            </a:pPr>
            <a:r>
              <a:rPr lang="en-US" sz="2300" u="sng">
                <a:solidFill>
                  <a:schemeClr val="hlink"/>
                </a:solidFill>
                <a:hlinkClick r:id="rId3"/>
              </a:rPr>
              <a:t>Final NSTC Common disclosure forms</a:t>
            </a:r>
            <a:endParaRPr sz="2300"/>
          </a:p>
          <a:p>
            <a:pPr marL="457200" lvl="0" indent="-374650" algn="l" rtl="0">
              <a:lnSpc>
                <a:spcPct val="115000"/>
              </a:lnSpc>
              <a:spcBef>
                <a:spcPts val="0"/>
              </a:spcBef>
              <a:spcAft>
                <a:spcPts val="0"/>
              </a:spcAft>
              <a:buSzPts val="2300"/>
              <a:buChar char="&gt;"/>
            </a:pPr>
            <a:r>
              <a:rPr lang="en-US" sz="2300" u="sng">
                <a:solidFill>
                  <a:schemeClr val="hlink"/>
                </a:solidFill>
                <a:hlinkClick r:id="rId4"/>
              </a:rPr>
              <a:t>Final Research Security Program standards</a:t>
            </a:r>
            <a:endParaRPr sz="2300"/>
          </a:p>
          <a:p>
            <a:pPr marL="457200" lvl="0" indent="-374650" algn="l" rtl="0">
              <a:lnSpc>
                <a:spcPct val="115000"/>
              </a:lnSpc>
              <a:spcBef>
                <a:spcPts val="0"/>
              </a:spcBef>
              <a:spcAft>
                <a:spcPts val="0"/>
              </a:spcAft>
              <a:buSzPts val="2300"/>
              <a:buChar char="&gt;"/>
            </a:pPr>
            <a:r>
              <a:rPr lang="en-US" sz="2300" u="sng">
                <a:solidFill>
                  <a:schemeClr val="hlink"/>
                </a:solidFill>
                <a:hlinkClick r:id="rId5"/>
              </a:rPr>
              <a:t>NSF research security training modules</a:t>
            </a:r>
            <a:endParaRPr sz="2300"/>
          </a:p>
          <a:p>
            <a:pPr marL="457200" lvl="0" indent="-374650" algn="l" rtl="0">
              <a:lnSpc>
                <a:spcPct val="115000"/>
              </a:lnSpc>
              <a:spcBef>
                <a:spcPts val="0"/>
              </a:spcBef>
              <a:spcAft>
                <a:spcPts val="0"/>
              </a:spcAft>
              <a:buSzPts val="2300"/>
              <a:buChar char="&gt;"/>
            </a:pPr>
            <a:r>
              <a:rPr lang="en-US" sz="2300" u="sng">
                <a:solidFill>
                  <a:schemeClr val="hlink"/>
                </a:solidFill>
                <a:hlinkClick r:id="rId6"/>
              </a:rPr>
              <a:t>NSF Research Security and Integrity Information Sharing Analysis Organization</a:t>
            </a:r>
            <a:r>
              <a:rPr lang="en-US" sz="2300"/>
              <a:t> (RSI-ISAO)</a:t>
            </a:r>
            <a:endParaRPr sz="2300"/>
          </a:p>
          <a:p>
            <a:pPr marL="457200" lvl="0" indent="-374650" algn="l" rtl="0">
              <a:lnSpc>
                <a:spcPct val="115000"/>
              </a:lnSpc>
              <a:spcBef>
                <a:spcPts val="0"/>
              </a:spcBef>
              <a:spcAft>
                <a:spcPts val="0"/>
              </a:spcAft>
              <a:buSzPts val="2300"/>
              <a:buChar char="&gt;"/>
            </a:pPr>
            <a:r>
              <a:rPr lang="en-US" sz="2300"/>
              <a:t>Final </a:t>
            </a:r>
            <a:r>
              <a:rPr lang="en-US" sz="2300" u="sng">
                <a:solidFill>
                  <a:schemeClr val="hlink"/>
                </a:solidFill>
                <a:hlinkClick r:id="rId7"/>
              </a:rPr>
              <a:t>NSF 2024 Proposals and Awards Policies &amp; Procedures Guide (PAPPG)</a:t>
            </a:r>
            <a:r>
              <a:rPr lang="en-US" sz="2300"/>
              <a:t>:</a:t>
            </a:r>
            <a:endParaRPr sz="2300"/>
          </a:p>
          <a:p>
            <a:pPr marL="914400" lvl="1" indent="-349250" algn="l" rtl="0">
              <a:lnSpc>
                <a:spcPct val="115000"/>
              </a:lnSpc>
              <a:spcBef>
                <a:spcPts val="0"/>
              </a:spcBef>
              <a:spcAft>
                <a:spcPts val="0"/>
              </a:spcAft>
              <a:buSzPts val="1900"/>
              <a:buChar char="–"/>
            </a:pPr>
            <a:r>
              <a:rPr lang="en-US" sz="1900"/>
              <a:t>Reporting of foreign gifts &amp; contacts to NSF, </a:t>
            </a:r>
            <a:r>
              <a:rPr lang="en-US" sz="1900" u="sng">
                <a:solidFill>
                  <a:schemeClr val="hlink"/>
                </a:solidFill>
                <a:hlinkClick r:id="rId7"/>
              </a:rPr>
              <a:t>2024 PAPPG, Chapt. II.B.2</a:t>
            </a:r>
            <a:endParaRPr sz="1900"/>
          </a:p>
          <a:p>
            <a:pPr marL="914400" lvl="1" indent="-349250" algn="l" rtl="0">
              <a:lnSpc>
                <a:spcPct val="115000"/>
              </a:lnSpc>
              <a:spcBef>
                <a:spcPts val="0"/>
              </a:spcBef>
              <a:spcAft>
                <a:spcPts val="0"/>
              </a:spcAft>
              <a:buSzPts val="1900"/>
              <a:buChar char="–"/>
            </a:pPr>
            <a:r>
              <a:rPr lang="en-US" sz="1900"/>
              <a:t>Certification to NSF of non-participation in malign foreign talents programs, </a:t>
            </a:r>
            <a:r>
              <a:rPr lang="en-US" sz="1900" u="sng">
                <a:solidFill>
                  <a:schemeClr val="hlink"/>
                </a:solidFill>
                <a:hlinkClick r:id="rId7"/>
              </a:rPr>
              <a:t>2024 PAPPG, Chapt. II.D.1.d. &amp; e</a:t>
            </a:r>
            <a:endParaRPr sz="1900"/>
          </a:p>
          <a:p>
            <a:pPr marL="457200" lvl="0" indent="-361950" algn="l" rtl="0">
              <a:lnSpc>
                <a:spcPct val="115000"/>
              </a:lnSpc>
              <a:spcBef>
                <a:spcPts val="0"/>
              </a:spcBef>
              <a:spcAft>
                <a:spcPts val="0"/>
              </a:spcAft>
              <a:buSzPts val="2100"/>
              <a:buChar char="&gt;"/>
            </a:pPr>
            <a:r>
              <a:rPr lang="en-US" sz="2100"/>
              <a:t>COGR: </a:t>
            </a:r>
            <a:r>
              <a:rPr lang="en-US" sz="2100" u="sng">
                <a:solidFill>
                  <a:schemeClr val="accent5"/>
                </a:solidFill>
                <a:hlinkClick r:id="rId8">
                  <a:extLst>
                    <a:ext uri="{A12FA001-AC4F-418D-AE19-62706E023703}">
                      <ahyp:hlinkClr xmlns:ahyp="http://schemas.microsoft.com/office/drawing/2018/hyperlinkcolor" val="tx"/>
                    </a:ext>
                  </a:extLst>
                </a:hlinkClick>
              </a:rPr>
              <a:t>Quick Reference Table of Current &amp; Upcoming Federal Research Security Requirements</a:t>
            </a:r>
            <a:endParaRPr sz="2300"/>
          </a:p>
          <a:p>
            <a:pPr marL="0" lvl="0" indent="0" algn="l" rtl="0">
              <a:lnSpc>
                <a:spcPct val="115000"/>
              </a:lnSpc>
              <a:spcBef>
                <a:spcPts val="480"/>
              </a:spcBef>
              <a:spcAft>
                <a:spcPts val="0"/>
              </a:spcAft>
              <a:buNone/>
            </a:pPr>
            <a:endParaRPr sz="23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671757" y="371510"/>
            <a:ext cx="8184600" cy="992100"/>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rgbClr val="4B2E83"/>
              </a:buClr>
              <a:buSzPts val="750"/>
              <a:buFont typeface="Arial"/>
              <a:buNone/>
            </a:pPr>
            <a:r>
              <a:rPr lang="en-US" sz="3400" i="0" u="none" strike="noStrike" cap="none">
                <a:solidFill>
                  <a:srgbClr val="4B2E83"/>
                </a:solidFill>
                <a:latin typeface="Encode Sans Black"/>
                <a:ea typeface="Encode Sans Black"/>
                <a:cs typeface="Encode Sans Black"/>
                <a:sym typeface="Encode Sans Black"/>
              </a:rPr>
              <a:t>Questions</a:t>
            </a:r>
            <a:endParaRPr sz="3400">
              <a:latin typeface="Encode Sans Black"/>
              <a:ea typeface="Encode Sans Black"/>
              <a:cs typeface="Encode Sans Black"/>
              <a:sym typeface="Encode Sans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7"/>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latin typeface="Encode Sans ExtraBold"/>
                <a:ea typeface="Encode Sans ExtraBold"/>
                <a:cs typeface="Encode Sans ExtraBold"/>
                <a:sym typeface="Encode Sans ExtraBold"/>
              </a:rPr>
              <a:t>What is Research Security?</a:t>
            </a:r>
            <a:endParaRPr sz="3400">
              <a:latin typeface="Encode Sans ExtraBold"/>
              <a:ea typeface="Encode Sans ExtraBold"/>
              <a:cs typeface="Encode Sans ExtraBold"/>
              <a:sym typeface="Encode Sans ExtraBold"/>
            </a:endParaRPr>
          </a:p>
        </p:txBody>
      </p:sp>
      <p:sp>
        <p:nvSpPr>
          <p:cNvPr id="43" name="Google Shape;43;p7"/>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2500"/>
              <a:t>Standardized policies and practices among researchers and research organizations applying for Federal Research and Development (R&amp;D) awards, in the interest of strengthening protections of US Government supported R&amp;D against foreign government interference and exploitation.</a:t>
            </a:r>
            <a:endParaRPr sz="2500"/>
          </a:p>
          <a:p>
            <a:pPr marL="0" lvl="0" indent="0" algn="l" rtl="0">
              <a:spcBef>
                <a:spcPts val="480"/>
              </a:spcBef>
              <a:spcAft>
                <a:spcPts val="0"/>
              </a:spcAft>
              <a:buNone/>
            </a:pPr>
            <a:endParaRPr sz="2500"/>
          </a:p>
          <a:p>
            <a:pPr marL="0" lvl="0" indent="0" algn="l" rtl="0">
              <a:spcBef>
                <a:spcPts val="480"/>
              </a:spcBef>
              <a:spcAft>
                <a:spcPts val="0"/>
              </a:spcAft>
              <a:buNone/>
            </a:pPr>
            <a:endParaRPr sz="1800"/>
          </a:p>
          <a:p>
            <a:pPr marL="0" lvl="0" indent="0" algn="l" rtl="0">
              <a:spcBef>
                <a:spcPts val="480"/>
              </a:spcBef>
              <a:spcAft>
                <a:spcPts val="0"/>
              </a:spcAft>
              <a:buNone/>
            </a:pPr>
            <a:endParaRPr sz="1800"/>
          </a:p>
          <a:p>
            <a:pPr marL="0" lvl="0" indent="0" algn="l" rtl="0">
              <a:spcBef>
                <a:spcPts val="480"/>
              </a:spcBef>
              <a:spcAft>
                <a:spcPts val="0"/>
              </a:spcAft>
              <a:buNone/>
            </a:pPr>
            <a:r>
              <a:rPr lang="en-US" sz="1800" u="sng">
                <a:solidFill>
                  <a:schemeClr val="hlink"/>
                </a:solidFill>
                <a:hlinkClick r:id="rId3"/>
              </a:rPr>
              <a:t>White House (Presidential Memorandum on USG- Supported R&amp;D National Security Policy)</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8"/>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a:latin typeface="Encode Sans ExtraBold"/>
                <a:ea typeface="Encode Sans ExtraBold"/>
                <a:cs typeface="Encode Sans ExtraBold"/>
                <a:sym typeface="Encode Sans ExtraBold"/>
              </a:rPr>
              <a:t>Elements of a Research Security Program</a:t>
            </a:r>
            <a:endParaRPr/>
          </a:p>
          <a:p>
            <a:pPr marL="0" lvl="0" indent="0" algn="l" rtl="0">
              <a:spcBef>
                <a:spcPts val="600"/>
              </a:spcBef>
              <a:spcAft>
                <a:spcPts val="0"/>
              </a:spcAft>
              <a:buNone/>
            </a:pPr>
            <a:r>
              <a:rPr lang="en-US" sz="2200"/>
              <a:t>National Security Presidential Memorandum 33 (NSPM-33) </a:t>
            </a:r>
            <a:endParaRPr sz="2800"/>
          </a:p>
        </p:txBody>
      </p:sp>
      <p:sp>
        <p:nvSpPr>
          <p:cNvPr id="50" name="Google Shape;50;p8"/>
          <p:cNvSpPr txBox="1">
            <a:spLocks noGrp="1"/>
          </p:cNvSpPr>
          <p:nvPr>
            <p:ph type="body" idx="2"/>
          </p:nvPr>
        </p:nvSpPr>
        <p:spPr>
          <a:xfrm>
            <a:off x="659305" y="16605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a:t>Issued January 2022</a:t>
            </a:r>
            <a:endParaRPr/>
          </a:p>
          <a:p>
            <a:pPr marL="0" lvl="0" indent="0" algn="l" rtl="0">
              <a:spcBef>
                <a:spcPts val="480"/>
              </a:spcBef>
              <a:spcAft>
                <a:spcPts val="0"/>
              </a:spcAft>
              <a:buNone/>
            </a:pPr>
            <a:endParaRPr/>
          </a:p>
          <a:p>
            <a:pPr marL="0" lvl="0" indent="0" algn="l" rtl="0">
              <a:spcBef>
                <a:spcPts val="480"/>
              </a:spcBef>
              <a:spcAft>
                <a:spcPts val="0"/>
              </a:spcAft>
              <a:buNone/>
            </a:pPr>
            <a:r>
              <a:rPr lang="en-US"/>
              <a:t>Main areas:</a:t>
            </a:r>
            <a:endParaRPr/>
          </a:p>
          <a:p>
            <a:pPr marL="457200" marR="0" lvl="0" indent="-361950" algn="l" rtl="0">
              <a:lnSpc>
                <a:spcPct val="100000"/>
              </a:lnSpc>
              <a:spcBef>
                <a:spcPts val="480"/>
              </a:spcBef>
              <a:spcAft>
                <a:spcPts val="0"/>
              </a:spcAft>
              <a:buClr>
                <a:schemeClr val="dk2"/>
              </a:buClr>
              <a:buSzPts val="2100"/>
              <a:buFont typeface="Open Sans"/>
              <a:buChar char="&gt;"/>
            </a:pPr>
            <a:r>
              <a:rPr lang="en-US" sz="2100"/>
              <a:t>Disclosure Requirements and Standardization</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Digital Persistent Identifiers</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Consequences for Violation of Disclosure Requirements Information Sharing</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Cybersecurity</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Foreign travel security</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Research security training</a:t>
            </a:r>
            <a:endParaRPr sz="2100"/>
          </a:p>
          <a:p>
            <a:pPr marL="457200" marR="0" lvl="0" indent="-361950" algn="l" rtl="0">
              <a:lnSpc>
                <a:spcPct val="100000"/>
              </a:lnSpc>
              <a:spcBef>
                <a:spcPts val="0"/>
              </a:spcBef>
              <a:spcAft>
                <a:spcPts val="0"/>
              </a:spcAft>
              <a:buClr>
                <a:schemeClr val="dk2"/>
              </a:buClr>
              <a:buSzPts val="2100"/>
              <a:buFont typeface="Open Sans"/>
              <a:buChar char="&gt;"/>
            </a:pPr>
            <a:r>
              <a:rPr lang="en-US" sz="2100"/>
              <a:t>Export control training</a:t>
            </a:r>
            <a:endParaRPr sz="2100">
              <a:solidFill>
                <a:srgbClr val="101820"/>
              </a:solidFill>
              <a:highlight>
                <a:srgbClr val="FFFFFF"/>
              </a:highlight>
            </a:endParaRPr>
          </a:p>
          <a:p>
            <a:pPr marL="0" lvl="0" indent="0" algn="l" rtl="0">
              <a:lnSpc>
                <a:spcPct val="115000"/>
              </a:lnSpc>
              <a:spcBef>
                <a:spcPts val="0"/>
              </a:spcBef>
              <a:spcAft>
                <a:spcPts val="0"/>
              </a:spcAft>
              <a:buNone/>
            </a:pPr>
            <a:endParaRPr sz="1200">
              <a:solidFill>
                <a:srgbClr val="101820"/>
              </a:solidFill>
              <a:highlight>
                <a:srgbClr val="FFFFFF"/>
              </a:highlight>
              <a:latin typeface="Arial"/>
              <a:ea typeface="Arial"/>
              <a:cs typeface="Arial"/>
              <a:sym typeface="Arial"/>
            </a:endParaRPr>
          </a:p>
          <a:p>
            <a:pPr marL="0" lvl="0" indent="0" algn="l" rtl="0">
              <a:spcBef>
                <a:spcPts val="1200"/>
              </a:spcBef>
              <a:spcAft>
                <a:spcPts val="0"/>
              </a:spcAft>
              <a:buNone/>
            </a:pPr>
            <a:endParaRPr/>
          </a:p>
        </p:txBody>
      </p:sp>
      <p:sp>
        <p:nvSpPr>
          <p:cNvPr id="51" name="Google Shape;51;p8"/>
          <p:cNvSpPr txBox="1"/>
          <p:nvPr/>
        </p:nvSpPr>
        <p:spPr>
          <a:xfrm>
            <a:off x="160350" y="6097650"/>
            <a:ext cx="6747000" cy="4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chemeClr val="dk2"/>
                </a:solidFill>
                <a:latin typeface="Open Sans"/>
                <a:ea typeface="Open Sans"/>
                <a:cs typeface="Open Sans"/>
                <a:sym typeface="Open Sans"/>
              </a:rPr>
              <a:t>Whitehouse: </a:t>
            </a:r>
            <a:r>
              <a:rPr lang="en-US" sz="1700" u="sng">
                <a:solidFill>
                  <a:schemeClr val="dk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NSPM-</a:t>
            </a:r>
            <a:r>
              <a:rPr lang="en-US" sz="1700" u="sng">
                <a:solidFill>
                  <a:schemeClr val="dk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33 Implementation Guidance </a:t>
            </a:r>
            <a:endParaRPr sz="1700">
              <a:solidFill>
                <a:schemeClr val="dk2"/>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9"/>
          <p:cNvSpPr txBox="1">
            <a:spLocks noGrp="1"/>
          </p:cNvSpPr>
          <p:nvPr>
            <p:ph type="body" idx="1"/>
          </p:nvPr>
        </p:nvSpPr>
        <p:spPr>
          <a:xfrm>
            <a:off x="671750" y="371500"/>
            <a:ext cx="84723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latin typeface="Encode Sans ExtraBold"/>
                <a:ea typeface="Encode Sans ExtraBold"/>
                <a:cs typeface="Encode Sans ExtraBold"/>
                <a:sym typeface="Encode Sans ExtraBold"/>
              </a:rPr>
              <a:t>Sponsored Programs:</a:t>
            </a:r>
            <a:endParaRPr sz="3400">
              <a:latin typeface="Encode Sans ExtraBold"/>
              <a:ea typeface="Encode Sans ExtraBold"/>
              <a:cs typeface="Encode Sans ExtraBold"/>
              <a:sym typeface="Encode Sans ExtraBold"/>
            </a:endParaRPr>
          </a:p>
          <a:p>
            <a:pPr marL="0" lvl="0" indent="0" algn="l" rtl="0">
              <a:spcBef>
                <a:spcPts val="600"/>
              </a:spcBef>
              <a:spcAft>
                <a:spcPts val="0"/>
              </a:spcAft>
              <a:buNone/>
            </a:pPr>
            <a:r>
              <a:rPr lang="en-US" sz="3400">
                <a:latin typeface="Encode Sans ExtraBold"/>
                <a:ea typeface="Encode Sans ExtraBold"/>
                <a:cs typeface="Encode Sans ExtraBold"/>
                <a:sym typeface="Encode Sans ExtraBold"/>
              </a:rPr>
              <a:t>What do we consider?</a:t>
            </a:r>
            <a:endParaRPr sz="3400">
              <a:latin typeface="Encode Sans ExtraBold"/>
              <a:ea typeface="Encode Sans ExtraBold"/>
              <a:cs typeface="Encode Sans ExtraBold"/>
              <a:sym typeface="Encode Sans ExtraBold"/>
            </a:endParaRPr>
          </a:p>
        </p:txBody>
      </p:sp>
      <p:sp>
        <p:nvSpPr>
          <p:cNvPr id="58" name="Google Shape;58;p9"/>
          <p:cNvSpPr txBox="1">
            <a:spLocks noGrp="1"/>
          </p:cNvSpPr>
          <p:nvPr>
            <p:ph type="body" idx="2"/>
          </p:nvPr>
        </p:nvSpPr>
        <p:spPr>
          <a:xfrm>
            <a:off x="659305" y="1431925"/>
            <a:ext cx="8196300" cy="4015500"/>
          </a:xfrm>
          <a:prstGeom prst="rect">
            <a:avLst/>
          </a:prstGeom>
        </p:spPr>
        <p:txBody>
          <a:bodyPr spcFirstLastPara="1" wrap="square" lIns="91425" tIns="91425" rIns="91425" bIns="91425" anchor="t" anchorCtr="0">
            <a:noAutofit/>
          </a:bodyPr>
          <a:lstStyle/>
          <a:p>
            <a:pPr marL="457200" lvl="0" indent="-374650" algn="l" rtl="0">
              <a:lnSpc>
                <a:spcPct val="115000"/>
              </a:lnSpc>
              <a:spcBef>
                <a:spcPts val="480"/>
              </a:spcBef>
              <a:spcAft>
                <a:spcPts val="0"/>
              </a:spcAft>
              <a:buSzPts val="2300"/>
              <a:buChar char="&gt;"/>
            </a:pPr>
            <a:r>
              <a:rPr lang="en-US" sz="2300"/>
              <a:t>Required Disclosures to sponsors </a:t>
            </a:r>
            <a:endParaRPr sz="2300"/>
          </a:p>
          <a:p>
            <a:pPr marL="457200" lvl="0" indent="-374650" algn="l" rtl="0">
              <a:lnSpc>
                <a:spcPct val="115000"/>
              </a:lnSpc>
              <a:spcBef>
                <a:spcPts val="0"/>
              </a:spcBef>
              <a:spcAft>
                <a:spcPts val="0"/>
              </a:spcAft>
              <a:buSzPts val="2300"/>
              <a:buChar char="&gt;"/>
            </a:pPr>
            <a:r>
              <a:rPr lang="en-US" sz="2300"/>
              <a:t>What kind of information or materials will be accessed/shared? </a:t>
            </a:r>
            <a:endParaRPr sz="2300"/>
          </a:p>
          <a:p>
            <a:pPr marL="914400" lvl="1" indent="-342900" algn="l" rtl="0">
              <a:lnSpc>
                <a:spcPct val="115000"/>
              </a:lnSpc>
              <a:spcBef>
                <a:spcPts val="0"/>
              </a:spcBef>
              <a:spcAft>
                <a:spcPts val="0"/>
              </a:spcAft>
              <a:buSzPts val="1800"/>
              <a:buChar char="-"/>
            </a:pPr>
            <a:r>
              <a:rPr lang="en-US" sz="1800"/>
              <a:t>Controlled Unclassified Information (CUI)</a:t>
            </a:r>
            <a:endParaRPr sz="1800"/>
          </a:p>
          <a:p>
            <a:pPr marL="914400" lvl="1" indent="-342900" algn="l" rtl="0">
              <a:lnSpc>
                <a:spcPct val="115000"/>
              </a:lnSpc>
              <a:spcBef>
                <a:spcPts val="0"/>
              </a:spcBef>
              <a:spcAft>
                <a:spcPts val="0"/>
              </a:spcAft>
              <a:buSzPts val="1800"/>
              <a:buChar char="-"/>
            </a:pPr>
            <a:r>
              <a:rPr lang="en-US" sz="1800"/>
              <a:t>Dual Use/Agents</a:t>
            </a:r>
            <a:endParaRPr sz="2300"/>
          </a:p>
          <a:p>
            <a:pPr marL="457200" lvl="0" indent="-374650" algn="l" rtl="0">
              <a:lnSpc>
                <a:spcPct val="115000"/>
              </a:lnSpc>
              <a:spcBef>
                <a:spcPts val="0"/>
              </a:spcBef>
              <a:spcAft>
                <a:spcPts val="0"/>
              </a:spcAft>
              <a:buSzPts val="2300"/>
              <a:buChar char="&gt;"/>
            </a:pPr>
            <a:r>
              <a:rPr lang="en-US" sz="2300"/>
              <a:t>Are Cybersecurity requirements met?</a:t>
            </a:r>
            <a:endParaRPr sz="2300"/>
          </a:p>
          <a:p>
            <a:pPr marL="457200" lvl="0" indent="-374650" algn="l" rtl="0">
              <a:lnSpc>
                <a:spcPct val="115000"/>
              </a:lnSpc>
              <a:spcBef>
                <a:spcPts val="0"/>
              </a:spcBef>
              <a:spcAft>
                <a:spcPts val="0"/>
              </a:spcAft>
              <a:buSzPts val="2300"/>
              <a:buChar char="&gt;"/>
            </a:pPr>
            <a:r>
              <a:rPr lang="en-US" sz="2300"/>
              <a:t>Export Control review, e.g.</a:t>
            </a:r>
            <a:endParaRPr sz="2300"/>
          </a:p>
          <a:p>
            <a:pPr marL="914400" lvl="1" indent="-342900" algn="l" rtl="0">
              <a:lnSpc>
                <a:spcPct val="115000"/>
              </a:lnSpc>
              <a:spcBef>
                <a:spcPts val="0"/>
              </a:spcBef>
              <a:spcAft>
                <a:spcPts val="0"/>
              </a:spcAft>
              <a:buSzPts val="1800"/>
              <a:buChar char="-"/>
            </a:pPr>
            <a:r>
              <a:rPr lang="en-US" sz="1800"/>
              <a:t>Foreign national participation and licensing</a:t>
            </a:r>
            <a:endParaRPr sz="1800"/>
          </a:p>
          <a:p>
            <a:pPr marL="914400" lvl="1" indent="-342900" algn="l" rtl="0">
              <a:lnSpc>
                <a:spcPct val="115000"/>
              </a:lnSpc>
              <a:spcBef>
                <a:spcPts val="0"/>
              </a:spcBef>
              <a:spcAft>
                <a:spcPts val="0"/>
              </a:spcAft>
              <a:buSzPts val="1800"/>
              <a:buChar char="-"/>
            </a:pPr>
            <a:r>
              <a:rPr lang="en-US" sz="1800"/>
              <a:t>Shipping export controlled items</a:t>
            </a:r>
            <a:endParaRPr sz="1800"/>
          </a:p>
          <a:p>
            <a:pPr marL="457200" lvl="0" indent="-374650" algn="l" rtl="0">
              <a:lnSpc>
                <a:spcPct val="115000"/>
              </a:lnSpc>
              <a:spcBef>
                <a:spcPts val="0"/>
              </a:spcBef>
              <a:spcAft>
                <a:spcPts val="0"/>
              </a:spcAft>
              <a:buSzPts val="2300"/>
              <a:buChar char="&gt;"/>
            </a:pPr>
            <a:r>
              <a:rPr lang="en-US" sz="2300"/>
              <a:t>Restrictions on participation/Faculty Council on Research review</a:t>
            </a:r>
            <a:endParaRPr sz="2300"/>
          </a:p>
          <a:p>
            <a:pPr marL="457200" lvl="0" indent="-374650" algn="l" rtl="0">
              <a:lnSpc>
                <a:spcPct val="115000"/>
              </a:lnSpc>
              <a:spcBef>
                <a:spcPts val="0"/>
              </a:spcBef>
              <a:spcAft>
                <a:spcPts val="0"/>
              </a:spcAft>
              <a:buSzPts val="2300"/>
              <a:buChar char="&gt;"/>
            </a:pPr>
            <a:r>
              <a:rPr lang="en-US" sz="2300"/>
              <a:t>Prohibitions on products, technologies</a:t>
            </a:r>
            <a:endParaRPr sz="2300"/>
          </a:p>
          <a:p>
            <a:pPr marL="914400" lvl="1" indent="-342900" algn="l" rtl="0">
              <a:lnSpc>
                <a:spcPct val="115000"/>
              </a:lnSpc>
              <a:spcBef>
                <a:spcPts val="0"/>
              </a:spcBef>
              <a:spcAft>
                <a:spcPts val="0"/>
              </a:spcAft>
              <a:buSzPts val="1800"/>
              <a:buChar char="-"/>
            </a:pPr>
            <a:r>
              <a:rPr lang="en-US" sz="1800"/>
              <a:t>Bytedance</a:t>
            </a:r>
            <a:endParaRPr sz="1800"/>
          </a:p>
          <a:p>
            <a:pPr marL="914400" lvl="1" indent="-342900" algn="l" rtl="0">
              <a:lnSpc>
                <a:spcPct val="115000"/>
              </a:lnSpc>
              <a:spcBef>
                <a:spcPts val="0"/>
              </a:spcBef>
              <a:spcAft>
                <a:spcPts val="0"/>
              </a:spcAft>
              <a:buSzPts val="1800"/>
              <a:buChar char="-"/>
            </a:pPr>
            <a:r>
              <a:rPr lang="en-US" sz="1800"/>
              <a:t>Huawei</a:t>
            </a:r>
            <a:endParaRPr sz="1800"/>
          </a:p>
          <a:p>
            <a:pPr marL="914400" lvl="0" indent="0" algn="l" rtl="0">
              <a:lnSpc>
                <a:spcPct val="115000"/>
              </a:lnSpc>
              <a:spcBef>
                <a:spcPts val="480"/>
              </a:spcBef>
              <a:spcAft>
                <a:spcPts val="0"/>
              </a:spcAft>
              <a:buNone/>
            </a:pPr>
            <a:endParaRPr sz="2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0"/>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100">
                <a:latin typeface="Encode Sans Black"/>
                <a:ea typeface="Encode Sans Black"/>
                <a:cs typeface="Encode Sans Black"/>
                <a:sym typeface="Encode Sans Black"/>
              </a:rPr>
              <a:t>Examples of  Research Security Steps and Guidance in Place </a:t>
            </a:r>
            <a:endParaRPr sz="3100">
              <a:latin typeface="Encode Sans Black"/>
              <a:ea typeface="Encode Sans Black"/>
              <a:cs typeface="Encode Sans Black"/>
              <a:sym typeface="Encode Sans Black"/>
            </a:endParaRPr>
          </a:p>
        </p:txBody>
      </p:sp>
      <p:sp>
        <p:nvSpPr>
          <p:cNvPr id="65" name="Google Shape;65;p10"/>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457200" lvl="0" indent="-387350" algn="l" rtl="0">
              <a:lnSpc>
                <a:spcPct val="115000"/>
              </a:lnSpc>
              <a:spcBef>
                <a:spcPts val="0"/>
              </a:spcBef>
              <a:spcAft>
                <a:spcPts val="0"/>
              </a:spcAft>
              <a:buSzPts val="2500"/>
              <a:buChar char="&gt;"/>
            </a:pPr>
            <a:r>
              <a:rPr lang="en-US" sz="2500" u="sng">
                <a:solidFill>
                  <a:schemeClr val="hlink"/>
                </a:solidFill>
                <a:hlinkClick r:id="rId3"/>
              </a:rPr>
              <a:t>Foreign Interests in Sponsored Programs </a:t>
            </a:r>
            <a:endParaRPr sz="2500"/>
          </a:p>
          <a:p>
            <a:pPr marL="1371600" lvl="2" indent="-336550" algn="l" rtl="0">
              <a:lnSpc>
                <a:spcPct val="115000"/>
              </a:lnSpc>
              <a:spcBef>
                <a:spcPts val="0"/>
              </a:spcBef>
              <a:spcAft>
                <a:spcPts val="0"/>
              </a:spcAft>
              <a:buSzPts val="1700"/>
              <a:buChar char="&gt;"/>
            </a:pPr>
            <a:r>
              <a:rPr lang="en-US" sz="2100" u="sng">
                <a:solidFill>
                  <a:schemeClr val="accent5"/>
                </a:solidFill>
                <a:hlinkClick r:id="rId4">
                  <a:extLst>
                    <a:ext uri="{A12FA001-AC4F-418D-AE19-62706E023703}">
                      <ahyp:hlinkClr xmlns:ahyp="http://schemas.microsoft.com/office/drawing/2018/hyperlinkcolor" val="tx"/>
                    </a:ext>
                  </a:extLst>
                </a:hlinkClick>
              </a:rPr>
              <a:t>Current &amp; Pending, or Other Support</a:t>
            </a:r>
            <a:endParaRPr sz="1700"/>
          </a:p>
          <a:p>
            <a:pPr marL="1371600" lvl="2" indent="-368300" algn="l" rtl="0">
              <a:lnSpc>
                <a:spcPct val="115000"/>
              </a:lnSpc>
              <a:spcBef>
                <a:spcPts val="0"/>
              </a:spcBef>
              <a:spcAft>
                <a:spcPts val="0"/>
              </a:spcAft>
              <a:buSzPts val="2200"/>
              <a:buChar char="&gt;"/>
            </a:pPr>
            <a:r>
              <a:rPr lang="en-US" sz="2200" u="sng">
                <a:solidFill>
                  <a:schemeClr val="hlink"/>
                </a:solidFill>
                <a:hlinkClick r:id="rId5"/>
              </a:rPr>
              <a:t>Foreign Talent Recruitment Disclosure form</a:t>
            </a:r>
            <a:r>
              <a:rPr lang="en-US" sz="2200"/>
              <a:t> </a:t>
            </a:r>
            <a:endParaRPr sz="2200"/>
          </a:p>
          <a:p>
            <a:pPr marL="457200" lvl="0" indent="-387350" algn="l" rtl="0">
              <a:lnSpc>
                <a:spcPct val="115000"/>
              </a:lnSpc>
              <a:spcBef>
                <a:spcPts val="0"/>
              </a:spcBef>
              <a:spcAft>
                <a:spcPts val="0"/>
              </a:spcAft>
              <a:buSzPts val="2500"/>
              <a:buChar char="&gt;"/>
            </a:pPr>
            <a:r>
              <a:rPr lang="en-US" sz="2500" u="sng">
                <a:solidFill>
                  <a:schemeClr val="hlink"/>
                </a:solidFill>
                <a:hlinkClick r:id="rId6"/>
              </a:rPr>
              <a:t>Export Control Guidance, Review and ECMPs or Technology Control Plans</a:t>
            </a:r>
            <a:endParaRPr sz="2500"/>
          </a:p>
          <a:p>
            <a:pPr marL="457200" lvl="0" indent="-387350" algn="l" rtl="0">
              <a:lnSpc>
                <a:spcPct val="115000"/>
              </a:lnSpc>
              <a:spcBef>
                <a:spcPts val="0"/>
              </a:spcBef>
              <a:spcAft>
                <a:spcPts val="0"/>
              </a:spcAft>
              <a:buSzPts val="2500"/>
              <a:buChar char="&gt;"/>
            </a:pPr>
            <a:r>
              <a:rPr lang="en-US" sz="2500" u="sng">
                <a:solidFill>
                  <a:schemeClr val="hlink"/>
                </a:solidFill>
                <a:hlinkClick r:id="rId7"/>
              </a:rPr>
              <a:t>No TikTok / </a:t>
            </a:r>
            <a:r>
              <a:rPr lang="en-US" sz="2500" u="sng">
                <a:solidFill>
                  <a:schemeClr val="hlink"/>
                </a:solidFill>
                <a:hlinkClick r:id="rId7"/>
              </a:rPr>
              <a:t>Bytedance on devices used with Federal Contracts </a:t>
            </a:r>
            <a:endParaRPr sz="2500"/>
          </a:p>
          <a:p>
            <a:pPr marL="457200" lvl="0" indent="-387350" algn="l" rtl="0">
              <a:lnSpc>
                <a:spcPct val="115000"/>
              </a:lnSpc>
              <a:spcBef>
                <a:spcPts val="0"/>
              </a:spcBef>
              <a:spcAft>
                <a:spcPts val="0"/>
              </a:spcAft>
              <a:buSzPts val="2500"/>
              <a:buChar char="&gt;"/>
            </a:pPr>
            <a:r>
              <a:rPr lang="en-US" sz="2500"/>
              <a:t>EH&amp;S - </a:t>
            </a:r>
            <a:r>
              <a:rPr lang="en-US" sz="2500" u="sng">
                <a:solidFill>
                  <a:schemeClr val="hlink"/>
                </a:solidFill>
                <a:hlinkClick r:id="rId8"/>
              </a:rPr>
              <a:t>DURC Training</a:t>
            </a:r>
            <a:endParaRPr sz="2500"/>
          </a:p>
          <a:p>
            <a:pPr marL="457200" lvl="0" indent="-387350" algn="l" rtl="0">
              <a:lnSpc>
                <a:spcPct val="115000"/>
              </a:lnSpc>
              <a:spcBef>
                <a:spcPts val="0"/>
              </a:spcBef>
              <a:spcAft>
                <a:spcPts val="0"/>
              </a:spcAft>
              <a:buSzPts val="2500"/>
              <a:buChar char="&gt;"/>
            </a:pPr>
            <a:r>
              <a:rPr lang="en-US" sz="2500"/>
              <a:t>Procurement Services: </a:t>
            </a:r>
            <a:r>
              <a:rPr lang="en-US" sz="2500" u="sng">
                <a:solidFill>
                  <a:schemeClr val="hlink"/>
                </a:solidFill>
                <a:hlinkClick r:id="rId9"/>
              </a:rPr>
              <a:t>Foreign Supplier Guidance</a:t>
            </a:r>
            <a:r>
              <a:rPr lang="en-US" sz="2500"/>
              <a:t> and </a:t>
            </a:r>
            <a:r>
              <a:rPr lang="en-US" sz="2500" u="sng">
                <a:solidFill>
                  <a:schemeClr val="hlink"/>
                </a:solidFill>
                <a:hlinkClick r:id="rId10"/>
              </a:rPr>
              <a:t>Exceptions</a:t>
            </a:r>
            <a:r>
              <a:rPr lang="en-US" sz="2500"/>
              <a:t> </a:t>
            </a:r>
            <a:endParaRPr sz="2500"/>
          </a:p>
          <a:p>
            <a:pPr marL="457200" lvl="0" indent="0" algn="l" rtl="0">
              <a:lnSpc>
                <a:spcPct val="115000"/>
              </a:lnSpc>
              <a:spcBef>
                <a:spcPts val="480"/>
              </a:spcBef>
              <a:spcAft>
                <a:spcPts val="0"/>
              </a:spcAft>
              <a:buNone/>
            </a:pPr>
            <a:endParaRPr sz="2500"/>
          </a:p>
          <a:p>
            <a:pPr marL="0" lvl="0" indent="0" algn="l" rtl="0">
              <a:lnSpc>
                <a:spcPct val="115000"/>
              </a:lnSpc>
              <a:spcBef>
                <a:spcPts val="0"/>
              </a:spcBef>
              <a:spcAft>
                <a:spcPts val="0"/>
              </a:spcAft>
              <a:buNone/>
            </a:pPr>
            <a:endParaRPr sz="25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1"/>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US" sz="3400">
                <a:latin typeface="Encode Sans Black"/>
                <a:ea typeface="Encode Sans Black"/>
                <a:cs typeface="Encode Sans Black"/>
                <a:sym typeface="Encode Sans Black"/>
              </a:rPr>
              <a:t>NIH - Subaward/Consortium Written Agreements</a:t>
            </a:r>
            <a:endParaRPr sz="3400">
              <a:latin typeface="Encode Sans Black"/>
              <a:ea typeface="Encode Sans Black"/>
              <a:cs typeface="Encode Sans Black"/>
              <a:sym typeface="Encode Sans Black"/>
            </a:endParaRPr>
          </a:p>
        </p:txBody>
      </p:sp>
      <p:sp>
        <p:nvSpPr>
          <p:cNvPr id="72" name="Google Shape;72;p11"/>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0" lvl="0" indent="0" algn="l" rtl="0">
              <a:spcBef>
                <a:spcPts val="480"/>
              </a:spcBef>
              <a:spcAft>
                <a:spcPts val="0"/>
              </a:spcAft>
              <a:buNone/>
            </a:pPr>
            <a:r>
              <a:rPr lang="en-US" sz="1800"/>
              <a:t>“Subaward agreements must stipulate that foreign subrecipients will provide access to copies of all lab notebooks, all data, and all documentation that supports the research outcomes as described in the progress report, to the primary recipient with a frequency of no less than once per year, in alignment with the timing requirements for Research Performance Progress Report submission.”</a:t>
            </a:r>
            <a:endParaRPr sz="1800"/>
          </a:p>
          <a:p>
            <a:pPr marL="0" lvl="0" indent="0" algn="l" rtl="0">
              <a:spcBef>
                <a:spcPts val="480"/>
              </a:spcBef>
              <a:spcAft>
                <a:spcPts val="0"/>
              </a:spcAft>
              <a:buNone/>
            </a:pPr>
            <a:endParaRPr sz="1800"/>
          </a:p>
          <a:p>
            <a:pPr marL="0" lvl="0" indent="0" algn="l" rtl="0">
              <a:spcBef>
                <a:spcPts val="480"/>
              </a:spcBef>
              <a:spcAft>
                <a:spcPts val="0"/>
              </a:spcAft>
              <a:buNone/>
            </a:pPr>
            <a:r>
              <a:rPr lang="en-US" sz="1800"/>
              <a:t>Effective date Jan. 2024, </a:t>
            </a:r>
            <a:r>
              <a:rPr lang="en-US" sz="1800" b="1"/>
              <a:t>compliance required by March 2, 2024</a:t>
            </a:r>
            <a:endParaRPr sz="1800" b="1"/>
          </a:p>
          <a:p>
            <a:pPr marL="0" lvl="0" indent="0" algn="l" rtl="0">
              <a:spcBef>
                <a:spcPts val="480"/>
              </a:spcBef>
              <a:spcAft>
                <a:spcPts val="0"/>
              </a:spcAft>
              <a:buNone/>
            </a:pPr>
            <a:endParaRPr/>
          </a:p>
          <a:p>
            <a:pPr marL="0" lvl="0" indent="0" algn="l" rtl="0">
              <a:spcBef>
                <a:spcPts val="480"/>
              </a:spcBef>
              <a:spcAft>
                <a:spcPts val="0"/>
              </a:spcAft>
              <a:buNone/>
            </a:pPr>
            <a:r>
              <a:rPr lang="en-US" sz="1900"/>
              <a:t>Note: Similar to retaining your RPPRs, campus units should retain relevant supporting documentation.</a:t>
            </a:r>
            <a:endParaRPr sz="1900"/>
          </a:p>
          <a:p>
            <a:pPr marL="0" lvl="0" indent="0" algn="l" rtl="0">
              <a:spcBef>
                <a:spcPts val="480"/>
              </a:spcBef>
              <a:spcAft>
                <a:spcPts val="0"/>
              </a:spcAft>
              <a:buNone/>
            </a:pPr>
            <a:endParaRPr/>
          </a:p>
        </p:txBody>
      </p:sp>
      <p:sp>
        <p:nvSpPr>
          <p:cNvPr id="73" name="Google Shape;73;p11"/>
          <p:cNvSpPr txBox="1"/>
          <p:nvPr/>
        </p:nvSpPr>
        <p:spPr>
          <a:xfrm>
            <a:off x="203200" y="5744350"/>
            <a:ext cx="7112100" cy="923400"/>
          </a:xfrm>
          <a:prstGeom prst="rect">
            <a:avLst/>
          </a:prstGeom>
          <a:noFill/>
          <a:ln>
            <a:noFill/>
          </a:ln>
        </p:spPr>
        <p:txBody>
          <a:bodyPr spcFirstLastPara="1" wrap="square" lIns="91425" tIns="91425" rIns="91425" bIns="91425" anchor="t" anchorCtr="0">
            <a:spAutoFit/>
          </a:bodyPr>
          <a:lstStyle/>
          <a:p>
            <a:pPr marL="0" lvl="0" indent="0" algn="l" rtl="0">
              <a:spcBef>
                <a:spcPts val="480"/>
              </a:spcBef>
              <a:spcAft>
                <a:spcPts val="0"/>
              </a:spcAft>
              <a:buNone/>
            </a:pPr>
            <a:r>
              <a:rPr lang="en-US" sz="1900" u="sng">
                <a:solidFill>
                  <a:schemeClr val="hlink"/>
                </a:solidFill>
                <a:latin typeface="Open Sans"/>
                <a:ea typeface="Open Sans"/>
                <a:cs typeface="Open Sans"/>
                <a:sym typeface="Open Sans"/>
                <a:hlinkClick r:id="rId3"/>
              </a:rPr>
              <a:t>NOT-OD-23-133</a:t>
            </a:r>
            <a:endParaRPr/>
          </a:p>
          <a:p>
            <a:pPr marL="0" lvl="0" indent="0" algn="l" rtl="0">
              <a:spcBef>
                <a:spcPts val="480"/>
              </a:spcBef>
              <a:spcAft>
                <a:spcPts val="0"/>
              </a:spcAft>
              <a:buNone/>
            </a:pPr>
            <a:r>
              <a:rPr lang="en-US" sz="2000" u="sng">
                <a:solidFill>
                  <a:schemeClr val="hlink"/>
                </a:solidFill>
                <a:latin typeface="Open Sans"/>
                <a:ea typeface="Open Sans"/>
                <a:cs typeface="Open Sans"/>
                <a:sym typeface="Open Sans"/>
                <a:hlinkClick r:id="rId4"/>
              </a:rPr>
              <a:t>Open Mike</a:t>
            </a:r>
            <a:r>
              <a:rPr lang="en-US" sz="2500" u="sng">
                <a:solidFill>
                  <a:schemeClr val="hlink"/>
                </a:solidFill>
                <a:latin typeface="Open Sans"/>
                <a:ea typeface="Open Sans"/>
                <a:cs typeface="Open Sans"/>
                <a:sym typeface="Open Sans"/>
                <a:hlinkClick r:id="rId4"/>
              </a:rPr>
              <a:t> </a:t>
            </a:r>
            <a:endParaRPr sz="25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2"/>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Research Security Training Requirements Coming</a:t>
            </a:r>
            <a:endParaRPr sz="3400"/>
          </a:p>
        </p:txBody>
      </p:sp>
      <p:sp>
        <p:nvSpPr>
          <p:cNvPr id="80" name="Google Shape;80;p12"/>
          <p:cNvSpPr txBox="1">
            <a:spLocks noGrp="1"/>
          </p:cNvSpPr>
          <p:nvPr>
            <p:ph type="body" idx="2"/>
          </p:nvPr>
        </p:nvSpPr>
        <p:spPr>
          <a:xfrm>
            <a:off x="659305" y="1736725"/>
            <a:ext cx="8196300" cy="4015500"/>
          </a:xfrm>
          <a:prstGeom prst="rect">
            <a:avLst/>
          </a:prstGeom>
        </p:spPr>
        <p:txBody>
          <a:bodyPr spcFirstLastPara="1" wrap="square" lIns="91425" tIns="91425" rIns="91425" bIns="91425" anchor="t" anchorCtr="0">
            <a:noAutofit/>
          </a:bodyPr>
          <a:lstStyle/>
          <a:p>
            <a:pPr marL="457200" lvl="0" indent="-381000" algn="l" rtl="0">
              <a:spcBef>
                <a:spcPts val="480"/>
              </a:spcBef>
              <a:spcAft>
                <a:spcPts val="0"/>
              </a:spcAft>
              <a:buSzPts val="2400"/>
              <a:buChar char="-"/>
            </a:pPr>
            <a:r>
              <a:rPr lang="en-US"/>
              <a:t>Training modules in development</a:t>
            </a:r>
            <a:endParaRPr/>
          </a:p>
          <a:p>
            <a:pPr marL="457200" lvl="0" indent="-381000" algn="l" rtl="0">
              <a:spcBef>
                <a:spcPts val="0"/>
              </a:spcBef>
              <a:spcAft>
                <a:spcPts val="0"/>
              </a:spcAft>
              <a:buSzPts val="2400"/>
              <a:buChar char="-"/>
            </a:pPr>
            <a:r>
              <a:rPr lang="en-US"/>
              <a:t>NSF issued solicitation in 2022 to develop research security training  for recipients of federal research funding. </a:t>
            </a:r>
            <a:endParaRPr/>
          </a:p>
          <a:p>
            <a:pPr marL="914400" lvl="1" indent="-355600" algn="l" rtl="0">
              <a:spcBef>
                <a:spcPts val="0"/>
              </a:spcBef>
              <a:spcAft>
                <a:spcPts val="0"/>
              </a:spcAft>
              <a:buSzPts val="2000"/>
              <a:buChar char="-"/>
            </a:pPr>
            <a:r>
              <a:rPr lang="en-US"/>
              <a:t>“This training is an essential step toward mitigating foreign government risks and threats to U.S. government-funded research and may be used to fulfill the research security program requirement in NSPM-33.”</a:t>
            </a:r>
            <a:endParaRPr/>
          </a:p>
          <a:p>
            <a:pPr marL="0" lvl="0" indent="0" algn="l" rtl="0">
              <a:spcBef>
                <a:spcPts val="480"/>
              </a:spcBef>
              <a:spcAft>
                <a:spcPts val="0"/>
              </a:spcAft>
              <a:buNone/>
            </a:pPr>
            <a:endParaRPr/>
          </a:p>
        </p:txBody>
      </p:sp>
      <p:sp>
        <p:nvSpPr>
          <p:cNvPr id="81" name="Google Shape;81;p12"/>
          <p:cNvSpPr txBox="1"/>
          <p:nvPr/>
        </p:nvSpPr>
        <p:spPr>
          <a:xfrm>
            <a:off x="875750" y="5863300"/>
            <a:ext cx="3182400" cy="629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u="sng">
                <a:solidFill>
                  <a:schemeClr val="hlink"/>
                </a:solidFill>
                <a:latin typeface="Open Sans"/>
                <a:ea typeface="Open Sans"/>
                <a:cs typeface="Open Sans"/>
                <a:sym typeface="Open Sans"/>
                <a:hlinkClick r:id="rId3"/>
              </a:rPr>
              <a:t>NSF: Research Security</a:t>
            </a:r>
            <a:endParaRPr sz="1800">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3"/>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What is Controlled Unclassified </a:t>
            </a:r>
            <a:endParaRPr sz="3400">
              <a:latin typeface="Encode Sans ExtraBold"/>
              <a:ea typeface="Encode Sans ExtraBold"/>
              <a:cs typeface="Encode Sans ExtraBold"/>
              <a:sym typeface="Encode Sans ExtraBold"/>
            </a:endParaRPr>
          </a:p>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Information (CUI)? </a:t>
            </a:r>
            <a:endParaRPr sz="3400">
              <a:latin typeface="Encode Sans Black"/>
              <a:ea typeface="Encode Sans Black"/>
              <a:cs typeface="Encode Sans Black"/>
              <a:sym typeface="Encode Sans Black"/>
            </a:endParaRPr>
          </a:p>
        </p:txBody>
      </p:sp>
      <p:sp>
        <p:nvSpPr>
          <p:cNvPr id="88" name="Google Shape;88;p13"/>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None/>
            </a:pPr>
            <a:r>
              <a:rPr lang="en-US" sz="2300">
                <a:solidFill>
                  <a:schemeClr val="dk2"/>
                </a:solidFill>
              </a:rPr>
              <a:t>Information the Government creates or possesses, or that an entity creates or possesses for or on behalf of the Government, that a law, regulation, or Government-wide policy requires or permits an agency to handle using safeguarding or dissemination controls. </a:t>
            </a:r>
            <a:endParaRPr sz="2300">
              <a:solidFill>
                <a:schemeClr val="dk2"/>
              </a:solidFill>
            </a:endParaRPr>
          </a:p>
          <a:p>
            <a:pPr marL="0" lvl="0" indent="0" algn="l" rtl="0">
              <a:lnSpc>
                <a:spcPct val="107916"/>
              </a:lnSpc>
              <a:spcBef>
                <a:spcPts val="0"/>
              </a:spcBef>
              <a:spcAft>
                <a:spcPts val="0"/>
              </a:spcAft>
              <a:buNone/>
            </a:pPr>
            <a:endParaRPr sz="2100">
              <a:solidFill>
                <a:srgbClr val="555555"/>
              </a:solidFill>
              <a:latin typeface="Calibri"/>
              <a:ea typeface="Calibri"/>
              <a:cs typeface="Calibri"/>
              <a:sym typeface="Calibri"/>
            </a:endParaRPr>
          </a:p>
          <a:p>
            <a:pPr marL="0" lvl="0" indent="0" algn="l" rtl="0">
              <a:lnSpc>
                <a:spcPct val="107916"/>
              </a:lnSpc>
              <a:spcBef>
                <a:spcPts val="0"/>
              </a:spcBef>
              <a:spcAft>
                <a:spcPts val="0"/>
              </a:spcAft>
              <a:buNone/>
            </a:pPr>
            <a:r>
              <a:rPr lang="en-US" sz="2300" u="sng">
                <a:solidFill>
                  <a:schemeClr val="dk2"/>
                </a:solidFill>
                <a:hlinkClick r:id="rId3">
                  <a:extLst>
                    <a:ext uri="{A12FA001-AC4F-418D-AE19-62706E023703}">
                      <ahyp:hlinkClr xmlns:ahyp="http://schemas.microsoft.com/office/drawing/2018/hyperlinkcolor" val="tx"/>
                    </a:ext>
                  </a:extLst>
                </a:hlinkClick>
              </a:rPr>
              <a:t>Controlled Unclassified Information (CUI) Registry</a:t>
            </a:r>
            <a:endParaRPr sz="3000">
              <a:solidFill>
                <a:schemeClr val="dk2"/>
              </a:solidFill>
            </a:endParaRPr>
          </a:p>
        </p:txBody>
      </p:sp>
      <p:sp>
        <p:nvSpPr>
          <p:cNvPr id="89" name="Google Shape;89;p13"/>
          <p:cNvSpPr txBox="1"/>
          <p:nvPr/>
        </p:nvSpPr>
        <p:spPr>
          <a:xfrm>
            <a:off x="219825" y="6215250"/>
            <a:ext cx="73515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4"/>
          <p:cNvSpPr txBox="1">
            <a:spLocks noGrp="1"/>
          </p:cNvSpPr>
          <p:nvPr>
            <p:ph type="body" idx="1"/>
          </p:nvPr>
        </p:nvSpPr>
        <p:spPr>
          <a:xfrm>
            <a:off x="671757" y="371510"/>
            <a:ext cx="8184600" cy="992100"/>
          </a:xfrm>
          <a:prstGeom prst="rect">
            <a:avLst/>
          </a:prstGeom>
        </p:spPr>
        <p:txBody>
          <a:bodyPr spcFirstLastPara="1" wrap="square" lIns="91425" tIns="91425" rIns="91425" bIns="91425" anchor="b" anchorCtr="0">
            <a:noAutofit/>
          </a:bodyPr>
          <a:lstStyle/>
          <a:p>
            <a:pPr marL="0" marR="0" lvl="0" indent="0" algn="l" rtl="0">
              <a:lnSpc>
                <a:spcPct val="90000"/>
              </a:lnSpc>
              <a:spcBef>
                <a:spcPts val="600"/>
              </a:spcBef>
              <a:spcAft>
                <a:spcPts val="0"/>
              </a:spcAft>
              <a:buNone/>
            </a:pPr>
            <a:r>
              <a:rPr lang="en-US" sz="3400">
                <a:latin typeface="Encode Sans ExtraBold"/>
                <a:ea typeface="Encode Sans ExtraBold"/>
                <a:cs typeface="Encode Sans ExtraBold"/>
                <a:sym typeface="Encode Sans ExtraBold"/>
              </a:rPr>
              <a:t>What is the Cybersecurity Maturity Model Certification (CMMC)? </a:t>
            </a:r>
            <a:endParaRPr sz="3400">
              <a:latin typeface="Encode Sans Black"/>
              <a:ea typeface="Encode Sans Black"/>
              <a:cs typeface="Encode Sans Black"/>
              <a:sym typeface="Encode Sans Black"/>
            </a:endParaRPr>
          </a:p>
        </p:txBody>
      </p:sp>
      <p:sp>
        <p:nvSpPr>
          <p:cNvPr id="96" name="Google Shape;96;p14"/>
          <p:cNvSpPr txBox="1">
            <a:spLocks noGrp="1"/>
          </p:cNvSpPr>
          <p:nvPr>
            <p:ph type="body" idx="2"/>
          </p:nvPr>
        </p:nvSpPr>
        <p:spPr>
          <a:xfrm>
            <a:off x="720200" y="1497450"/>
            <a:ext cx="7788000" cy="4015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700">
                <a:solidFill>
                  <a:schemeClr val="accent1"/>
                </a:solidFill>
                <a:highlight>
                  <a:srgbClr val="FFFFFF"/>
                </a:highlight>
              </a:rPr>
              <a:t>A three-tier model designed to protect Controlled Unclassified Information (CUI) that is shared with contractors (like UW) through acquisition programs (federal contracts).  </a:t>
            </a:r>
            <a:endParaRPr sz="1700">
              <a:solidFill>
                <a:schemeClr val="accent1"/>
              </a:solidFill>
              <a:highlight>
                <a:srgbClr val="FFFFFF"/>
              </a:highlight>
            </a:endParaRPr>
          </a:p>
          <a:p>
            <a:pPr marL="0" lvl="0" indent="0" algn="l" rtl="0">
              <a:lnSpc>
                <a:spcPct val="115000"/>
              </a:lnSpc>
              <a:spcBef>
                <a:spcPts val="0"/>
              </a:spcBef>
              <a:spcAft>
                <a:spcPts val="0"/>
              </a:spcAft>
              <a:buNone/>
            </a:pPr>
            <a:endParaRPr sz="1700">
              <a:solidFill>
                <a:schemeClr val="accent1"/>
              </a:solidFill>
              <a:highlight>
                <a:srgbClr val="FFFFFF"/>
              </a:highlight>
            </a:endParaRPr>
          </a:p>
          <a:p>
            <a:pPr marL="0" lvl="0" indent="0" algn="l" rtl="0">
              <a:lnSpc>
                <a:spcPct val="115000"/>
              </a:lnSpc>
              <a:spcBef>
                <a:spcPts val="0"/>
              </a:spcBef>
              <a:spcAft>
                <a:spcPts val="0"/>
              </a:spcAft>
              <a:buNone/>
            </a:pPr>
            <a:r>
              <a:rPr lang="en-US" sz="1700">
                <a:solidFill>
                  <a:schemeClr val="accent1"/>
                </a:solidFill>
                <a:highlight>
                  <a:srgbClr val="FFFFFF"/>
                </a:highlight>
              </a:rPr>
              <a:t>Requires  cybersecurity requirements align with National Institute of Standards and Technology (NIST SP 800-171). </a:t>
            </a:r>
            <a:endParaRPr sz="1700">
              <a:solidFill>
                <a:schemeClr val="accent1"/>
              </a:solidFill>
              <a:highlight>
                <a:srgbClr val="FFFFFF"/>
              </a:highlight>
            </a:endParaRPr>
          </a:p>
          <a:p>
            <a:pPr marL="0" lvl="0" indent="0" algn="l" rtl="0">
              <a:lnSpc>
                <a:spcPct val="115000"/>
              </a:lnSpc>
              <a:spcBef>
                <a:spcPts val="0"/>
              </a:spcBef>
              <a:spcAft>
                <a:spcPts val="0"/>
              </a:spcAft>
              <a:buNone/>
            </a:pPr>
            <a:endParaRPr sz="1700">
              <a:solidFill>
                <a:schemeClr val="accent1"/>
              </a:solidFill>
              <a:highlight>
                <a:srgbClr val="FFFFFF"/>
              </a:highlight>
            </a:endParaRPr>
          </a:p>
          <a:p>
            <a:pPr marL="0" lvl="0" indent="0" algn="l" rtl="0">
              <a:lnSpc>
                <a:spcPct val="115000"/>
              </a:lnSpc>
              <a:spcBef>
                <a:spcPts val="0"/>
              </a:spcBef>
              <a:spcAft>
                <a:spcPts val="0"/>
              </a:spcAft>
              <a:buNone/>
            </a:pPr>
            <a:r>
              <a:rPr lang="en-US" sz="1700">
                <a:solidFill>
                  <a:schemeClr val="accent1"/>
                </a:solidFill>
                <a:highlight>
                  <a:srgbClr val="FFFFFF"/>
                </a:highlight>
              </a:rPr>
              <a:t>DoD is going through CMMC 2.0 rulemaking to develop new DFARs.</a:t>
            </a:r>
            <a:endParaRPr sz="1700">
              <a:solidFill>
                <a:schemeClr val="accent1"/>
              </a:solidFill>
            </a:endParaRPr>
          </a:p>
          <a:p>
            <a:pPr marL="0" lvl="0" indent="0" algn="l" rtl="0">
              <a:lnSpc>
                <a:spcPct val="115000"/>
              </a:lnSpc>
              <a:spcBef>
                <a:spcPts val="0"/>
              </a:spcBef>
              <a:spcAft>
                <a:spcPts val="0"/>
              </a:spcAft>
              <a:buNone/>
            </a:pPr>
            <a:endParaRPr sz="2100">
              <a:solidFill>
                <a:schemeClr val="accent1"/>
              </a:solidFill>
            </a:endParaRPr>
          </a:p>
          <a:p>
            <a:pPr marL="0" lvl="0" indent="0" algn="l" rtl="0">
              <a:lnSpc>
                <a:spcPct val="115000"/>
              </a:lnSpc>
              <a:spcBef>
                <a:spcPts val="0"/>
              </a:spcBef>
              <a:spcAft>
                <a:spcPts val="0"/>
              </a:spcAft>
              <a:buNone/>
            </a:pPr>
            <a:r>
              <a:rPr lang="en-US" sz="2100" b="1">
                <a:solidFill>
                  <a:schemeClr val="accent1"/>
                </a:solidFill>
              </a:rPr>
              <a:t>How do I know which standards apply?</a:t>
            </a:r>
            <a:endParaRPr sz="2100" b="1">
              <a:solidFill>
                <a:schemeClr val="accent1"/>
              </a:solidFill>
            </a:endParaRPr>
          </a:p>
          <a:p>
            <a:pPr marL="0" lvl="0" indent="0" algn="l" rtl="0">
              <a:lnSpc>
                <a:spcPct val="115000"/>
              </a:lnSpc>
              <a:spcBef>
                <a:spcPts val="0"/>
              </a:spcBef>
              <a:spcAft>
                <a:spcPts val="0"/>
              </a:spcAft>
              <a:buNone/>
            </a:pPr>
            <a:r>
              <a:rPr lang="en-US" sz="1700">
                <a:solidFill>
                  <a:schemeClr val="accent1"/>
                </a:solidFill>
              </a:rPr>
              <a:t>Once CMMC 2.0 is implemented, DoD will specify the required CMMC level in the solicitation and in any Requests for Information (RFIs) and DFARs will be in impacted contracts.</a:t>
            </a:r>
            <a:endParaRPr sz="1700">
              <a:solidFill>
                <a:schemeClr val="accent1"/>
              </a:solidFill>
            </a:endParaRPr>
          </a:p>
          <a:p>
            <a:pPr marL="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endParaRPr sz="2100"/>
          </a:p>
          <a:p>
            <a:pPr marL="0" lvl="0" indent="0" algn="l" rtl="0">
              <a:lnSpc>
                <a:spcPct val="115000"/>
              </a:lnSpc>
              <a:spcBef>
                <a:spcPts val="0"/>
              </a:spcBef>
              <a:spcAft>
                <a:spcPts val="0"/>
              </a:spcAft>
              <a:buNone/>
            </a:pPr>
            <a:endParaRPr sz="2100"/>
          </a:p>
        </p:txBody>
      </p:sp>
      <p:sp>
        <p:nvSpPr>
          <p:cNvPr id="97" name="Google Shape;97;p14"/>
          <p:cNvSpPr txBox="1"/>
          <p:nvPr/>
        </p:nvSpPr>
        <p:spPr>
          <a:xfrm>
            <a:off x="219825" y="6215250"/>
            <a:ext cx="7351500" cy="53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820</Words>
  <Application>Microsoft Office PowerPoint</Application>
  <PresentationFormat>On-screen Show (4:3)</PresentationFormat>
  <Paragraphs>108</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Open Sans Light</vt:lpstr>
      <vt:lpstr>Calibri</vt:lpstr>
      <vt:lpstr>Encode Sans ExtraBold</vt:lpstr>
      <vt:lpstr>Merriweather Sans</vt:lpstr>
      <vt:lpstr>Encode Sans Black</vt:lpstr>
      <vt:lpstr>Open Sans</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F. Carney</dc:creator>
  <cp:lastModifiedBy>Patrick F. Carney</cp:lastModifiedBy>
  <cp:revision>1</cp:revision>
  <dcterms:modified xsi:type="dcterms:W3CDTF">2023-10-12T16:34:16Z</dcterms:modified>
</cp:coreProperties>
</file>