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Encode Sans ExtraBold"/>
      <p:bold r:id="rId19"/>
    </p:embeddedFont>
    <p:embeddedFont>
      <p:font typeface="Encode Sans Black"/>
      <p:bold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ncodeSansBlack-bold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ncodeSansExtraBold-bold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11227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611122794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75ddd8e0b_1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75ddd8e0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JJosy</a:t>
            </a:r>
            <a:endParaRPr/>
          </a:p>
        </p:txBody>
      </p:sp>
      <p:sp>
        <p:nvSpPr>
          <p:cNvPr id="124" name="Google Shape;124;g2475ddd8e0b_1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75ddd8e0b_1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75ddd8e0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131" name="Google Shape;131;g2475ddd8e0b_1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8ec6fc3b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8ec6fc3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138" name="Google Shape;138;g248ec6fc3b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913b9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Amanda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62913b990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18b5b412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18b5b41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68" name="Google Shape;68;g418b5b412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4663575b5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4663575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75" name="Google Shape;75;g284663575b5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7b505344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7b50534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82" name="Google Shape;82;g1e7b505344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4663575b5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4663575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89" name="Google Shape;89;g284663575b5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7b505344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7b50534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GCA MOD pull for subawards as of 9/26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missing award lines is a stop on moving forward</a:t>
            </a:r>
            <a:endParaRPr/>
          </a:p>
        </p:txBody>
      </p:sp>
      <p:sp>
        <p:nvSpPr>
          <p:cNvPr id="96" name="Google Shape;96;g1e7b505344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75ddd8e0b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75ddd8e0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103" name="Google Shape;103;g2475ddd8e0b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75ddd8e0b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75ddd8e0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110" name="Google Shape;110;g2475ddd8e0b_1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75ddd8e0b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75ddd8e0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117" name="Google Shape;117;g2475ddd8e0b_1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3" name="Google Shape;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6" name="Google Shape;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9" name="Google Shape;39;p8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62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752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2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667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3124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5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403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52" name="Google Shape;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washington.edu/research/myresearch-lifecycle/setup/subawards/#begin-subaward-setup" TargetMode="External"/><Relationship Id="rId4" Type="http://schemas.openxmlformats.org/officeDocument/2006/relationships/hyperlink" Target="https://www.washington.edu/research/myresearch-lifecycle/manage/subawards/#sub-changes" TargetMode="External"/><Relationship Id="rId5" Type="http://schemas.openxmlformats.org/officeDocument/2006/relationships/hyperlink" Target="https://www.washington.edu/research/myresearch-lifecycle/manage/award-changes/" TargetMode="External"/><Relationship Id="rId6" Type="http://schemas.openxmlformats.org/officeDocument/2006/relationships/hyperlink" Target="https://finance.uw.edu/ps/supplier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ospsubs@uw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ospsubs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Encode Sans Black"/>
                <a:ea typeface="Encode Sans Black"/>
                <a:cs typeface="Encode Sans Black"/>
                <a:sym typeface="Encode Sans Black"/>
              </a:rPr>
              <a:t>Subaward Update</a:t>
            </a:r>
            <a:endParaRPr sz="425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September 14,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2023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Snyder, Josy Combs, Bruce Havelock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Procurement Services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 Agreement Modifications </a:t>
            </a:r>
            <a:endParaRPr sz="2400"/>
          </a:p>
        </p:txBody>
      </p:sp>
      <p:sp>
        <p:nvSpPr>
          <p:cNvPr id="127" name="Google Shape;127;p21"/>
          <p:cNvSpPr txBox="1"/>
          <p:nvPr>
            <p:ph idx="2" type="body"/>
          </p:nvPr>
        </p:nvSpPr>
        <p:spPr>
          <a:xfrm>
            <a:off x="665905" y="1484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If you have a Subaward Agreement Modification to an existing subaward in process, let your OSP </a:t>
            </a:r>
            <a:r>
              <a:rPr lang="en-US"/>
              <a:t>administrator</a:t>
            </a:r>
            <a:r>
              <a:rPr lang="en-US"/>
              <a:t> know the </a:t>
            </a:r>
            <a:r>
              <a:rPr lang="en-US"/>
              <a:t>remaining balance from Ariba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administrators will send a PO change request to Procurement, including the remaining balance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Include the Grant ID for subaward line, or the Award MOD #</a:t>
            </a:r>
            <a:endParaRPr sz="21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Subawards Finalized After Performance Period</a:t>
            </a:r>
            <a:endParaRPr sz="2400"/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665905" y="1484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Workday does not allow PO set up when the end date of a supplier contract is in the past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Workaround identified, this </a:t>
            </a:r>
            <a:r>
              <a:rPr lang="en-US"/>
              <a:t>issue</a:t>
            </a:r>
            <a:r>
              <a:rPr lang="en-US"/>
              <a:t> no longer holding us up &amp; POs are now being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This situation occasionally occurs in normal course of business, due to delays.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This workaround will be standard practice moving forward for future situations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AP Recovery Plan</a:t>
            </a:r>
            <a:endParaRPr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7018"/>
            <a:ext cx="8839200" cy="313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03100" y="1563550"/>
            <a:ext cx="87336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 initial 8-week intervention plan to establish work management queues &amp; assignments, activate metrics, and standardize AP processes while engaging team for success.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24400" y="1708525"/>
            <a:ext cx="7957200" cy="4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How to begin subaward setup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Request changes to a subaward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Add a subaward - Award Changes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Procurement Services: For Suppliers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Cross-functional Subaward Work Group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Established to address the </a:t>
            </a:r>
            <a:r>
              <a:rPr lang="en-US"/>
              <a:t>variety of issues that have been delaying subawards.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Includes OSP, Procurement, GCA, UW-IT Integrated Service Center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Challenges 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500"/>
              <a:t>New Subawards that did not convert and still need Award Lines</a:t>
            </a:r>
            <a:endParaRPr sz="2500"/>
          </a:p>
          <a:p>
            <a:pPr indent="-368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Open Sans"/>
              <a:buChar char="&gt;"/>
            </a:pPr>
            <a:r>
              <a:rPr lang="en-US" sz="2500"/>
              <a:t>Supplier Contracts Converted without PO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Open Sans"/>
              <a:buChar char="&gt;"/>
            </a:pPr>
            <a:r>
              <a:rPr lang="en-US" sz="2500"/>
              <a:t>Supplier Contracts missing PO post-conversion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Open Sans"/>
              <a:buChar char="&gt;"/>
            </a:pPr>
            <a:r>
              <a:rPr lang="en-US" sz="2500"/>
              <a:t>Subawards Finalized After Performance Period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Open Sans"/>
              <a:buChar char="&gt;"/>
            </a:pPr>
            <a:r>
              <a:rPr lang="en-US" sz="2500"/>
              <a:t>PO Conversion Errors - Dates &amp; Dollars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Getting the Award Lines in Place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Requests &amp; Subawards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When campus creates or </a:t>
            </a:r>
            <a:r>
              <a:rPr lang="en-US"/>
              <a:t>receives</a:t>
            </a:r>
            <a:r>
              <a:rPr lang="en-US"/>
              <a:t> an Award Setup Request from OSP and there needs to be subaward award lines: 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Campus award preparer must set up a separate SAGE Budget Worksheet for each subaward.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will create separate award lines based on SAGE Budget worksheets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Award line for subawards will show status of “open”, but no spending until PO approved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Getting the Award Lines in Place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Adding </a:t>
            </a: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New Subawards for Existing Awards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When you need to add a subaward to an existing Award.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Submit an Award Modification (MOD) to OSP/GCA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Select “Funding &amp; Budgeting Change” category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Include a comment the MOD is to “Add New Subaward”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Include SAGE Budget Worksheet for each subaward being added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reviews for sponsor approval requirements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sends MOD to GCA upon approval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will create Award Line for subaward based on SAGE Budget worksheets included with the MOD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/>
              <a:t>Do not send a SAGE subaward or subaward modification request until the Award Line exists in Workday </a:t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Conversion Issue: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>
                <a:latin typeface="Encode Sans Black"/>
                <a:ea typeface="Encode Sans Black"/>
                <a:cs typeface="Encode Sans Black"/>
                <a:sym typeface="Encode Sans Black"/>
              </a:rPr>
              <a:t>New Subawards that did not convert and still need Award Lines</a:t>
            </a:r>
            <a:endParaRPr sz="2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665900" y="1504150"/>
            <a:ext cx="8263200" cy="43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At go-live, some subawards missing award lines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In-Process subawards: OSP </a:t>
            </a:r>
            <a:r>
              <a:rPr lang="en-US"/>
              <a:t>subaward</a:t>
            </a:r>
            <a:r>
              <a:rPr lang="en-US"/>
              <a:t> team emailing Department contacts to identify associated Award Modification Numbers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shares list of these MODs with GCA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is pulling these MODs out of the backlog to create award lines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Once award line is created, OSP sends request for new Supplier Contract and PO to Procurement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After PO number created, OSP Administrator adds to agreement, signs, returns to subrecipient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Supplier Contracts Converted without PO</a:t>
            </a:r>
            <a:endParaRPr sz="2400"/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665900" y="1484725"/>
            <a:ext cx="8196300" cy="44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287 instances for OSP to analyze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Some may not need POs because subaward is not continuing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If new PO needed, </a:t>
            </a:r>
            <a:r>
              <a:rPr lang="en-US"/>
              <a:t>Send an email to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ospsubs@uw.edu</a:t>
            </a:r>
            <a:r>
              <a:rPr lang="en-US"/>
              <a:t> including: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Subject Line: Converted without PO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UWSC#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 Start and End date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Advance Payment - Yes or No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Main PO Amount (lees Advance, if applicable)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Advance Amount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 Grand Total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Campus point of contact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Supplier Contracts missing PO Post-Conversion</a:t>
            </a:r>
            <a:endParaRPr sz="2400"/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665905" y="1484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We do not anticipate this issue occurring beyond conversion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requests new supplier contract and PO in same request for new subawards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PO Conversion Errors - Dates &amp; Dollars</a:t>
            </a:r>
            <a:endParaRPr sz="2400"/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665905" y="1484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Send an email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ospsubs@uw.edu</a:t>
            </a:r>
            <a:r>
              <a:rPr lang="en-US"/>
              <a:t> including: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Subject: PO Conversion Error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UWSC#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Workday PO Number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 Start and End date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Advance Payment - Yes or No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Main PO Amount (less Advance, if applicable)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Advance Amount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 Grand Total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Campus point of contact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