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5"/>
    <p:sldMasterId id="2147483688" r:id="rId6"/>
    <p:sldMasterId id="2147483689" r:id="rId7"/>
    <p:sldMasterId id="2147483690" r:id="rId8"/>
    <p:sldMasterId id="2147483691"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Lst>
  <p:sldSz cy="6858000" cx="9144000"/>
  <p:notesSz cx="6858000" cy="9144000"/>
  <p:embeddedFontLst>
    <p:embeddedFont>
      <p:font typeface="Encode Sans"/>
      <p:regular r:id="rId54"/>
      <p:bold r:id="rId55"/>
    </p:embeddedFont>
    <p:embeddedFont>
      <p:font typeface="Encode Sans ExtraBold"/>
      <p:bold r:id="rId56"/>
    </p:embeddedFont>
    <p:embeddedFont>
      <p:font typeface="Encode Sans Black"/>
      <p:bold r:id="rId57"/>
    </p:embeddedFont>
    <p:embeddedFont>
      <p:font typeface="Open Sans Light"/>
      <p:regular r:id="rId58"/>
      <p:bold r:id="rId59"/>
      <p:italic r:id="rId60"/>
      <p:boldItalic r:id="rId61"/>
    </p:embeddedFont>
    <p:embeddedFont>
      <p:font typeface="Open Sans"/>
      <p:regular r:id="rId62"/>
      <p:bold r:id="rId63"/>
      <p:italic r:id="rId64"/>
      <p:boldItalic r:id="rId65"/>
    </p:embeddedFont>
    <p:embeddedFont>
      <p:font typeface="Century Gothic"/>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C60DD4-DBC8-4094-B7E3-C90D181B4734}">
  <a:tblStyle styleId="{AAC60DD4-DBC8-4094-B7E3-C90D181B4734}"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CDFD1E4-187C-4CD0-8F4F-5E029D91FC4B}"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1.xml"/><Relationship Id="rId30" Type="http://schemas.openxmlformats.org/officeDocument/2006/relationships/slide" Target="slides/slide20.xml"/><Relationship Id="rId33" Type="http://schemas.openxmlformats.org/officeDocument/2006/relationships/slide" Target="slides/slide23.xml"/><Relationship Id="rId32" Type="http://schemas.openxmlformats.org/officeDocument/2006/relationships/slide" Target="slides/slide22.xml"/><Relationship Id="rId35" Type="http://schemas.openxmlformats.org/officeDocument/2006/relationships/slide" Target="slides/slide25.xml"/><Relationship Id="rId34" Type="http://schemas.openxmlformats.org/officeDocument/2006/relationships/slide" Target="slides/slide24.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font" Target="fonts/OpenSans-regular.fntdata"/><Relationship Id="rId61" Type="http://schemas.openxmlformats.org/officeDocument/2006/relationships/font" Target="fonts/OpenSansLight-boldItalic.fntdata"/><Relationship Id="rId20" Type="http://schemas.openxmlformats.org/officeDocument/2006/relationships/slide" Target="slides/slide10.xml"/><Relationship Id="rId64" Type="http://schemas.openxmlformats.org/officeDocument/2006/relationships/font" Target="fonts/OpenSans-italic.fntdata"/><Relationship Id="rId63" Type="http://schemas.openxmlformats.org/officeDocument/2006/relationships/font" Target="fonts/OpenSans-bold.fntdata"/><Relationship Id="rId22" Type="http://schemas.openxmlformats.org/officeDocument/2006/relationships/slide" Target="slides/slide12.xml"/><Relationship Id="rId66" Type="http://schemas.openxmlformats.org/officeDocument/2006/relationships/font" Target="fonts/CenturyGothic-regular.fntdata"/><Relationship Id="rId21" Type="http://schemas.openxmlformats.org/officeDocument/2006/relationships/slide" Target="slides/slide11.xml"/><Relationship Id="rId65" Type="http://schemas.openxmlformats.org/officeDocument/2006/relationships/font" Target="fonts/OpenSans-boldItalic.fntdata"/><Relationship Id="rId24" Type="http://schemas.openxmlformats.org/officeDocument/2006/relationships/slide" Target="slides/slide14.xml"/><Relationship Id="rId68" Type="http://schemas.openxmlformats.org/officeDocument/2006/relationships/font" Target="fonts/CenturyGothic-italic.fntdata"/><Relationship Id="rId23" Type="http://schemas.openxmlformats.org/officeDocument/2006/relationships/slide" Target="slides/slide13.xml"/><Relationship Id="rId67" Type="http://schemas.openxmlformats.org/officeDocument/2006/relationships/font" Target="fonts/CenturyGothic-bold.fntdata"/><Relationship Id="rId60" Type="http://schemas.openxmlformats.org/officeDocument/2006/relationships/font" Target="fonts/OpenSansLight-italic.fntdata"/><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font" Target="fonts/CenturyGothic-boldItalic.fntdata"/><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font" Target="fonts/EncodeSans-bold.fntdata"/><Relationship Id="rId10" Type="http://schemas.openxmlformats.org/officeDocument/2006/relationships/notesMaster" Target="notesMasters/notesMaster1.xml"/><Relationship Id="rId54" Type="http://schemas.openxmlformats.org/officeDocument/2006/relationships/font" Target="fonts/EncodeSans-regular.fntdata"/><Relationship Id="rId13" Type="http://schemas.openxmlformats.org/officeDocument/2006/relationships/slide" Target="slides/slide3.xml"/><Relationship Id="rId57" Type="http://schemas.openxmlformats.org/officeDocument/2006/relationships/font" Target="fonts/EncodeSansBlack-bold.fntdata"/><Relationship Id="rId12" Type="http://schemas.openxmlformats.org/officeDocument/2006/relationships/slide" Target="slides/slide2.xml"/><Relationship Id="rId56" Type="http://schemas.openxmlformats.org/officeDocument/2006/relationships/font" Target="fonts/EncodeSansExtraBold-bold.fntdata"/><Relationship Id="rId15" Type="http://schemas.openxmlformats.org/officeDocument/2006/relationships/slide" Target="slides/slide5.xml"/><Relationship Id="rId59" Type="http://schemas.openxmlformats.org/officeDocument/2006/relationships/font" Target="fonts/OpenSansLight-bold.fntdata"/><Relationship Id="rId14" Type="http://schemas.openxmlformats.org/officeDocument/2006/relationships/slide" Target="slides/slide4.xml"/><Relationship Id="rId58" Type="http://schemas.openxmlformats.org/officeDocument/2006/relationships/font" Target="fonts/OpenSansLight-regular.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8dd3f5f9b1_0_5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8dd3f5f9b1_0_5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rtl="0" algn="l">
              <a:spcBef>
                <a:spcPts val="0"/>
              </a:spcBef>
              <a:spcAft>
                <a:spcPts val="0"/>
              </a:spcAft>
              <a:buClr>
                <a:schemeClr val="dk1"/>
              </a:buClr>
              <a:buFont typeface="Arial"/>
              <a:buNone/>
            </a:pPr>
            <a:r>
              <a:t/>
            </a:r>
            <a:endParaRPr b="0" i="0" sz="1100" u="none" cap="none" strike="noStrike">
              <a:solidFill>
                <a:schemeClr val="dk1"/>
              </a:solidFill>
              <a:latin typeface="Calibri"/>
              <a:ea typeface="Calibri"/>
              <a:cs typeface="Calibri"/>
              <a:sym typeface="Calibri"/>
            </a:endParaRPr>
          </a:p>
        </p:txBody>
      </p:sp>
      <p:sp>
        <p:nvSpPr>
          <p:cNvPr id="190" name="Google Shape;190;g28dd3f5f9b1_0_5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87a40741db_2_3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87a40741db_2_3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Josy</a:t>
            </a:r>
            <a:endParaRPr/>
          </a:p>
        </p:txBody>
      </p:sp>
      <p:sp>
        <p:nvSpPr>
          <p:cNvPr id="251" name="Google Shape;251;g287a40741db_2_3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87a40741db_2_3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87a40741db_2_32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JJosy</a:t>
            </a:r>
            <a:endParaRPr/>
          </a:p>
        </p:txBody>
      </p:sp>
      <p:sp>
        <p:nvSpPr>
          <p:cNvPr id="258" name="Google Shape;258;g287a40741db_2_32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7a40741db_2_3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87a40741db_2_33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p:txBody>
      </p:sp>
      <p:sp>
        <p:nvSpPr>
          <p:cNvPr id="265" name="Google Shape;265;g287a40741db_2_3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7a40741db_2_3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87a40741db_2_33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Bruce</a:t>
            </a:r>
            <a:endParaRPr/>
          </a:p>
        </p:txBody>
      </p:sp>
      <p:sp>
        <p:nvSpPr>
          <p:cNvPr id="272" name="Google Shape;272;g287a40741db_2_33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87a40741db_2_3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rPr lang="en"/>
              <a:t>Amanda</a:t>
            </a:r>
            <a:endParaRPr b="0" i="0" sz="1200" u="none" cap="none" strike="noStrike">
              <a:solidFill>
                <a:schemeClr val="dk1"/>
              </a:solidFill>
              <a:latin typeface="Calibri"/>
              <a:ea typeface="Calibri"/>
              <a:cs typeface="Calibri"/>
              <a:sym typeface="Calibri"/>
            </a:endParaRPr>
          </a:p>
        </p:txBody>
      </p:sp>
      <p:sp>
        <p:nvSpPr>
          <p:cNvPr id="279" name="Google Shape;279;g287a40741db_2_3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87a40741db_2_6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285" name="Google Shape;285;g287a40741db_2_6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87a40741db_2_6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87a40741db_2_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87a40741db_2_6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87a40741db_2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87a40741db_2_62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87a40741db_2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87a40741db_2_6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87a40741db_2_6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311" name="Google Shape;311;g287a40741db_2_63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87a40741db_2_27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195" name="Google Shape;195;g287a40741db_2_2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7a40741db_2_6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87a40741db_2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87a40741db_2_64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87a40741db_2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87a40741db_2_6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87a40741db_2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87a40741db_2_6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87a40741db_2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87a40741db_2_6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87a40741db_2_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there is still a backlog of items in GCA that will have missing information, and will still need to be returned for update, until caught 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7a40741db_2_6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87a40741db_2_67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These will be soft alerts only on the SAGE Budget side, since these are not required for proposal budgets. The validations on the ASR will be what prevents submission until the fields are updated.  </a:t>
            </a:r>
            <a:endParaRPr/>
          </a:p>
        </p:txBody>
      </p:sp>
      <p:sp>
        <p:nvSpPr>
          <p:cNvPr id="358" name="Google Shape;358;g287a40741db_2_67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87a40741db_2_6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87a40741db_2_6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366" name="Google Shape;366;g287a40741db_2_67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87a40741db_2_6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87a40741db_2_68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374" name="Google Shape;374;g287a40741db_2_68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87a40741db_2_6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87a40741db_2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87a40741db_2_6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87a40741db_2_69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SAGE Budget class is offered today, 10/4, from 1 - 3 p.m.</a:t>
            </a:r>
            <a:endParaRPr/>
          </a:p>
        </p:txBody>
      </p:sp>
      <p:sp>
        <p:nvSpPr>
          <p:cNvPr id="389" name="Google Shape;389;g287a40741db_2_69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7a40741db_2_2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7a40741db_2_27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p:txBody>
      </p:sp>
      <p:sp>
        <p:nvSpPr>
          <p:cNvPr id="202" name="Google Shape;202;g287a40741db_2_27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87a40741db_2_7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87a40741db_2_70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397" name="Google Shape;397;g287a40741db_2_70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87a40741db_2_7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87a40741db_2_7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06" name="Google Shape;406;g287a40741db_2_71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87a40741db_2_7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87a40741db_2_72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15" name="Google Shape;415;g287a40741db_2_72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87a40741db_2_7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87a40741db_2_72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Mention why we protect items OSP setup. Don’t want to lose attachments, history.</a:t>
            </a:r>
            <a:endParaRPr/>
          </a:p>
        </p:txBody>
      </p:sp>
      <p:sp>
        <p:nvSpPr>
          <p:cNvPr id="422" name="Google Shape;422;g287a40741db_2_72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87a40741db_2_73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87a40741db_2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87a40741db_2_7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87a40741db_2_7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36" name="Google Shape;436;g287a40741db_2_74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7a40741db_2_7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87a40741db_2_74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44" name="Google Shape;444;g287a40741db_2_74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287a40741db_2_7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87a40741db_2_75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51" name="Google Shape;451;g287a40741db_2_75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87a40741db_2_91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75"/>
              <a:buFont typeface="Arial"/>
              <a:buNone/>
            </a:pPr>
            <a:r>
              <a:t/>
            </a:r>
            <a:endParaRPr b="0" i="0" sz="1100" u="none" cap="none" strike="noStrike">
              <a:solidFill>
                <a:schemeClr val="dk1"/>
              </a:solidFill>
              <a:latin typeface="Arial"/>
              <a:ea typeface="Arial"/>
              <a:cs typeface="Arial"/>
              <a:sym typeface="Arial"/>
            </a:endParaRPr>
          </a:p>
        </p:txBody>
      </p:sp>
      <p:sp>
        <p:nvSpPr>
          <p:cNvPr id="457" name="Google Shape;457;g287a40741db_2_9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87a40741db_2_9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87a40741db_2_92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The SAGE Awards course provides an overview of the award and modification process in SAGE. Prior knowledge in creating SAGE eGC1s, sponsored project proposal budgets, and SAGE Budgets is recommended for this course</a:t>
            </a:r>
            <a:endParaRPr/>
          </a:p>
        </p:txBody>
      </p:sp>
      <p:sp>
        <p:nvSpPr>
          <p:cNvPr id="464" name="Google Shape;464;g287a40741db_2_92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7a40741db_2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87a40741db_2_28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p:txBody>
      </p:sp>
      <p:sp>
        <p:nvSpPr>
          <p:cNvPr id="209" name="Google Shape;209;g287a40741db_2_28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87a40741db_2_9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287a40741db_2_93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72" name="Google Shape;472;g287a40741db_2_93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87a40741db_2_9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87a40741db_2_93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80" name="Google Shape;480;g287a40741db_2_93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87a40741db_2_9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287a40741db_2_94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88" name="Google Shape;488;g287a40741db_2_94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287a40741db_2_9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287a40741db_2_9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t/>
            </a:r>
            <a:endParaRPr/>
          </a:p>
        </p:txBody>
      </p:sp>
      <p:sp>
        <p:nvSpPr>
          <p:cNvPr id="496" name="Google Shape;496;g287a40741db_2_95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87a40741db_2_2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87a40741db_2_29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p:txBody>
      </p:sp>
      <p:sp>
        <p:nvSpPr>
          <p:cNvPr id="216" name="Google Shape;216;g287a40741db_2_29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87a40741db_2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87a40741db_2_29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p:txBody>
      </p:sp>
      <p:sp>
        <p:nvSpPr>
          <p:cNvPr id="223" name="Google Shape;223;g287a40741db_2_29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87a40741db_2_3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87a40741db_2_30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Amanda</a:t>
            </a:r>
            <a:endParaRPr/>
          </a:p>
          <a:p>
            <a:pPr indent="0" lvl="0" marL="0" rtl="0" algn="l">
              <a:spcBef>
                <a:spcPts val="480"/>
              </a:spcBef>
              <a:spcAft>
                <a:spcPts val="0"/>
              </a:spcAft>
              <a:buNone/>
            </a:pPr>
            <a:r>
              <a:rPr lang="en"/>
              <a:t>GCA MOD pull for subawards as of 9/26</a:t>
            </a:r>
            <a:endParaRPr/>
          </a:p>
          <a:p>
            <a:pPr indent="0" lvl="0" marL="0" rtl="0" algn="l">
              <a:spcBef>
                <a:spcPts val="480"/>
              </a:spcBef>
              <a:spcAft>
                <a:spcPts val="0"/>
              </a:spcAft>
              <a:buNone/>
            </a:pPr>
            <a:r>
              <a:rPr lang="en"/>
              <a:t>missing award lines is a stop on moving forward</a:t>
            </a:r>
            <a:endParaRPr/>
          </a:p>
        </p:txBody>
      </p:sp>
      <p:sp>
        <p:nvSpPr>
          <p:cNvPr id="230" name="Google Shape;230;g287a40741db_2_30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87a40741db_2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87a40741db_2_30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Josy</a:t>
            </a:r>
            <a:endParaRPr/>
          </a:p>
        </p:txBody>
      </p:sp>
      <p:sp>
        <p:nvSpPr>
          <p:cNvPr id="237" name="Google Shape;237;g287a40741db_2_30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7a40741db_2_3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7a40741db_2_3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480"/>
              </a:spcBef>
              <a:spcAft>
                <a:spcPts val="0"/>
              </a:spcAft>
              <a:buNone/>
            </a:pPr>
            <a:r>
              <a:rPr lang="en"/>
              <a:t>Josy</a:t>
            </a:r>
            <a:endParaRPr/>
          </a:p>
        </p:txBody>
      </p:sp>
      <p:sp>
        <p:nvSpPr>
          <p:cNvPr id="244" name="Google Shape;244;g287a40741db_2_31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8.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7.png"/><Relationship Id="rId3"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50" name="Shape 50"/>
        <p:cNvGrpSpPr/>
        <p:nvPr/>
      </p:nvGrpSpPr>
      <p:grpSpPr>
        <a:xfrm>
          <a:off x="0" y="0"/>
          <a:ext cx="0" cy="0"/>
          <a:chOff x="0" y="0"/>
          <a:chExt cx="0" cy="0"/>
        </a:xfrm>
      </p:grpSpPr>
      <p:pic>
        <p:nvPicPr>
          <p:cNvPr descr="UW_W Logo_White.png" id="51" name="Google Shape;51;p13"/>
          <p:cNvPicPr preferRelativeResize="0"/>
          <p:nvPr/>
        </p:nvPicPr>
        <p:blipFill rotWithShape="1">
          <a:blip r:embed="rId2">
            <a:alphaModFix/>
          </a:blip>
          <a:srcRect b="0" l="0" r="0" t="0"/>
          <a:stretch/>
        </p:blipFill>
        <p:spPr>
          <a:xfrm>
            <a:off x="7445814" y="5945853"/>
            <a:ext cx="1026126" cy="692589"/>
          </a:xfrm>
          <a:prstGeom prst="rect">
            <a:avLst/>
          </a:prstGeom>
          <a:noFill/>
          <a:ln>
            <a:noFill/>
          </a:ln>
        </p:spPr>
      </p:pic>
      <p:pic>
        <p:nvPicPr>
          <p:cNvPr id="52" name="Google Shape;52;p13"/>
          <p:cNvPicPr preferRelativeResize="0"/>
          <p:nvPr/>
        </p:nvPicPr>
        <p:blipFill rotWithShape="1">
          <a:blip r:embed="rId3">
            <a:alphaModFix/>
          </a:blip>
          <a:srcRect b="0" l="0" r="0" t="0"/>
          <a:stretch/>
        </p:blipFill>
        <p:spPr>
          <a:xfrm>
            <a:off x="677333" y="6354232"/>
            <a:ext cx="1905000" cy="200017"/>
          </a:xfrm>
          <a:prstGeom prst="rect">
            <a:avLst/>
          </a:prstGeom>
          <a:noFill/>
          <a:ln>
            <a:noFill/>
          </a:ln>
        </p:spPr>
      </p:pic>
      <p:sp>
        <p:nvSpPr>
          <p:cNvPr id="53" name="Google Shape;53;p13"/>
          <p:cNvSpPr txBox="1"/>
          <p:nvPr>
            <p:ph idx="1" type="body"/>
          </p:nvPr>
        </p:nvSpPr>
        <p:spPr>
          <a:xfrm>
            <a:off x="671756" y="1179824"/>
            <a:ext cx="6972300" cy="2642100"/>
          </a:xfrm>
          <a:prstGeom prst="rect">
            <a:avLst/>
          </a:prstGeom>
          <a:noFill/>
          <a:ln>
            <a:noFill/>
          </a:ln>
        </p:spPr>
        <p:txBody>
          <a:bodyPr anchorCtr="0" anchor="b" bIns="91425" lIns="91425" spcFirstLastPara="1" rIns="91425" wrap="square" tIns="91425">
            <a:norm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54" name="Google Shape;54;p13"/>
          <p:cNvPicPr preferRelativeResize="0"/>
          <p:nvPr/>
        </p:nvPicPr>
        <p:blipFill rotWithShape="1">
          <a:blip r:embed="rId4">
            <a:alphaModFix/>
          </a:blip>
          <a:srcRect b="0" l="0" r="0" t="0"/>
          <a:stretch/>
        </p:blipFill>
        <p:spPr>
          <a:xfrm>
            <a:off x="813587" y="4006085"/>
            <a:ext cx="1698364" cy="845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5" name="Shape 55"/>
        <p:cNvGrpSpPr/>
        <p:nvPr/>
      </p:nvGrpSpPr>
      <p:grpSpPr>
        <a:xfrm>
          <a:off x="0" y="0"/>
          <a:ext cx="0" cy="0"/>
          <a:chOff x="0" y="0"/>
          <a:chExt cx="0" cy="0"/>
        </a:xfrm>
      </p:grpSpPr>
      <p:sp>
        <p:nvSpPr>
          <p:cNvPr id="56" name="Google Shape;56;p1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rm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1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8" name="Google Shape;58;p14"/>
          <p:cNvPicPr preferRelativeResize="0"/>
          <p:nvPr/>
        </p:nvPicPr>
        <p:blipFill rotWithShape="1">
          <a:blip r:embed="rId2">
            <a:alphaModFix/>
          </a:blip>
          <a:srcRect b="0" l="0" r="0" t="0"/>
          <a:stretch/>
        </p:blipFill>
        <p:spPr>
          <a:xfrm>
            <a:off x="7448139" y="5949410"/>
            <a:ext cx="1026128" cy="692589"/>
          </a:xfrm>
          <a:prstGeom prst="rect">
            <a:avLst/>
          </a:prstGeom>
          <a:noFill/>
          <a:ln>
            <a:noFill/>
          </a:ln>
        </p:spPr>
      </p:pic>
      <p:pic>
        <p:nvPicPr>
          <p:cNvPr descr="Bar_RtAngle_7502_RGB.png" id="59" name="Google Shape;59;p14"/>
          <p:cNvPicPr preferRelativeResize="0"/>
          <p:nvPr/>
        </p:nvPicPr>
        <p:blipFill rotWithShape="1">
          <a:blip r:embed="rId3">
            <a:alphaModFix/>
          </a:blip>
          <a:srcRect b="0" l="0" r="0" t="0"/>
          <a:stretch/>
        </p:blipFill>
        <p:spPr>
          <a:xfrm>
            <a:off x="784225" y="1437805"/>
            <a:ext cx="1009800" cy="502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61" name="Shape 61"/>
        <p:cNvGrpSpPr/>
        <p:nvPr/>
      </p:nvGrpSpPr>
      <p:grpSpPr>
        <a:xfrm>
          <a:off x="0" y="0"/>
          <a:ext cx="0" cy="0"/>
          <a:chOff x="0" y="0"/>
          <a:chExt cx="0" cy="0"/>
        </a:xfrm>
      </p:grpSpPr>
      <p:pic>
        <p:nvPicPr>
          <p:cNvPr descr="UW_W Logo_White.png" id="62" name="Google Shape;62;p16"/>
          <p:cNvPicPr preferRelativeResize="0"/>
          <p:nvPr/>
        </p:nvPicPr>
        <p:blipFill rotWithShape="1">
          <a:blip r:embed="rId2">
            <a:alphaModFix/>
          </a:blip>
          <a:srcRect b="0" l="0" r="0" t="0"/>
          <a:stretch/>
        </p:blipFill>
        <p:spPr>
          <a:xfrm>
            <a:off x="7445814" y="5945853"/>
            <a:ext cx="1368169" cy="923452"/>
          </a:xfrm>
          <a:prstGeom prst="rect">
            <a:avLst/>
          </a:prstGeom>
          <a:noFill/>
          <a:ln>
            <a:noFill/>
          </a:ln>
        </p:spPr>
      </p:pic>
      <p:pic>
        <p:nvPicPr>
          <p:cNvPr id="63" name="Google Shape;63;p16"/>
          <p:cNvPicPr preferRelativeResize="0"/>
          <p:nvPr/>
        </p:nvPicPr>
        <p:blipFill rotWithShape="1">
          <a:blip r:embed="rId3">
            <a:alphaModFix/>
          </a:blip>
          <a:srcRect b="0" l="0" r="0" t="0"/>
          <a:stretch/>
        </p:blipFill>
        <p:spPr>
          <a:xfrm>
            <a:off x="677333" y="6354232"/>
            <a:ext cx="2540000" cy="266689"/>
          </a:xfrm>
          <a:prstGeom prst="rect">
            <a:avLst/>
          </a:prstGeom>
          <a:noFill/>
          <a:ln>
            <a:noFill/>
          </a:ln>
        </p:spPr>
      </p:pic>
      <p:sp>
        <p:nvSpPr>
          <p:cNvPr id="64" name="Google Shape;64;p16"/>
          <p:cNvSpPr txBox="1"/>
          <p:nvPr>
            <p:ph idx="1" type="body"/>
          </p:nvPr>
        </p:nvSpPr>
        <p:spPr>
          <a:xfrm>
            <a:off x="671756" y="11798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65" name="Google Shape;65;p16"/>
          <p:cNvPicPr preferRelativeResize="0"/>
          <p:nvPr/>
        </p:nvPicPr>
        <p:blipFill rotWithShape="1">
          <a:blip r:embed="rId4">
            <a:alphaModFix/>
          </a:blip>
          <a:srcRect b="0" l="0" r="0" t="0"/>
          <a:stretch/>
        </p:blipFill>
        <p:spPr>
          <a:xfrm>
            <a:off x="813587" y="4006085"/>
            <a:ext cx="2264484" cy="11276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7"/>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68" name="Google Shape;68;p17"/>
          <p:cNvSpPr txBox="1"/>
          <p:nvPr>
            <p:ph idx="10" type="dt"/>
          </p:nvPr>
        </p:nvSpPr>
        <p:spPr>
          <a:xfrm>
            <a:off x="4554447" y="6355844"/>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69" name="Google Shape;69;p17"/>
          <p:cNvSpPr txBox="1"/>
          <p:nvPr>
            <p:ph idx="11" type="ftr"/>
          </p:nvPr>
        </p:nvSpPr>
        <p:spPr>
          <a:xfrm>
            <a:off x="514350" y="6355845"/>
            <a:ext cx="38208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70" name="Google Shape;70;p17"/>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71" name="Shape 71"/>
        <p:cNvGrpSpPr/>
        <p:nvPr/>
      </p:nvGrpSpPr>
      <p:grpSpPr>
        <a:xfrm>
          <a:off x="0" y="0"/>
          <a:ext cx="0" cy="0"/>
          <a:chOff x="0" y="0"/>
          <a:chExt cx="0" cy="0"/>
        </a:xfrm>
      </p:grpSpPr>
      <p:sp>
        <p:nvSpPr>
          <p:cNvPr id="72" name="Google Shape;72;p18"/>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73" name="Google Shape;73;p18"/>
          <p:cNvSpPr txBox="1"/>
          <p:nvPr>
            <p:ph idx="2" type="body"/>
          </p:nvPr>
        </p:nvSpPr>
        <p:spPr>
          <a:xfrm>
            <a:off x="659304"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74" name="Google Shape;74;p18"/>
          <p:cNvSpPr txBox="1"/>
          <p:nvPr>
            <p:ph idx="3" type="body"/>
          </p:nvPr>
        </p:nvSpPr>
        <p:spPr>
          <a:xfrm>
            <a:off x="671756" y="1730666"/>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FFFFFF"/>
              </a:buClr>
              <a:buSzPts val="2400"/>
              <a:buFont typeface="Arial"/>
              <a:buChar char="●"/>
              <a:defRPr b="0" i="0" sz="2400" u="none" cap="none" strike="noStrike">
                <a:solidFill>
                  <a:srgbClr val="FFFFFF"/>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75" name="Google Shape;75;p18"/>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pic>
        <p:nvPicPr>
          <p:cNvPr descr="Bar_RtAngle_7502_RGB.png" id="76" name="Google Shape;76;p18"/>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77" name="Shape 77"/>
        <p:cNvGrpSpPr/>
        <p:nvPr/>
      </p:nvGrpSpPr>
      <p:grpSpPr>
        <a:xfrm>
          <a:off x="0" y="0"/>
          <a:ext cx="0" cy="0"/>
          <a:chOff x="0" y="0"/>
          <a:chExt cx="0" cy="0"/>
        </a:xfrm>
      </p:grpSpPr>
      <p:pic>
        <p:nvPicPr>
          <p:cNvPr id="78" name="Google Shape;78;p19"/>
          <p:cNvPicPr preferRelativeResize="0"/>
          <p:nvPr/>
        </p:nvPicPr>
        <p:blipFill rotWithShape="1">
          <a:blip r:embed="rId2">
            <a:alphaModFix/>
          </a:blip>
          <a:srcRect b="0" l="0" r="0" t="0"/>
          <a:stretch/>
        </p:blipFill>
        <p:spPr>
          <a:xfrm>
            <a:off x="6248401" y="6354232"/>
            <a:ext cx="2540000" cy="266689"/>
          </a:xfrm>
          <a:prstGeom prst="rect">
            <a:avLst/>
          </a:prstGeom>
          <a:noFill/>
          <a:ln>
            <a:noFill/>
          </a:ln>
        </p:spPr>
      </p:pic>
      <p:sp>
        <p:nvSpPr>
          <p:cNvPr id="79" name="Google Shape;79;p19"/>
          <p:cNvSpPr/>
          <p:nvPr>
            <p:ph idx="2" type="chart"/>
          </p:nvPr>
        </p:nvSpPr>
        <p:spPr>
          <a:xfrm>
            <a:off x="766762"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FFFFFF"/>
              </a:buClr>
              <a:buSzPts val="1400"/>
              <a:buFont typeface="Arial"/>
              <a:buNone/>
              <a:defRPr b="0" i="1" sz="2400" u="none" cap="none" strike="noStrike">
                <a:solidFill>
                  <a:srgbClr val="FFFFFF"/>
                </a:solidFill>
                <a:latin typeface="Open Sans Light"/>
                <a:ea typeface="Open Sans Light"/>
                <a:cs typeface="Open Sans Light"/>
                <a:sym typeface="Open Sans Light"/>
              </a:defRPr>
            </a:lvl1pPr>
            <a:lvl2pPr indent="-76200" lvl="1" marL="9906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762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25400" lvl="3" marL="1752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25400" lvl="4" marL="2209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25400" lvl="5" marL="2667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25400" lvl="6" marL="3124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25400" lvl="7" marL="3581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25400" lvl="8" marL="4038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0" name="Google Shape;80;p19"/>
          <p:cNvSpPr txBox="1"/>
          <p:nvPr>
            <p:ph idx="1" type="body"/>
          </p:nvPr>
        </p:nvSpPr>
        <p:spPr>
          <a:xfrm>
            <a:off x="671756"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FFFFFF"/>
              </a:buClr>
              <a:buSzPts val="3000"/>
              <a:buFont typeface="Arial"/>
              <a:buChar char="●"/>
              <a:defRPr b="0" i="0" sz="3000" u="none" cap="none" strike="noStrike">
                <a:solidFill>
                  <a:srgbClr val="FFFFFF"/>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81" name="Google Shape;81;p19"/>
          <p:cNvPicPr preferRelativeResize="0"/>
          <p:nvPr/>
        </p:nvPicPr>
        <p:blipFill rotWithShape="1">
          <a:blip r:embed="rId3">
            <a:alphaModFix/>
          </a:blip>
          <a:srcRect b="0" l="0" r="0" t="0"/>
          <a:stretch/>
        </p:blipFill>
        <p:spPr>
          <a:xfrm>
            <a:off x="784225" y="1437804"/>
            <a:ext cx="1346402" cy="6704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20"/>
          <p:cNvSpPr txBox="1"/>
          <p:nvPr>
            <p:ph type="title"/>
          </p:nvPr>
        </p:nvSpPr>
        <p:spPr>
          <a:xfrm>
            <a:off x="2171700" y="764373"/>
            <a:ext cx="6458100" cy="1293000"/>
          </a:xfrm>
          <a:prstGeom prst="rect">
            <a:avLst/>
          </a:prstGeom>
          <a:noFill/>
          <a:ln>
            <a:noFill/>
          </a:ln>
        </p:spPr>
        <p:txBody>
          <a:bodyPr anchorCtr="0" anchor="ctr" bIns="91425" lIns="91425" spcFirstLastPara="1" rIns="91425" wrap="square" tIns="91425">
            <a:noAutofit/>
          </a:bodyPr>
          <a:lstStyle>
            <a:lvl1pPr indent="0" lvl="0" marL="0" marR="0" rtl="0" algn="r">
              <a:lnSpc>
                <a:spcPct val="90000"/>
              </a:lnSpc>
              <a:spcBef>
                <a:spcPts val="0"/>
              </a:spcBef>
              <a:spcAft>
                <a:spcPts val="0"/>
              </a:spcAft>
              <a:buClr>
                <a:schemeClr val="dk1"/>
              </a:buClr>
              <a:buSzPts val="1400"/>
              <a:buFont typeface="Century Gothic"/>
              <a:buNone/>
              <a:defRPr b="0" i="0" sz="4000" u="none" cap="none" strike="noStrike">
                <a:solidFill>
                  <a:schemeClr val="dk1"/>
                </a:solidFill>
                <a:latin typeface="Century Gothic"/>
                <a:ea typeface="Century Gothic"/>
                <a:cs typeface="Century Gothic"/>
                <a:sym typeface="Century Gothic"/>
              </a:defRPr>
            </a:lvl1pPr>
            <a:lvl2pPr indent="0" lvl="1" rtl="0">
              <a:spcBef>
                <a:spcPts val="0"/>
              </a:spcBef>
              <a:spcAft>
                <a:spcPts val="0"/>
              </a:spcAft>
              <a:buSzPts val="1400"/>
              <a:buFont typeface="Arial"/>
              <a:buNone/>
              <a:defRPr sz="1800"/>
            </a:lvl2pPr>
            <a:lvl3pPr indent="0" lvl="2" rtl="0">
              <a:spcBef>
                <a:spcPts val="0"/>
              </a:spcBef>
              <a:spcAft>
                <a:spcPts val="0"/>
              </a:spcAft>
              <a:buSzPts val="1400"/>
              <a:buFont typeface="Arial"/>
              <a:buNone/>
              <a:defRPr sz="1800"/>
            </a:lvl3pPr>
            <a:lvl4pPr indent="0" lvl="3" rtl="0">
              <a:spcBef>
                <a:spcPts val="0"/>
              </a:spcBef>
              <a:spcAft>
                <a:spcPts val="0"/>
              </a:spcAft>
              <a:buSzPts val="1400"/>
              <a:buFont typeface="Arial"/>
              <a:buNone/>
              <a:defRPr sz="1800"/>
            </a:lvl4pPr>
            <a:lvl5pPr indent="0" lvl="4" rtl="0">
              <a:spcBef>
                <a:spcPts val="0"/>
              </a:spcBef>
              <a:spcAft>
                <a:spcPts val="0"/>
              </a:spcAft>
              <a:buSzPts val="1400"/>
              <a:buFont typeface="Arial"/>
              <a:buNone/>
              <a:defRPr sz="1800"/>
            </a:lvl5pPr>
            <a:lvl6pPr indent="0" lvl="5" rtl="0">
              <a:spcBef>
                <a:spcPts val="0"/>
              </a:spcBef>
              <a:spcAft>
                <a:spcPts val="0"/>
              </a:spcAft>
              <a:buSzPts val="1400"/>
              <a:buFont typeface="Arial"/>
              <a:buNone/>
              <a:defRPr sz="1800"/>
            </a:lvl6pPr>
            <a:lvl7pPr indent="0" lvl="6" rtl="0">
              <a:spcBef>
                <a:spcPts val="0"/>
              </a:spcBef>
              <a:spcAft>
                <a:spcPts val="0"/>
              </a:spcAft>
              <a:buSzPts val="1400"/>
              <a:buFont typeface="Arial"/>
              <a:buNone/>
              <a:defRPr sz="1800"/>
            </a:lvl7pPr>
            <a:lvl8pPr indent="0" lvl="7" rtl="0">
              <a:spcBef>
                <a:spcPts val="0"/>
              </a:spcBef>
              <a:spcAft>
                <a:spcPts val="0"/>
              </a:spcAft>
              <a:buSzPts val="1400"/>
              <a:buFont typeface="Arial"/>
              <a:buNone/>
              <a:defRPr sz="1800"/>
            </a:lvl8pPr>
            <a:lvl9pPr indent="0" lvl="8" rtl="0">
              <a:spcBef>
                <a:spcPts val="0"/>
              </a:spcBef>
              <a:spcAft>
                <a:spcPts val="0"/>
              </a:spcAft>
              <a:buSzPts val="1400"/>
              <a:buFont typeface="Arial"/>
              <a:buNone/>
              <a:defRPr sz="1800"/>
            </a:lvl9pPr>
          </a:lstStyle>
          <a:p/>
        </p:txBody>
      </p:sp>
      <p:sp>
        <p:nvSpPr>
          <p:cNvPr id="84" name="Google Shape;84;p20"/>
          <p:cNvSpPr txBox="1"/>
          <p:nvPr>
            <p:ph idx="1" type="body"/>
          </p:nvPr>
        </p:nvSpPr>
        <p:spPr>
          <a:xfrm>
            <a:off x="514350" y="2194560"/>
            <a:ext cx="8115300" cy="40242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Century Gothic"/>
                <a:ea typeface="Century Gothic"/>
                <a:cs typeface="Century Gothic"/>
                <a:sym typeface="Century Gothic"/>
              </a:defRPr>
            </a:lvl1pPr>
            <a:lvl2pPr indent="-355600" lvl="1" marL="914400" marR="0" rtl="0" algn="l">
              <a:lnSpc>
                <a:spcPct val="90000"/>
              </a:lnSpc>
              <a:spcBef>
                <a:spcPts val="500"/>
              </a:spcBef>
              <a:spcAft>
                <a:spcPts val="0"/>
              </a:spcAft>
              <a:buClr>
                <a:srgbClr val="2264C8"/>
              </a:buClr>
              <a:buSzPts val="2000"/>
              <a:buFont typeface="Arial"/>
              <a:buChar char="•"/>
              <a:defRPr b="0" i="0" sz="2000" u="none" cap="none" strike="noStrike">
                <a:solidFill>
                  <a:srgbClr val="2264C8"/>
                </a:solidFill>
                <a:latin typeface="Century Gothic"/>
                <a:ea typeface="Century Gothic"/>
                <a:cs typeface="Century Gothic"/>
                <a:sym typeface="Century Gothic"/>
              </a:defRPr>
            </a:lvl2pPr>
            <a:lvl3pPr indent="-342900" lvl="2" marL="1371600" marR="0" rtl="0" algn="l">
              <a:lnSpc>
                <a:spcPct val="90000"/>
              </a:lnSpc>
              <a:spcBef>
                <a:spcPts val="500"/>
              </a:spcBef>
              <a:spcAft>
                <a:spcPts val="0"/>
              </a:spcAft>
              <a:buClr>
                <a:srgbClr val="5F196F"/>
              </a:buClr>
              <a:buSzPts val="1800"/>
              <a:buFont typeface="Arial"/>
              <a:buChar char="•"/>
              <a:defRPr b="0" i="0" sz="1800" u="none" cap="none" strike="noStrike">
                <a:solidFill>
                  <a:srgbClr val="5F196F"/>
                </a:solidFill>
                <a:latin typeface="Century Gothic"/>
                <a:ea typeface="Century Gothic"/>
                <a:cs typeface="Century Gothic"/>
                <a:sym typeface="Century Gothic"/>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30200" lvl="5" marL="27432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85" name="Google Shape;85;p20"/>
          <p:cNvSpPr txBox="1"/>
          <p:nvPr>
            <p:ph idx="10" type="dt"/>
          </p:nvPr>
        </p:nvSpPr>
        <p:spPr>
          <a:xfrm>
            <a:off x="3905386" y="6355845"/>
            <a:ext cx="2183100" cy="365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6" name="Google Shape;86;p20"/>
          <p:cNvSpPr txBox="1"/>
          <p:nvPr>
            <p:ph idx="11" type="ftr"/>
          </p:nvPr>
        </p:nvSpPr>
        <p:spPr>
          <a:xfrm>
            <a:off x="514350" y="6355845"/>
            <a:ext cx="3300300" cy="3651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888888"/>
              </a:buClr>
              <a:buSzPts val="140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2pPr>
            <a:lvl3pPr indent="0" lvl="2" marL="914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lnSpc>
                <a:spcPct val="100000"/>
              </a:lnSpc>
              <a:spcBef>
                <a:spcPts val="0"/>
              </a:spcBef>
              <a:spcAft>
                <a:spcPts val="0"/>
              </a:spcAft>
              <a:buClr>
                <a:schemeClr val="dk1"/>
              </a:buClr>
              <a:buSzPts val="1400"/>
              <a:buFont typeface="Century Gothic"/>
              <a:buNone/>
              <a:defRPr b="0" i="0" sz="1800" u="none" cap="none" strike="noStrike">
                <a:solidFill>
                  <a:schemeClr val="dk1"/>
                </a:solidFill>
                <a:latin typeface="Century Gothic"/>
                <a:ea typeface="Century Gothic"/>
                <a:cs typeface="Century Gothic"/>
                <a:sym typeface="Century Gothic"/>
              </a:defRPr>
            </a:lvl9pPr>
          </a:lstStyle>
          <a:p/>
        </p:txBody>
      </p:sp>
      <p:sp>
        <p:nvSpPr>
          <p:cNvPr id="87" name="Google Shape;87;p20"/>
          <p:cNvSpPr txBox="1"/>
          <p:nvPr>
            <p:ph idx="12" type="sldNum"/>
          </p:nvPr>
        </p:nvSpPr>
        <p:spPr>
          <a:xfrm>
            <a:off x="7086600" y="6492875"/>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marR="0" rtl="0" algn="r">
              <a:spcBef>
                <a:spcPts val="0"/>
              </a:spcBef>
              <a:buClr>
                <a:srgbClr val="888888"/>
              </a:buClr>
              <a:buSzPts val="263"/>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2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 name="Google Shape;94;p2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5" name="Google Shape;95;p2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6" name="Shape 96"/>
        <p:cNvGrpSpPr/>
        <p:nvPr/>
      </p:nvGrpSpPr>
      <p:grpSpPr>
        <a:xfrm>
          <a:off x="0" y="0"/>
          <a:ext cx="0" cy="0"/>
          <a:chOff x="0" y="0"/>
          <a:chExt cx="0" cy="0"/>
        </a:xfrm>
      </p:grpSpPr>
      <p:sp>
        <p:nvSpPr>
          <p:cNvPr id="97" name="Google Shape;97;p2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8" name="Google Shape;98;p2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2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02" name="Google Shape;102;p2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 name="Google Shape;105;p2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6" name="Google Shape;106;p2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07" name="Google Shape;107;p2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2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0" name="Google Shape;110;p2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3" name="Google Shape;113;p2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14" name="Google Shape;114;p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5" name="Shape 115"/>
        <p:cNvGrpSpPr/>
        <p:nvPr/>
      </p:nvGrpSpPr>
      <p:grpSpPr>
        <a:xfrm>
          <a:off x="0" y="0"/>
          <a:ext cx="0" cy="0"/>
          <a:chOff x="0" y="0"/>
          <a:chExt cx="0" cy="0"/>
        </a:xfrm>
      </p:grpSpPr>
      <p:sp>
        <p:nvSpPr>
          <p:cNvPr id="116" name="Google Shape;116;p2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17" name="Google Shape;117;p2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8" name="Shape 118"/>
        <p:cNvGrpSpPr/>
        <p:nvPr/>
      </p:nvGrpSpPr>
      <p:grpSpPr>
        <a:xfrm>
          <a:off x="0" y="0"/>
          <a:ext cx="0" cy="0"/>
          <a:chOff x="0" y="0"/>
          <a:chExt cx="0" cy="0"/>
        </a:xfrm>
      </p:grpSpPr>
      <p:sp>
        <p:nvSpPr>
          <p:cNvPr id="119" name="Google Shape;119;p2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1" name="Google Shape;121;p2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2" name="Google Shape;122;p2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3" name="Google Shape;123;p2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4" name="Shape 124"/>
        <p:cNvGrpSpPr/>
        <p:nvPr/>
      </p:nvGrpSpPr>
      <p:grpSpPr>
        <a:xfrm>
          <a:off x="0" y="0"/>
          <a:ext cx="0" cy="0"/>
          <a:chOff x="0" y="0"/>
          <a:chExt cx="0" cy="0"/>
        </a:xfrm>
      </p:grpSpPr>
      <p:sp>
        <p:nvSpPr>
          <p:cNvPr id="125" name="Google Shape;125;p3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26" name="Google Shape;126;p3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7" name="Shape 127"/>
        <p:cNvGrpSpPr/>
        <p:nvPr/>
      </p:nvGrpSpPr>
      <p:grpSpPr>
        <a:xfrm>
          <a:off x="0" y="0"/>
          <a:ext cx="0" cy="0"/>
          <a:chOff x="0" y="0"/>
          <a:chExt cx="0" cy="0"/>
        </a:xfrm>
      </p:grpSpPr>
      <p:sp>
        <p:nvSpPr>
          <p:cNvPr id="128" name="Google Shape;128;p3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29" name="Google Shape;129;p3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30" name="Google Shape;130;p3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3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33" name="Shape 133"/>
        <p:cNvGrpSpPr/>
        <p:nvPr/>
      </p:nvGrpSpPr>
      <p:grpSpPr>
        <a:xfrm>
          <a:off x="0" y="0"/>
          <a:ext cx="0" cy="0"/>
          <a:chOff x="0" y="0"/>
          <a:chExt cx="0" cy="0"/>
        </a:xfrm>
      </p:grpSpPr>
      <p:pic>
        <p:nvPicPr>
          <p:cNvPr descr="UW_W Logo_White.png" id="134" name="Google Shape;134;p33"/>
          <p:cNvPicPr preferRelativeResize="0"/>
          <p:nvPr/>
        </p:nvPicPr>
        <p:blipFill rotWithShape="1">
          <a:blip r:embed="rId2">
            <a:alphaModFix/>
          </a:blip>
          <a:srcRect b="0" l="0" r="0" t="0"/>
          <a:stretch/>
        </p:blipFill>
        <p:spPr>
          <a:xfrm>
            <a:off x="7445814" y="5945853"/>
            <a:ext cx="769595" cy="519442"/>
          </a:xfrm>
          <a:prstGeom prst="rect">
            <a:avLst/>
          </a:prstGeom>
          <a:noFill/>
          <a:ln>
            <a:noFill/>
          </a:ln>
        </p:spPr>
      </p:pic>
      <p:pic>
        <p:nvPicPr>
          <p:cNvPr id="135" name="Google Shape;135;p33"/>
          <p:cNvPicPr preferRelativeResize="0"/>
          <p:nvPr/>
        </p:nvPicPr>
        <p:blipFill rotWithShape="1">
          <a:blip r:embed="rId3">
            <a:alphaModFix/>
          </a:blip>
          <a:srcRect b="0" l="0" r="0" t="0"/>
          <a:stretch/>
        </p:blipFill>
        <p:spPr>
          <a:xfrm>
            <a:off x="677333" y="6354232"/>
            <a:ext cx="1428750" cy="150013"/>
          </a:xfrm>
          <a:prstGeom prst="rect">
            <a:avLst/>
          </a:prstGeom>
          <a:noFill/>
          <a:ln>
            <a:noFill/>
          </a:ln>
        </p:spPr>
      </p:pic>
      <p:sp>
        <p:nvSpPr>
          <p:cNvPr id="136" name="Google Shape;136;p33"/>
          <p:cNvSpPr txBox="1"/>
          <p:nvPr>
            <p:ph idx="1" type="body"/>
          </p:nvPr>
        </p:nvSpPr>
        <p:spPr>
          <a:xfrm>
            <a:off x="671756" y="1179824"/>
            <a:ext cx="6972300" cy="2642100"/>
          </a:xfrm>
          <a:prstGeom prst="rect">
            <a:avLst/>
          </a:prstGeom>
          <a:noFill/>
          <a:ln>
            <a:noFill/>
          </a:ln>
        </p:spPr>
        <p:txBody>
          <a:bodyPr anchorCtr="0" anchor="b" bIns="91425" lIns="91425" spcFirstLastPara="1" rIns="91425" wrap="square" tIns="91425">
            <a:normAutofit/>
          </a:bodyPr>
          <a:lstStyle>
            <a:lvl1pPr indent="-546100" lvl="0" marL="457200" marR="0" rtl="0" algn="l">
              <a:lnSpc>
                <a:spcPct val="100000"/>
              </a:lnSpc>
              <a:spcBef>
                <a:spcPts val="1000"/>
              </a:spcBef>
              <a:spcAft>
                <a:spcPts val="0"/>
              </a:spcAft>
              <a:buClr>
                <a:schemeClr val="accent3"/>
              </a:buClr>
              <a:buSzPts val="5000"/>
              <a:buFont typeface="Arial"/>
              <a:buChar char="●"/>
              <a:defRPr b="0" i="0" sz="5000" u="none" cap="none" strike="noStrike">
                <a:solidFill>
                  <a:schemeClr val="accent3"/>
                </a:solidFill>
                <a:latin typeface="Arial"/>
                <a:ea typeface="Arial"/>
                <a:cs typeface="Arial"/>
                <a:sym typeface="Arial"/>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Arial"/>
                <a:ea typeface="Arial"/>
                <a:cs typeface="Arial"/>
                <a:sym typeface="Arial"/>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Arial"/>
                <a:ea typeface="Arial"/>
                <a:cs typeface="Arial"/>
                <a:sym typeface="Arial"/>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37" name="Google Shape;137;p33"/>
          <p:cNvPicPr preferRelativeResize="0"/>
          <p:nvPr/>
        </p:nvPicPr>
        <p:blipFill rotWithShape="1">
          <a:blip r:embed="rId4">
            <a:alphaModFix/>
          </a:blip>
          <a:srcRect b="0" l="0" r="0" t="0"/>
          <a:stretch/>
        </p:blipFill>
        <p:spPr>
          <a:xfrm>
            <a:off x="813587" y="4006085"/>
            <a:ext cx="1273774" cy="6342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38" name="Shape 138"/>
        <p:cNvGrpSpPr/>
        <p:nvPr/>
      </p:nvGrpSpPr>
      <p:grpSpPr>
        <a:xfrm>
          <a:off x="0" y="0"/>
          <a:ext cx="0" cy="0"/>
          <a:chOff x="0" y="0"/>
          <a:chExt cx="0" cy="0"/>
        </a:xfrm>
      </p:grpSpPr>
      <p:sp>
        <p:nvSpPr>
          <p:cNvPr id="139" name="Google Shape;139;p3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rm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0" name="Google Shape;140;p34"/>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rm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41" name="Google Shape;141;p34"/>
          <p:cNvPicPr preferRelativeResize="0"/>
          <p:nvPr/>
        </p:nvPicPr>
        <p:blipFill rotWithShape="1">
          <a:blip r:embed="rId2">
            <a:alphaModFix/>
          </a:blip>
          <a:srcRect b="0" l="0" r="0" t="0"/>
          <a:stretch/>
        </p:blipFill>
        <p:spPr>
          <a:xfrm>
            <a:off x="7448139" y="5949410"/>
            <a:ext cx="769596" cy="519442"/>
          </a:xfrm>
          <a:prstGeom prst="rect">
            <a:avLst/>
          </a:prstGeom>
          <a:noFill/>
          <a:ln>
            <a:noFill/>
          </a:ln>
        </p:spPr>
      </p:pic>
      <p:pic>
        <p:nvPicPr>
          <p:cNvPr descr="Bar_RtAngle_7502_RGB.png" id="142" name="Google Shape;142;p34"/>
          <p:cNvPicPr preferRelativeResize="0"/>
          <p:nvPr/>
        </p:nvPicPr>
        <p:blipFill rotWithShape="1">
          <a:blip r:embed="rId3">
            <a:alphaModFix/>
          </a:blip>
          <a:srcRect b="0" l="0" r="0" t="0"/>
          <a:stretch/>
        </p:blipFill>
        <p:spPr>
          <a:xfrm>
            <a:off x="784225" y="1437805"/>
            <a:ext cx="757351" cy="37713"/>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4" name="Shape 144"/>
        <p:cNvGrpSpPr/>
        <p:nvPr/>
      </p:nvGrpSpPr>
      <p:grpSpPr>
        <a:xfrm>
          <a:off x="0" y="0"/>
          <a:ext cx="0" cy="0"/>
          <a:chOff x="0" y="0"/>
          <a:chExt cx="0" cy="0"/>
        </a:xfrm>
      </p:grpSpPr>
      <p:sp>
        <p:nvSpPr>
          <p:cNvPr id="145" name="Google Shape;145;p36"/>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46" name="Google Shape;146;p36"/>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47" name="Google Shape;147;p36"/>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48" name="Google Shape;148;p36"/>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49" name="Shape 149"/>
        <p:cNvGrpSpPr/>
        <p:nvPr/>
      </p:nvGrpSpPr>
      <p:grpSpPr>
        <a:xfrm>
          <a:off x="0" y="0"/>
          <a:ext cx="0" cy="0"/>
          <a:chOff x="0" y="0"/>
          <a:chExt cx="0" cy="0"/>
        </a:xfrm>
      </p:grpSpPr>
      <p:sp>
        <p:nvSpPr>
          <p:cNvPr id="150" name="Google Shape;150;p3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1" name="Google Shape;151;p37"/>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2" name="Google Shape;152;p37"/>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53" name="Google Shape;153;p3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4" name="Shape 154"/>
        <p:cNvGrpSpPr/>
        <p:nvPr/>
      </p:nvGrpSpPr>
      <p:grpSpPr>
        <a:xfrm>
          <a:off x="0" y="0"/>
          <a:ext cx="0" cy="0"/>
          <a:chOff x="0" y="0"/>
          <a:chExt cx="0" cy="0"/>
        </a:xfrm>
      </p:grpSpPr>
      <p:sp>
        <p:nvSpPr>
          <p:cNvPr id="155" name="Google Shape;155;p3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6" name="Google Shape;156;p38"/>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7" name="Google Shape;157;p38"/>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58" name="Google Shape;158;p38"/>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59" name="Google Shape;159;p38"/>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60" name="Shape 160"/>
        <p:cNvGrpSpPr/>
        <p:nvPr/>
      </p:nvGrpSpPr>
      <p:grpSpPr>
        <a:xfrm>
          <a:off x="0" y="0"/>
          <a:ext cx="0" cy="0"/>
          <a:chOff x="0" y="0"/>
          <a:chExt cx="0" cy="0"/>
        </a:xfrm>
      </p:grpSpPr>
      <p:sp>
        <p:nvSpPr>
          <p:cNvPr id="161" name="Google Shape;161;p39"/>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39"/>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3" name="Google Shape;163;p39"/>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64" name="Google Shape;164;p39"/>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6" name="Shape 166"/>
        <p:cNvGrpSpPr/>
        <p:nvPr/>
      </p:nvGrpSpPr>
      <p:grpSpPr>
        <a:xfrm>
          <a:off x="0" y="0"/>
          <a:ext cx="0" cy="0"/>
          <a:chOff x="0" y="0"/>
          <a:chExt cx="0" cy="0"/>
        </a:xfrm>
      </p:grpSpPr>
      <p:sp>
        <p:nvSpPr>
          <p:cNvPr id="167" name="Google Shape;167;p41"/>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68" name="Google Shape;168;p4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69" name="Google Shape;169;p41"/>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70" name="Google Shape;170;p41"/>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71" name="Shape 171"/>
        <p:cNvGrpSpPr/>
        <p:nvPr/>
      </p:nvGrpSpPr>
      <p:grpSpPr>
        <a:xfrm>
          <a:off x="0" y="0"/>
          <a:ext cx="0" cy="0"/>
          <a:chOff x="0" y="0"/>
          <a:chExt cx="0" cy="0"/>
        </a:xfrm>
      </p:grpSpPr>
      <p:sp>
        <p:nvSpPr>
          <p:cNvPr id="172" name="Google Shape;172;p4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4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74" name="Google Shape;174;p42"/>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75" name="Google Shape;175;p4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76" name="Shape 176"/>
        <p:cNvGrpSpPr/>
        <p:nvPr/>
      </p:nvGrpSpPr>
      <p:grpSpPr>
        <a:xfrm>
          <a:off x="0" y="0"/>
          <a:ext cx="0" cy="0"/>
          <a:chOff x="0" y="0"/>
          <a:chExt cx="0" cy="0"/>
        </a:xfrm>
      </p:grpSpPr>
      <p:sp>
        <p:nvSpPr>
          <p:cNvPr id="177" name="Google Shape;177;p4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 name="Google Shape;178;p43"/>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9" name="Google Shape;179;p43"/>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0" name="Google Shape;180;p43"/>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81" name="Google Shape;181;p4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82" name="Shape 182"/>
        <p:cNvGrpSpPr/>
        <p:nvPr/>
      </p:nvGrpSpPr>
      <p:grpSpPr>
        <a:xfrm>
          <a:off x="0" y="0"/>
          <a:ext cx="0" cy="0"/>
          <a:chOff x="0" y="0"/>
          <a:chExt cx="0" cy="0"/>
        </a:xfrm>
      </p:grpSpPr>
      <p:sp>
        <p:nvSpPr>
          <p:cNvPr id="183" name="Google Shape;183;p44"/>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4" name="Google Shape;184;p4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85" name="Google Shape;185;p44"/>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86" name="Google Shape;186;p4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5.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theme" Target="../theme/theme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60" name="Shape 6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8" name="Shape 88"/>
        <p:cNvGrpSpPr/>
        <p:nvPr/>
      </p:nvGrpSpPr>
      <p:grpSpPr>
        <a:xfrm>
          <a:off x="0" y="0"/>
          <a:ext cx="0" cy="0"/>
          <a:chOff x="0" y="0"/>
          <a:chExt cx="0" cy="0"/>
        </a:xfrm>
      </p:grpSpPr>
      <p:sp>
        <p:nvSpPr>
          <p:cNvPr id="89" name="Google Shape;89;p2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0" name="Google Shape;90;p2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91" name="Google Shape;91;p2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3" name="Shape 14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5" name="Shape 16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0.xml"/><Relationship Id="rId3" Type="http://schemas.openxmlformats.org/officeDocument/2006/relationships/hyperlink" Target="mailto:ospsubs@uw.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3.xml"/><Relationship Id="rId3"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4.xml"/><Relationship Id="rId3" Type="http://schemas.openxmlformats.org/officeDocument/2006/relationships/hyperlink" Target="https://www.washington.edu/research/myresearch-lifecycle/setup/subawards/#begin-subaward-setup" TargetMode="External"/><Relationship Id="rId4" Type="http://schemas.openxmlformats.org/officeDocument/2006/relationships/hyperlink" Target="https://www.washington.edu/research/myresearch-lifecycle/manage/subawards/#sub-changes" TargetMode="External"/><Relationship Id="rId5" Type="http://schemas.openxmlformats.org/officeDocument/2006/relationships/hyperlink" Target="https://www.washington.edu/research/myresearch-lifecycle/manage/award-changes/" TargetMode="External"/><Relationship Id="rId6" Type="http://schemas.openxmlformats.org/officeDocument/2006/relationships/hyperlink" Target="https://finance.uw.edu/ps/supplier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hyperlink" Target="https://www.washington.edu/research/learning/online/index.php/lessons/guidelines-for-a-budget-difference-between-the-sage-award-budget-and-the-sponsor-award/" TargetMode="External"/><Relationship Id="rId4" Type="http://schemas.openxmlformats.org/officeDocument/2006/relationships/hyperlink" Target="https://www.washington.edu/research/announcements/tips-asr-mod-in-s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hyperlink" Target="https://www.washington.edu/research/myresearch-lifecycle/manage/award-changes/" TargetMode="External"/><Relationship Id="rId4" Type="http://schemas.openxmlformats.org/officeDocument/2006/relationships/hyperlink" Target="https://finance.uw.edu/gca/award-lifecycle/award-setup/modifica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9.xml"/><Relationship Id="rId3" Type="http://schemas.openxmlformats.org/officeDocument/2006/relationships/hyperlink" Target="https://uwresearch.gosignmeup.com/public/Course/browse?courseid=4293" TargetMode="External"/><Relationship Id="rId4" Type="http://schemas.openxmlformats.org/officeDocument/2006/relationships/hyperlink" Target="https://www.washington.edu/research/research-administration-learning/understanding-your-new-award/" TargetMode="External"/><Relationship Id="rId5" Type="http://schemas.openxmlformats.org/officeDocument/2006/relationships/hyperlink" Target="https://uwresearch.gosignmeup.com/public/Course/browse?courseid=4304" TargetMode="External"/><Relationship Id="rId6" Type="http://schemas.openxmlformats.org/officeDocument/2006/relationships/hyperlink" Target="https://uwresearch.gosignmeup.com/public/Course/browse?courseid=4306" TargetMode="External"/><Relationship Id="rId7"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1" Type="http://schemas.openxmlformats.org/officeDocument/2006/relationships/hyperlink" Target="https://www.washington.edu/research/announcements/tips-asr-mod-in-sage/" TargetMode="External"/><Relationship Id="rId10" Type="http://schemas.openxmlformats.org/officeDocument/2006/relationships/hyperlink" Target="https://finance.uw.edu/gca/award-lifecycle/award-setup/award-line-setup" TargetMode="External"/><Relationship Id="rId13" Type="http://schemas.openxmlformats.org/officeDocument/2006/relationships/image" Target="../media/image25.png"/><Relationship Id="rId12" Type="http://schemas.openxmlformats.org/officeDocument/2006/relationships/hyperlink" Target="https://www.washington.edu/research/learning/online/index.php/lessons/award-setup-and-tracking-in-sage/" TargetMode="External"/><Relationship Id="rId1" Type="http://schemas.openxmlformats.org/officeDocument/2006/relationships/slideLayout" Target="../slideLayouts/slideLayout31.xml"/><Relationship Id="rId2" Type="http://schemas.openxmlformats.org/officeDocument/2006/relationships/notesSlide" Target="../notesSlides/notesSlide40.xml"/><Relationship Id="rId3" Type="http://schemas.openxmlformats.org/officeDocument/2006/relationships/hyperlink" Target="https://www.washington.edu/research/myresearch-lifecycle/setup/financials/" TargetMode="External"/><Relationship Id="rId4" Type="http://schemas.openxmlformats.org/officeDocument/2006/relationships/hyperlink" Target="https://www.washington.edu/research/myresearch-lifecycle/setup/financials/#asr-steps" TargetMode="External"/><Relationship Id="rId9" Type="http://schemas.openxmlformats.org/officeDocument/2006/relationships/hyperlink" Target="https://finance.uw.edu/gca/award-lifecycle/award-setup/new-award-review" TargetMode="External"/><Relationship Id="rId5" Type="http://schemas.openxmlformats.org/officeDocument/2006/relationships/hyperlink" Target="https://www.washington.edu/research/myresearch-lifecycle/setup/financials/#complete-asr" TargetMode="External"/><Relationship Id="rId6" Type="http://schemas.openxmlformats.org/officeDocument/2006/relationships/hyperlink" Target="https://www.washington.edu/research/myresearch-lifecycle/setup/financials/#communicating-compliance" TargetMode="External"/><Relationship Id="rId7" Type="http://schemas.openxmlformats.org/officeDocument/2006/relationships/hyperlink" Target="https://finance.uw.edu/gca/award-lifecycle/award-setup" TargetMode="External"/><Relationship Id="rId8" Type="http://schemas.openxmlformats.org/officeDocument/2006/relationships/hyperlink" Target="https://finance.uw.edu/gca/award-lifecycle/award-setup/new-award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1.xml"/><Relationship Id="rId3" Type="http://schemas.openxmlformats.org/officeDocument/2006/relationships/hyperlink" Target="https://www.washington.edu/research/myresearch-lifecycle/manage/award-changes/" TargetMode="External"/><Relationship Id="rId4" Type="http://schemas.openxmlformats.org/officeDocument/2006/relationships/hyperlink" Target="https://www.washington.edu/research/faq/when-will-i-need-an-egc1-vs-create-a-modification-request/" TargetMode="External"/><Relationship Id="rId9" Type="http://schemas.openxmlformats.org/officeDocument/2006/relationships/image" Target="../media/image25.png"/><Relationship Id="rId5" Type="http://schemas.openxmlformats.org/officeDocument/2006/relationships/hyperlink" Target="https://www.washington.edu/research/faq/when-will-i-need-an-egc1-vs-create-a-modification-request/" TargetMode="External"/><Relationship Id="rId6" Type="http://schemas.openxmlformats.org/officeDocument/2006/relationships/hyperlink" Target="https://finance.uw.edu/gca/award-lifecycle/award-setup/modifications" TargetMode="External"/><Relationship Id="rId7" Type="http://schemas.openxmlformats.org/officeDocument/2006/relationships/hyperlink" Target="https://finance.uw.edu/gca/sites/default/files/SAGE%20Modification%20Checklist.xlsx" TargetMode="External"/><Relationship Id="rId8" Type="http://schemas.openxmlformats.org/officeDocument/2006/relationships/hyperlink" Target="https://www.washington.edu/research/announcements/tips-asr-mod-in-sag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 Id="rId3" Type="http://schemas.openxmlformats.org/officeDocument/2006/relationships/hyperlink" Target="https://www.washington.edu/research/learning/online/index.php/lessons/award-modifications-in-sage-job-aid/" TargetMode="External"/><Relationship Id="rId4" Type="http://schemas.openxmlformats.org/officeDocument/2006/relationships/hyperlink" Target="https://www.washington.edu/research/learning/online/index.php/lessons/what-workday-worktag-grant-id-information-do-i-need-for-a-sage-modification-request/" TargetMode="External"/><Relationship Id="rId5" Type="http://schemas.openxmlformats.org/officeDocument/2006/relationships/hyperlink" Target="https://www.washington.edu/research/learning/online/index.php/lessons/how-to-include-your-sage-budget-snapshot-on-a-sage-modification-request/" TargetMode="External"/><Relationship Id="rId6" Type="http://schemas.openxmlformats.org/officeDocument/2006/relationships/image" Target="../media/image3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3.xml"/><Relationship Id="rId3" Type="http://schemas.openxmlformats.org/officeDocument/2006/relationships/hyperlink" Target="https://www.washington.edu/research/uwft-for-the-research-community/#sage-office-hours" TargetMode="External"/><Relationship Id="rId4" Type="http://schemas.openxmlformats.org/officeDocument/2006/relationships/hyperlink" Target="https://washington.zoom.us/j/99699095464" TargetMode="External"/><Relationship Id="rId5" Type="http://schemas.openxmlformats.org/officeDocument/2006/relationships/hyperlink" Target="https://washington.zoom.us/j/92827219203" TargetMode="External"/><Relationship Id="rId6" Type="http://schemas.openxmlformats.org/officeDocument/2006/relationships/hyperlink" Target="https://washington.zoom.us/j/99354670368" TargetMode="External"/><Relationship Id="rId7" Type="http://schemas.openxmlformats.org/officeDocument/2006/relationships/hyperlink" Target="https://washington.zoom.us/j/92827219203" TargetMode="External"/><Relationship Id="rId8"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hyperlink" Target="mailto:ospsubs@uw.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45"/>
          <p:cNvGraphicFramePr/>
          <p:nvPr/>
        </p:nvGraphicFramePr>
        <p:xfrm>
          <a:off x="25" y="228600"/>
          <a:ext cx="3000000" cy="3000000"/>
        </p:xfrm>
        <a:graphic>
          <a:graphicData uri="http://schemas.openxmlformats.org/drawingml/2006/table">
            <a:tbl>
              <a:tblPr bandRow="1" firstCol="1" firstRow="1">
                <a:noFill/>
                <a:tableStyleId>{AAC60DD4-DBC8-4094-B7E3-C90D181B4734}</a:tableStyleId>
              </a:tblPr>
              <a:tblGrid>
                <a:gridCol w="4075425"/>
                <a:gridCol w="3407450"/>
                <a:gridCol w="964575"/>
                <a:gridCol w="696550"/>
              </a:tblGrid>
              <a:tr h="856000">
                <a:tc gridSpan="4">
                  <a:txBody>
                    <a:bodyPr/>
                    <a:lstStyle/>
                    <a:p>
                      <a:pPr indent="0" lvl="0" marL="0" marR="0" rtl="0" algn="ctr">
                        <a:lnSpc>
                          <a:spcPct val="100000"/>
                        </a:lnSpc>
                        <a:spcBef>
                          <a:spcPts val="0"/>
                        </a:spcBef>
                        <a:spcAft>
                          <a:spcPts val="0"/>
                        </a:spcAft>
                        <a:buClr>
                          <a:srgbClr val="5F497A"/>
                        </a:buClr>
                        <a:buSzPts val="3100"/>
                        <a:buFont typeface="Calibri"/>
                        <a:buNone/>
                      </a:pPr>
                      <a:r>
                        <a:rPr b="0" lang="en" sz="3000">
                          <a:solidFill>
                            <a:srgbClr val="5F497A"/>
                          </a:solidFill>
                        </a:rPr>
                        <a:t>BONUS SESSION </a:t>
                      </a:r>
                      <a:endParaRPr b="0" sz="30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3100"/>
                        <a:buFont typeface="Calibri"/>
                        <a:buNone/>
                      </a:pPr>
                      <a:r>
                        <a:rPr b="0" lang="en" sz="3000" u="none" cap="none" strike="noStrike">
                          <a:solidFill>
                            <a:srgbClr val="5F497A"/>
                          </a:solidFill>
                          <a:latin typeface="Calibri"/>
                          <a:ea typeface="Calibri"/>
                          <a:cs typeface="Calibri"/>
                          <a:sym typeface="Calibri"/>
                        </a:rPr>
                        <a:t>Monthly Research Administration Meeting - MRAM</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520675">
                <a:tc gridSpan="4">
                  <a:txBody>
                    <a:bodyPr/>
                    <a:lstStyle/>
                    <a:p>
                      <a:pPr indent="0" lvl="8" marL="0" rtl="0" algn="ctr">
                        <a:spcBef>
                          <a:spcPts val="0"/>
                        </a:spcBef>
                        <a:spcAft>
                          <a:spcPts val="0"/>
                        </a:spcAft>
                        <a:buClr>
                          <a:srgbClr val="5F497A"/>
                        </a:buClr>
                        <a:buSzPts val="1500"/>
                        <a:buFont typeface="Calibri"/>
                        <a:buNone/>
                      </a:pPr>
                      <a:r>
                        <a:rPr b="0" lang="en" sz="1500">
                          <a:solidFill>
                            <a:srgbClr val="5F497A"/>
                          </a:solidFill>
                        </a:rPr>
                        <a:t>October 4, 2023, </a:t>
                      </a:r>
                      <a:r>
                        <a:rPr b="0" lang="en" sz="1500" u="none" cap="none" strike="noStrike">
                          <a:solidFill>
                            <a:srgbClr val="5F497A"/>
                          </a:solidFill>
                          <a:latin typeface="Calibri"/>
                          <a:ea typeface="Calibri"/>
                          <a:cs typeface="Calibri"/>
                          <a:sym typeface="Calibri"/>
                        </a:rPr>
                        <a:t>9:00 </a:t>
                      </a:r>
                      <a:r>
                        <a:rPr b="0" lang="en" sz="1500">
                          <a:solidFill>
                            <a:srgbClr val="5F497A"/>
                          </a:solidFill>
                        </a:rPr>
                        <a:t>AM </a:t>
                      </a:r>
                      <a:r>
                        <a:rPr b="0" lang="en" sz="1500" u="none" cap="none" strike="noStrike">
                          <a:solidFill>
                            <a:srgbClr val="5F497A"/>
                          </a:solidFill>
                          <a:latin typeface="Calibri"/>
                          <a:ea typeface="Calibri"/>
                          <a:cs typeface="Calibri"/>
                          <a:sym typeface="Calibri"/>
                        </a:rPr>
                        <a:t>– 10:</a:t>
                      </a:r>
                      <a:r>
                        <a:rPr b="0" lang="en" sz="1500">
                          <a:solidFill>
                            <a:srgbClr val="5F497A"/>
                          </a:solidFill>
                        </a:rPr>
                        <a:t>00</a:t>
                      </a:r>
                      <a:r>
                        <a:rPr b="0" lang="en" sz="1500" u="none" cap="none" strike="noStrike">
                          <a:solidFill>
                            <a:srgbClr val="5F497A"/>
                          </a:solidFill>
                          <a:latin typeface="Calibri"/>
                          <a:ea typeface="Calibri"/>
                          <a:cs typeface="Calibri"/>
                          <a:sym typeface="Calibri"/>
                        </a:rPr>
                        <a:t> AM</a:t>
                      </a:r>
                      <a:endParaRPr b="0" sz="1500" u="none" cap="none" strike="noStrike">
                        <a:solidFill>
                          <a:srgbClr val="5F497A"/>
                        </a:solidFill>
                        <a:latin typeface="Calibri"/>
                        <a:ea typeface="Calibri"/>
                        <a:cs typeface="Calibri"/>
                        <a:sym typeface="Calibri"/>
                      </a:endParaRPr>
                    </a:p>
                    <a:p>
                      <a:pPr indent="0" lvl="0" marL="0" rtl="0" algn="ctr">
                        <a:lnSpc>
                          <a:spcPct val="115000"/>
                        </a:lnSpc>
                        <a:spcBef>
                          <a:spcPts val="0"/>
                        </a:spcBef>
                        <a:spcAft>
                          <a:spcPts val="0"/>
                        </a:spcAft>
                        <a:buClr>
                          <a:schemeClr val="dk1"/>
                        </a:buClr>
                        <a:buSzPts val="1100"/>
                        <a:buFont typeface="Arial"/>
                        <a:buNone/>
                      </a:pPr>
                      <a:r>
                        <a:rPr b="0" lang="en" sz="1300">
                          <a:solidFill>
                            <a:srgbClr val="5F497A"/>
                          </a:solidFill>
                        </a:rPr>
                        <a:t>Click “CC” to Show Captions in your Zoom Controls</a:t>
                      </a:r>
                      <a:endParaRPr b="1" sz="15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2318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281275">
                <a:tc>
                  <a:txBody>
                    <a:bodyPr/>
                    <a:lstStyle/>
                    <a:p>
                      <a:pPr indent="0" lvl="0" marL="0" marR="0" rtl="0" algn="l">
                        <a:lnSpc>
                          <a:spcPct val="100000"/>
                        </a:lnSpc>
                        <a:spcBef>
                          <a:spcPts val="0"/>
                        </a:spcBef>
                        <a:spcAft>
                          <a:spcPts val="0"/>
                        </a:spcAft>
                        <a:buClr>
                          <a:srgbClr val="3F3F3F"/>
                        </a:buClr>
                        <a:buSzPts val="1500"/>
                        <a:buFont typeface="Calibri"/>
                        <a:buNone/>
                      </a:pPr>
                      <a:r>
                        <a:rPr b="0" lang="en"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Font typeface="Arial"/>
                        <a:buNone/>
                      </a:pPr>
                      <a:r>
                        <a:rPr b="1" lang="en" sz="1000">
                          <a:solidFill>
                            <a:srgbClr val="3F3F3F"/>
                          </a:solidFill>
                        </a:rPr>
                        <a:t>Carol Rhodes</a:t>
                      </a:r>
                      <a:endParaRPr b="1" sz="1000">
                        <a:solidFill>
                          <a:srgbClr val="3F3F3F"/>
                        </a:solidFill>
                      </a:endParaRPr>
                    </a:p>
                    <a:p>
                      <a:pPr indent="0" lvl="0" marL="0" rtl="0" algn="l">
                        <a:spcBef>
                          <a:spcPts val="0"/>
                        </a:spcBef>
                        <a:spcAft>
                          <a:spcPts val="0"/>
                        </a:spcAft>
                        <a:buClr>
                          <a:schemeClr val="dk1"/>
                        </a:buClr>
                        <a:buFont typeface="Arial"/>
                        <a:buNone/>
                      </a:pPr>
                      <a:r>
                        <a:rPr lang="en" sz="1000">
                          <a:solidFill>
                            <a:srgbClr val="3F3F3F"/>
                          </a:solidFill>
                        </a:rPr>
                        <a:t>Office of Sponsored Programs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800" u="sng">
                          <a:solidFill>
                            <a:srgbClr val="0000FF"/>
                          </a:solidFill>
                        </a:rPr>
                        <a:t>carhodes@uw.edu</a:t>
                      </a:r>
                      <a:endParaRPr sz="8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u="none" cap="none" strike="noStrike">
                          <a:solidFill>
                            <a:srgbClr val="3F3F3F"/>
                          </a:solidFill>
                          <a:latin typeface="Calibri"/>
                          <a:ea typeface="Calibri"/>
                          <a:cs typeface="Calibri"/>
                          <a:sym typeface="Calibri"/>
                        </a:rPr>
                        <a:t>2</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281275">
                <a:tc>
                  <a:txBody>
                    <a:bodyPr/>
                    <a:lstStyle/>
                    <a:p>
                      <a:pPr indent="0" lvl="0" marL="0" rtl="0" algn="l">
                        <a:spcBef>
                          <a:spcPts val="0"/>
                        </a:spcBef>
                        <a:spcAft>
                          <a:spcPts val="0"/>
                        </a:spcAft>
                        <a:buNone/>
                      </a:pPr>
                      <a:r>
                        <a:rPr b="0" lang="en">
                          <a:solidFill>
                            <a:srgbClr val="3F3F3F"/>
                          </a:solidFill>
                        </a:rPr>
                        <a:t>Subaward Update</a:t>
                      </a:r>
                      <a:endParaRPr b="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Amanda Snyder, Josy Combs, Procurement Services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 &amp; Procurement</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800" u="sng">
                          <a:solidFill>
                            <a:srgbClr val="0000FF"/>
                          </a:solidFill>
                        </a:rPr>
                        <a:t>acs229@uw.edu </a:t>
                      </a:r>
                      <a:endParaRPr sz="8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92325">
                <a:tc>
                  <a:txBody>
                    <a:bodyPr/>
                    <a:lstStyle/>
                    <a:p>
                      <a:pPr indent="0" lvl="0" marL="0" rtl="0" algn="l">
                        <a:spcBef>
                          <a:spcPts val="0"/>
                        </a:spcBef>
                        <a:spcAft>
                          <a:spcPts val="0"/>
                        </a:spcAft>
                        <a:buClr>
                          <a:schemeClr val="dk1"/>
                        </a:buClr>
                        <a:buSzPts val="1100"/>
                        <a:buFont typeface="Arial"/>
                        <a:buNone/>
                      </a:pPr>
                      <a:r>
                        <a:rPr b="0" lang="en">
                          <a:solidFill>
                            <a:srgbClr val="3F3F3F"/>
                          </a:solidFill>
                        </a:rPr>
                        <a:t>Award Setup &amp; Modification Requests Updates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b="1" lang="en" sz="1000">
                          <a:solidFill>
                            <a:srgbClr val="3F3F3F"/>
                          </a:solidFill>
                        </a:rPr>
                        <a:t>Judy Chung</a:t>
                      </a:r>
                      <a:endParaRPr b="1" sz="1000">
                        <a:solidFill>
                          <a:srgbClr val="3F3F3F"/>
                        </a:solidFill>
                      </a:endParaRPr>
                    </a:p>
                    <a:p>
                      <a:pPr indent="0" lvl="0" marL="0" rtl="0" algn="l">
                        <a:spcBef>
                          <a:spcPts val="0"/>
                        </a:spcBef>
                        <a:spcAft>
                          <a:spcPts val="0"/>
                        </a:spcAft>
                        <a:buClr>
                          <a:schemeClr val="dk1"/>
                        </a:buClr>
                        <a:buSzPts val="1100"/>
                        <a:buFont typeface="Arial"/>
                        <a:buNone/>
                      </a:pPr>
                      <a:r>
                        <a:rPr lang="en" sz="1000">
                          <a:solidFill>
                            <a:srgbClr val="3F3F3F"/>
                          </a:solidFill>
                        </a:rPr>
                        <a:t>Office of Research Information Services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800" u="sng">
                          <a:solidFill>
                            <a:srgbClr val="0000FF"/>
                          </a:solidFill>
                        </a:rPr>
                        <a:t>sagehelp@uw.edu</a:t>
                      </a:r>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3F3F3F"/>
                          </a:solidFill>
                        </a:rPr>
                        <a:t>20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92325">
                <a:tc>
                  <a:txBody>
                    <a:bodyPr/>
                    <a:lstStyle/>
                    <a:p>
                      <a:pPr indent="0" lvl="0" marL="0" marR="0" rtl="0" algn="l">
                        <a:lnSpc>
                          <a:spcPct val="100000"/>
                        </a:lnSpc>
                        <a:spcBef>
                          <a:spcPts val="0"/>
                        </a:spcBef>
                        <a:spcAft>
                          <a:spcPts val="0"/>
                        </a:spcAft>
                        <a:buNone/>
                      </a:pPr>
                      <a:r>
                        <a:rPr b="0" lang="en">
                          <a:solidFill>
                            <a:srgbClr val="3F3F3F"/>
                          </a:solidFill>
                        </a:rPr>
                        <a:t>Training &amp; Resources</a:t>
                      </a:r>
                      <a:endParaRPr b="0"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rgbClr val="3F3F3F"/>
                          </a:solidFill>
                        </a:rPr>
                        <a:t>ORIS/OSP/GCA</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chemeClr val="dk1"/>
                        </a:buClr>
                        <a:buSzPts val="1100"/>
                        <a:buFont typeface="Arial"/>
                        <a:buNone/>
                      </a:pPr>
                      <a:r>
                        <a:rPr lang="en" sz="800" u="sng">
                          <a:solidFill>
                            <a:srgbClr val="0000FF"/>
                          </a:solidFill>
                        </a:rPr>
                        <a:t>sagehelp@uw.edu</a:t>
                      </a:r>
                      <a:endParaRPr sz="800" u="sng">
                        <a:solidFill>
                          <a:srgbClr val="0000FF"/>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871450">
                <a:tc gridSpan="4">
                  <a:txBody>
                    <a:bodyPr/>
                    <a:lstStyle/>
                    <a:p>
                      <a:pPr indent="0" lvl="8" marL="0" marR="0" rtl="0" algn="ctr">
                        <a:lnSpc>
                          <a:spcPct val="100000"/>
                        </a:lnSpc>
                        <a:spcBef>
                          <a:spcPts val="0"/>
                        </a:spcBef>
                        <a:spcAft>
                          <a:spcPts val="0"/>
                        </a:spcAft>
                        <a:buClr>
                          <a:srgbClr val="A5A5A5"/>
                        </a:buClr>
                        <a:buSzPts val="1900"/>
                        <a:buFont typeface="Calibri"/>
                        <a:buNone/>
                      </a:pPr>
                      <a:r>
                        <a:rPr b="1" lang="en" sz="1900" u="none" cap="none" strike="noStrike">
                          <a:solidFill>
                            <a:srgbClr val="A5A5A5"/>
                          </a:solidFill>
                          <a:latin typeface="Calibri"/>
                          <a:ea typeface="Calibri"/>
                          <a:cs typeface="Calibri"/>
                          <a:sym typeface="Calibri"/>
                        </a:rPr>
                        <a:t>NEXT </a:t>
                      </a:r>
                      <a:r>
                        <a:rPr lang="en" sz="1900">
                          <a:solidFill>
                            <a:srgbClr val="A5A5A5"/>
                          </a:solidFill>
                        </a:rPr>
                        <a:t>MRAM</a:t>
                      </a:r>
                      <a:endParaRPr sz="1900">
                        <a:solidFill>
                          <a:srgbClr val="A5A5A5"/>
                        </a:solidFill>
                      </a:endParaRPr>
                    </a:p>
                    <a:p>
                      <a:pPr indent="0" lvl="8" marL="0" rtl="0" algn="ctr">
                        <a:spcBef>
                          <a:spcPts val="0"/>
                        </a:spcBef>
                        <a:spcAft>
                          <a:spcPts val="0"/>
                        </a:spcAft>
                        <a:buClr>
                          <a:srgbClr val="5F497A"/>
                        </a:buClr>
                        <a:buSzPts val="1400"/>
                        <a:buFont typeface="Calibri"/>
                        <a:buNone/>
                      </a:pPr>
                      <a:r>
                        <a:rPr b="0" lang="en">
                          <a:solidFill>
                            <a:srgbClr val="5F497A"/>
                          </a:solidFill>
                        </a:rPr>
                        <a:t>October 12</a:t>
                      </a:r>
                      <a:r>
                        <a:rPr b="0" lang="en">
                          <a:solidFill>
                            <a:srgbClr val="5F497A"/>
                          </a:solidFill>
                        </a:rPr>
                        <a:t>, 2023, 9:00 AM - 10:00 AM</a:t>
                      </a:r>
                      <a:endParaRPr b="0">
                        <a:solidFill>
                          <a:srgbClr val="5F497A"/>
                        </a:solidFill>
                      </a:endParaRPr>
                    </a:p>
                    <a:p>
                      <a:pPr indent="0" lvl="8" marL="0" marR="0" rtl="0" algn="l">
                        <a:lnSpc>
                          <a:spcPct val="100000"/>
                        </a:lnSpc>
                        <a:spcBef>
                          <a:spcPts val="0"/>
                        </a:spcBef>
                        <a:spcAft>
                          <a:spcPts val="0"/>
                        </a:spcAft>
                        <a:buClr>
                          <a:srgbClr val="5F497A"/>
                        </a:buClr>
                        <a:buSzPts val="1100"/>
                        <a:buFont typeface="Calibri"/>
                        <a:buNone/>
                      </a:pPr>
                      <a:r>
                        <a:t/>
                      </a:r>
                      <a:endParaRPr sz="1500"/>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PO Conversion Errors - Dates &amp; Dollars</a:t>
            </a:r>
            <a:endParaRPr sz="2400"/>
          </a:p>
        </p:txBody>
      </p:sp>
      <p:sp>
        <p:nvSpPr>
          <p:cNvPr id="254" name="Google Shape;254;p54"/>
          <p:cNvSpPr txBox="1"/>
          <p:nvPr>
            <p:ph idx="2" type="body"/>
          </p:nvPr>
        </p:nvSpPr>
        <p:spPr>
          <a:xfrm>
            <a:off x="665905" y="1484725"/>
            <a:ext cx="8196300" cy="40155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Send an email to </a:t>
            </a:r>
            <a:r>
              <a:rPr lang="en" u="sng">
                <a:solidFill>
                  <a:schemeClr val="hlink"/>
                </a:solidFill>
                <a:hlinkClick r:id="rId3"/>
              </a:rPr>
              <a:t>ospsubs@uw.edu</a:t>
            </a:r>
            <a:r>
              <a:rPr lang="en"/>
              <a:t> including:</a:t>
            </a:r>
            <a:endParaRPr/>
          </a:p>
          <a:p>
            <a:pPr indent="-355600" lvl="1" marL="914400" rtl="0" algn="l">
              <a:spcBef>
                <a:spcPts val="0"/>
              </a:spcBef>
              <a:spcAft>
                <a:spcPts val="0"/>
              </a:spcAft>
              <a:buSzPts val="2000"/>
              <a:buChar char="–"/>
            </a:pPr>
            <a:r>
              <a:rPr lang="en"/>
              <a:t>Subject: PO Conversion Error</a:t>
            </a:r>
            <a:endParaRPr/>
          </a:p>
          <a:p>
            <a:pPr indent="-355600" lvl="1" marL="914400" rtl="0" algn="l">
              <a:spcBef>
                <a:spcPts val="0"/>
              </a:spcBef>
              <a:spcAft>
                <a:spcPts val="0"/>
              </a:spcAft>
              <a:buSzPts val="2000"/>
              <a:buChar char="–"/>
            </a:pPr>
            <a:r>
              <a:rPr lang="en"/>
              <a:t>UWSC#</a:t>
            </a:r>
            <a:endParaRPr/>
          </a:p>
          <a:p>
            <a:pPr indent="-355600" lvl="1" marL="914400" rtl="0" algn="l">
              <a:spcBef>
                <a:spcPts val="0"/>
              </a:spcBef>
              <a:spcAft>
                <a:spcPts val="0"/>
              </a:spcAft>
              <a:buSzPts val="2000"/>
              <a:buChar char="–"/>
            </a:pPr>
            <a:r>
              <a:rPr lang="en"/>
              <a:t>Workday PO Number</a:t>
            </a:r>
            <a:endParaRPr/>
          </a:p>
          <a:p>
            <a:pPr indent="-355600" lvl="1" marL="914400" rtl="0" algn="l">
              <a:spcBef>
                <a:spcPts val="0"/>
              </a:spcBef>
              <a:spcAft>
                <a:spcPts val="0"/>
              </a:spcAft>
              <a:buSzPts val="2000"/>
              <a:buChar char="–"/>
            </a:pPr>
            <a:r>
              <a:rPr lang="en"/>
              <a:t>PO Start and End date</a:t>
            </a:r>
            <a:endParaRPr/>
          </a:p>
          <a:p>
            <a:pPr indent="-355600" lvl="1" marL="914400" rtl="0" algn="l">
              <a:spcBef>
                <a:spcPts val="0"/>
              </a:spcBef>
              <a:spcAft>
                <a:spcPts val="0"/>
              </a:spcAft>
              <a:buSzPts val="2000"/>
              <a:buChar char="–"/>
            </a:pPr>
            <a:r>
              <a:rPr lang="en"/>
              <a:t>Advance Payment - Yes or No</a:t>
            </a:r>
            <a:endParaRPr/>
          </a:p>
          <a:p>
            <a:pPr indent="-355600" lvl="1" marL="914400" rtl="0" algn="l">
              <a:spcBef>
                <a:spcPts val="0"/>
              </a:spcBef>
              <a:spcAft>
                <a:spcPts val="0"/>
              </a:spcAft>
              <a:buSzPts val="2000"/>
              <a:buChar char="–"/>
            </a:pPr>
            <a:r>
              <a:rPr lang="en"/>
              <a:t>Main PO Amount (less Advance, if applicable)</a:t>
            </a:r>
            <a:endParaRPr/>
          </a:p>
          <a:p>
            <a:pPr indent="-355600" lvl="1" marL="914400" rtl="0" algn="l">
              <a:spcBef>
                <a:spcPts val="0"/>
              </a:spcBef>
              <a:spcAft>
                <a:spcPts val="0"/>
              </a:spcAft>
              <a:buSzPts val="2000"/>
              <a:buChar char="–"/>
            </a:pPr>
            <a:r>
              <a:rPr lang="en"/>
              <a:t>Advance Amount</a:t>
            </a:r>
            <a:endParaRPr/>
          </a:p>
          <a:p>
            <a:pPr indent="-355600" lvl="1" marL="914400" rtl="0" algn="l">
              <a:spcBef>
                <a:spcPts val="0"/>
              </a:spcBef>
              <a:spcAft>
                <a:spcPts val="0"/>
              </a:spcAft>
              <a:buSzPts val="2000"/>
              <a:buChar char="–"/>
            </a:pPr>
            <a:r>
              <a:rPr lang="en"/>
              <a:t>PO Grand Total</a:t>
            </a:r>
            <a:endParaRPr/>
          </a:p>
          <a:p>
            <a:pPr indent="-355600" lvl="1" marL="914400" rtl="0" algn="l">
              <a:spcBef>
                <a:spcPts val="0"/>
              </a:spcBef>
              <a:spcAft>
                <a:spcPts val="0"/>
              </a:spcAft>
              <a:buSzPts val="2000"/>
              <a:buChar char="–"/>
            </a:pPr>
            <a:r>
              <a:rPr lang="en"/>
              <a:t>Campus point of contact</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5"/>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Subaward Agreement Modifications </a:t>
            </a:r>
            <a:endParaRPr sz="2400"/>
          </a:p>
        </p:txBody>
      </p:sp>
      <p:sp>
        <p:nvSpPr>
          <p:cNvPr id="261" name="Google Shape;261;p55"/>
          <p:cNvSpPr txBox="1"/>
          <p:nvPr>
            <p:ph idx="2" type="body"/>
          </p:nvPr>
        </p:nvSpPr>
        <p:spPr>
          <a:xfrm>
            <a:off x="665905" y="1484725"/>
            <a:ext cx="8196300" cy="40155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If you have a Subaward Agreement Modification to an existing subaward in process, let your OSP </a:t>
            </a:r>
            <a:r>
              <a:rPr lang="en"/>
              <a:t>administrator</a:t>
            </a:r>
            <a:r>
              <a:rPr lang="en"/>
              <a:t> know the </a:t>
            </a:r>
            <a:r>
              <a:rPr lang="en"/>
              <a:t>remaining balance from Ariba</a:t>
            </a:r>
            <a:endParaRPr/>
          </a:p>
          <a:p>
            <a:pPr indent="-381000" lvl="0" marL="457200" rtl="0" algn="l">
              <a:spcBef>
                <a:spcPts val="0"/>
              </a:spcBef>
              <a:spcAft>
                <a:spcPts val="0"/>
              </a:spcAft>
              <a:buSzPts val="2400"/>
              <a:buChar char="&gt;"/>
            </a:pPr>
            <a:r>
              <a:rPr lang="en"/>
              <a:t>OSP administrators will send a PO change request to Procurement, including the remaining balance</a:t>
            </a:r>
            <a:endParaRPr/>
          </a:p>
          <a:p>
            <a:pPr indent="-361950" lvl="1" marL="914400" rtl="0" algn="l">
              <a:spcBef>
                <a:spcPts val="0"/>
              </a:spcBef>
              <a:spcAft>
                <a:spcPts val="0"/>
              </a:spcAft>
              <a:buSzPts val="2100"/>
              <a:buChar char="–"/>
            </a:pPr>
            <a:r>
              <a:rPr lang="en" sz="2100"/>
              <a:t>Include the Grant ID for subaward line, or the Award MOD #</a:t>
            </a:r>
            <a:endParaRPr sz="2100"/>
          </a:p>
          <a:p>
            <a:pPr indent="0" lvl="0" marL="914400" rtl="0" algn="l">
              <a:spcBef>
                <a:spcPts val="480"/>
              </a:spcBef>
              <a:spcAft>
                <a:spcPts val="0"/>
              </a:spcAft>
              <a:buNone/>
            </a:pPr>
            <a:r>
              <a:t/>
            </a:r>
            <a:endParaRPr/>
          </a:p>
          <a:p>
            <a:pPr indent="0" lvl="0" marL="45720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6"/>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Subawards Finalized After Performance Period</a:t>
            </a:r>
            <a:endParaRPr sz="2400"/>
          </a:p>
        </p:txBody>
      </p:sp>
      <p:sp>
        <p:nvSpPr>
          <p:cNvPr id="268" name="Google Shape;268;p56"/>
          <p:cNvSpPr txBox="1"/>
          <p:nvPr>
            <p:ph idx="2" type="body"/>
          </p:nvPr>
        </p:nvSpPr>
        <p:spPr>
          <a:xfrm>
            <a:off x="665905" y="1484725"/>
            <a:ext cx="8196300" cy="40155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Workday does not allow PO set up when the end date of a supplier contract is in the past</a:t>
            </a:r>
            <a:endParaRPr/>
          </a:p>
          <a:p>
            <a:pPr indent="-381000" lvl="0" marL="457200" rtl="0" algn="l">
              <a:spcBef>
                <a:spcPts val="0"/>
              </a:spcBef>
              <a:spcAft>
                <a:spcPts val="0"/>
              </a:spcAft>
              <a:buSzPts val="2400"/>
              <a:buChar char="&gt;"/>
            </a:pPr>
            <a:r>
              <a:rPr lang="en"/>
              <a:t>Workaround identified, this issue no longer holding us up &amp; POs are now being created</a:t>
            </a:r>
            <a:endParaRPr/>
          </a:p>
          <a:p>
            <a:pPr indent="-381000" lvl="0" marL="457200" rtl="0" algn="l">
              <a:spcBef>
                <a:spcPts val="0"/>
              </a:spcBef>
              <a:spcAft>
                <a:spcPts val="0"/>
              </a:spcAft>
              <a:buSzPts val="2400"/>
              <a:buChar char="&gt;"/>
            </a:pPr>
            <a:r>
              <a:rPr lang="en"/>
              <a:t>This situation occasionally occurs in normal course of business, due to delays.</a:t>
            </a:r>
            <a:endParaRPr/>
          </a:p>
          <a:p>
            <a:pPr indent="-381000" lvl="0" marL="457200" rtl="0" algn="l">
              <a:spcBef>
                <a:spcPts val="0"/>
              </a:spcBef>
              <a:spcAft>
                <a:spcPts val="0"/>
              </a:spcAft>
              <a:buSzPts val="2400"/>
              <a:buChar char="&gt;"/>
            </a:pPr>
            <a:r>
              <a:rPr lang="en"/>
              <a:t>This workaround will be standard practice moving forward for future situations</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AP Recovery Plan</a:t>
            </a:r>
            <a:endParaRPr>
              <a:latin typeface="Encode Sans ExtraBold"/>
              <a:ea typeface="Encode Sans ExtraBold"/>
              <a:cs typeface="Encode Sans ExtraBold"/>
              <a:sym typeface="Encode Sans ExtraBold"/>
            </a:endParaRPr>
          </a:p>
        </p:txBody>
      </p:sp>
      <p:pic>
        <p:nvPicPr>
          <p:cNvPr id="275" name="Google Shape;275;p57"/>
          <p:cNvPicPr preferRelativeResize="0"/>
          <p:nvPr/>
        </p:nvPicPr>
        <p:blipFill>
          <a:blip r:embed="rId3">
            <a:alphaModFix/>
          </a:blip>
          <a:stretch>
            <a:fillRect/>
          </a:stretch>
        </p:blipFill>
        <p:spPr>
          <a:xfrm>
            <a:off x="152400" y="2327018"/>
            <a:ext cx="8839200" cy="3138298"/>
          </a:xfrm>
          <a:prstGeom prst="rect">
            <a:avLst/>
          </a:prstGeom>
          <a:noFill/>
          <a:ln>
            <a:noFill/>
          </a:ln>
        </p:spPr>
      </p:pic>
      <p:sp>
        <p:nvSpPr>
          <p:cNvPr id="276" name="Google Shape;276;p57"/>
          <p:cNvSpPr txBox="1"/>
          <p:nvPr/>
        </p:nvSpPr>
        <p:spPr>
          <a:xfrm>
            <a:off x="203100" y="1563550"/>
            <a:ext cx="8733600" cy="6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Open Sans"/>
                <a:ea typeface="Open Sans"/>
                <a:cs typeface="Open Sans"/>
                <a:sym typeface="Open Sans"/>
              </a:rPr>
              <a:t>An initial 8-week intervention plan to establish work management queues &amp; assignments, activate metrics, and standardize AP processes while engaging team for success.</a:t>
            </a:r>
            <a:r>
              <a:rPr lang="en" sz="1500">
                <a:latin typeface="Open Sans"/>
                <a:ea typeface="Open Sans"/>
                <a:cs typeface="Open Sans"/>
                <a:sym typeface="Open Sans"/>
              </a:rPr>
              <a:t> </a:t>
            </a:r>
            <a:endParaRPr sz="15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lang="en">
                <a:latin typeface="Encode Sans Black"/>
                <a:ea typeface="Encode Sans Black"/>
                <a:cs typeface="Encode Sans Black"/>
                <a:sym typeface="Encode Sans Black"/>
              </a:rPr>
              <a:t>Resources</a:t>
            </a:r>
            <a:r>
              <a:rPr lang="en">
                <a:latin typeface="Encode Sans Black"/>
                <a:ea typeface="Encode Sans Black"/>
                <a:cs typeface="Encode Sans Black"/>
                <a:sym typeface="Encode Sans Black"/>
              </a:rPr>
              <a:t> </a:t>
            </a:r>
            <a:endParaRPr>
              <a:latin typeface="Encode Sans Black"/>
              <a:ea typeface="Encode Sans Black"/>
              <a:cs typeface="Encode Sans Black"/>
              <a:sym typeface="Encode Sans Black"/>
            </a:endParaRPr>
          </a:p>
        </p:txBody>
      </p:sp>
      <p:sp>
        <p:nvSpPr>
          <p:cNvPr id="282" name="Google Shape;282;p58"/>
          <p:cNvSpPr txBox="1"/>
          <p:nvPr/>
        </p:nvSpPr>
        <p:spPr>
          <a:xfrm>
            <a:off x="824400" y="1708525"/>
            <a:ext cx="7957200" cy="4444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200" u="sng">
                <a:solidFill>
                  <a:schemeClr val="hlink"/>
                </a:solidFill>
                <a:latin typeface="Open Sans"/>
                <a:ea typeface="Open Sans"/>
                <a:cs typeface="Open Sans"/>
                <a:sym typeface="Open Sans"/>
                <a:hlinkClick r:id="rId3"/>
              </a:rPr>
              <a:t>How to begin subaward setup </a:t>
            </a:r>
            <a:endParaRPr sz="2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lang="en" sz="2200" u="sng">
                <a:solidFill>
                  <a:schemeClr val="hlink"/>
                </a:solidFill>
                <a:latin typeface="Open Sans"/>
                <a:ea typeface="Open Sans"/>
                <a:cs typeface="Open Sans"/>
                <a:sym typeface="Open Sans"/>
                <a:hlinkClick r:id="rId4"/>
              </a:rPr>
              <a:t>Request changes to a subaward</a:t>
            </a:r>
            <a:endParaRPr sz="2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lang="en" sz="2200" u="sng">
                <a:solidFill>
                  <a:schemeClr val="hlink"/>
                </a:solidFill>
                <a:latin typeface="Open Sans"/>
                <a:ea typeface="Open Sans"/>
                <a:cs typeface="Open Sans"/>
                <a:sym typeface="Open Sans"/>
                <a:hlinkClick r:id="rId5"/>
              </a:rPr>
              <a:t>Add a subaward - Award Changes</a:t>
            </a:r>
            <a:endParaRPr sz="2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2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lang="en" sz="2200" u="sng">
                <a:solidFill>
                  <a:schemeClr val="hlink"/>
                </a:solidFill>
                <a:latin typeface="Open Sans"/>
                <a:ea typeface="Open Sans"/>
                <a:cs typeface="Open Sans"/>
                <a:sym typeface="Open Sans"/>
                <a:hlinkClick r:id="rId6"/>
              </a:rPr>
              <a:t>Procurement Services: For Suppliers</a:t>
            </a:r>
            <a:endParaRPr sz="2200">
              <a:solidFill>
                <a:schemeClr val="dk2"/>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9"/>
          <p:cNvSpPr txBox="1"/>
          <p:nvPr>
            <p:ph idx="1" type="body"/>
          </p:nvPr>
        </p:nvSpPr>
        <p:spPr>
          <a:xfrm>
            <a:off x="692025" y="1640275"/>
            <a:ext cx="8220300" cy="2021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AWARD SETUP &amp; MODIFICATION REQUEST</a:t>
            </a:r>
            <a:r>
              <a:rPr lang="en" sz="4250">
                <a:solidFill>
                  <a:schemeClr val="lt1"/>
                </a:solidFill>
                <a:latin typeface="Encode Sans Black"/>
                <a:ea typeface="Encode Sans Black"/>
                <a:cs typeface="Encode Sans Black"/>
                <a:sym typeface="Encode Sans Black"/>
              </a:rPr>
              <a:t> UPDATES</a:t>
            </a:r>
            <a:endParaRPr sz="4250">
              <a:solidFill>
                <a:schemeClr val="lt1"/>
              </a:solidFill>
              <a:latin typeface="Encode Sans Black"/>
              <a:ea typeface="Encode Sans Black"/>
              <a:cs typeface="Encode Sans Black"/>
              <a:sym typeface="Encode Sans Black"/>
            </a:endParaRPr>
          </a:p>
        </p:txBody>
      </p:sp>
      <p:sp>
        <p:nvSpPr>
          <p:cNvPr id="288" name="Google Shape;288;p59"/>
          <p:cNvSpPr txBox="1"/>
          <p:nvPr/>
        </p:nvSpPr>
        <p:spPr>
          <a:xfrm>
            <a:off x="692029" y="4308048"/>
            <a:ext cx="6656700" cy="18123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October 4, 2023</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Judy Chung</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a:t>
            </a:r>
            <a:r>
              <a:rPr lang="en" sz="2000">
                <a:solidFill>
                  <a:srgbClr val="FFFFFF"/>
                </a:solidFill>
                <a:latin typeface="Open Sans"/>
                <a:ea typeface="Open Sans"/>
                <a:cs typeface="Open Sans"/>
                <a:sym typeface="Open Sans"/>
              </a:rPr>
              <a:t>Research Information Services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0"/>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a:t>
            </a:r>
            <a:r>
              <a:rPr b="1" lang="en">
                <a:latin typeface="Encode Sans"/>
                <a:ea typeface="Encode Sans"/>
                <a:cs typeface="Encode Sans"/>
                <a:sym typeface="Encode Sans"/>
              </a:rPr>
              <a:t> </a:t>
            </a:r>
            <a:r>
              <a:rPr lang="en">
                <a:latin typeface="Encode Sans"/>
                <a:ea typeface="Encode Sans"/>
                <a:cs typeface="Encode Sans"/>
                <a:sym typeface="Encode Sans"/>
              </a:rPr>
              <a:t>TOP QUESTIONS WE HEAR</a:t>
            </a:r>
            <a:endParaRPr>
              <a:latin typeface="Encode Sans"/>
              <a:ea typeface="Encode Sans"/>
              <a:cs typeface="Encode Sans"/>
              <a:sym typeface="Encode Sans"/>
            </a:endParaRPr>
          </a:p>
        </p:txBody>
      </p:sp>
      <p:sp>
        <p:nvSpPr>
          <p:cNvPr id="294" name="Google Shape;294;p60"/>
          <p:cNvSpPr txBox="1"/>
          <p:nvPr>
            <p:ph idx="2" type="body"/>
          </p:nvPr>
        </p:nvSpPr>
        <p:spPr>
          <a:xfrm>
            <a:off x="659305" y="1736725"/>
            <a:ext cx="8196300" cy="40155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Who initiates the Award Setup Request (ASR)?</a:t>
            </a:r>
            <a:endParaRPr/>
          </a:p>
          <a:p>
            <a:pPr indent="-381000" lvl="0" marL="457200" rtl="0" algn="l">
              <a:spcBef>
                <a:spcPts val="1000"/>
              </a:spcBef>
              <a:spcAft>
                <a:spcPts val="0"/>
              </a:spcAft>
              <a:buSzPts val="2400"/>
              <a:buChar char="&gt;"/>
            </a:pPr>
            <a:r>
              <a:rPr lang="en"/>
              <a:t>How do permissions and access work?</a:t>
            </a:r>
            <a:endParaRPr/>
          </a:p>
          <a:p>
            <a:pPr indent="-381000" lvl="0" marL="457200" rtl="0" algn="l">
              <a:spcBef>
                <a:spcPts val="1000"/>
              </a:spcBef>
              <a:spcAft>
                <a:spcPts val="0"/>
              </a:spcAft>
              <a:buSzPts val="2400"/>
              <a:buChar char="&gt;"/>
            </a:pPr>
            <a:r>
              <a:rPr lang="en"/>
              <a:t>What information is required?</a:t>
            </a:r>
            <a:endParaRPr/>
          </a:p>
          <a:p>
            <a:pPr indent="-381000" lvl="0" marL="457200" rtl="0" algn="l">
              <a:spcBef>
                <a:spcPts val="1000"/>
              </a:spcBef>
              <a:spcAft>
                <a:spcPts val="0"/>
              </a:spcAft>
              <a:buSzPts val="2400"/>
              <a:buChar char="&gt;"/>
            </a:pPr>
            <a:r>
              <a:rPr lang="en"/>
              <a:t>How much detail should I enter into SAGE Budget?</a:t>
            </a:r>
            <a:endParaRPr/>
          </a:p>
          <a:p>
            <a:pPr indent="-381000" lvl="0" marL="457200" rtl="0" algn="l">
              <a:spcBef>
                <a:spcPts val="1000"/>
              </a:spcBef>
              <a:spcAft>
                <a:spcPts val="0"/>
              </a:spcAft>
              <a:buSzPts val="2400"/>
              <a:buChar char="&gt;"/>
            </a:pPr>
            <a:r>
              <a:rPr lang="en"/>
              <a:t>What do I do when an Award Setup Request is returned?</a:t>
            </a:r>
            <a:endParaRPr/>
          </a:p>
          <a:p>
            <a:pPr indent="-381000" lvl="0" marL="457200" rtl="0" algn="l">
              <a:spcBef>
                <a:spcPts val="1000"/>
              </a:spcBef>
              <a:spcAft>
                <a:spcPts val="0"/>
              </a:spcAft>
              <a:buSzPts val="2400"/>
              <a:buChar char="&gt;"/>
            </a:pPr>
            <a:r>
              <a:rPr lang="en"/>
              <a:t>When should I begin an Award Setup vs. a Modification Request?</a:t>
            </a:r>
            <a:endParaRPr/>
          </a:p>
          <a:p>
            <a:pPr indent="-381000" lvl="0" marL="457200" rtl="0" algn="l">
              <a:spcBef>
                <a:spcPts val="1000"/>
              </a:spcBef>
              <a:spcAft>
                <a:spcPts val="1000"/>
              </a:spcAft>
              <a:buSzPts val="2400"/>
              <a:buChar char="&gt;"/>
            </a:pPr>
            <a:r>
              <a:rPr lang="en"/>
              <a:t>When can I delete a request?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61"/>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RECEIVING AN NoA</a:t>
            </a:r>
            <a:endParaRPr>
              <a:latin typeface="Encode Sans"/>
              <a:ea typeface="Encode Sans"/>
              <a:cs typeface="Encode Sans"/>
              <a:sym typeface="Encode Sans"/>
            </a:endParaRPr>
          </a:p>
        </p:txBody>
      </p:sp>
      <p:pic>
        <p:nvPicPr>
          <p:cNvPr id="300" name="Google Shape;300;p61"/>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301" name="Google Shape;301;p61"/>
          <p:cNvSpPr/>
          <p:nvPr/>
        </p:nvSpPr>
        <p:spPr>
          <a:xfrm>
            <a:off x="1569325" y="2208100"/>
            <a:ext cx="1083600" cy="18102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2"/>
          <p:cNvSpPr txBox="1"/>
          <p:nvPr>
            <p:ph idx="1" type="body"/>
          </p:nvPr>
        </p:nvSpPr>
        <p:spPr>
          <a:xfrm>
            <a:off x="671750" y="371500"/>
            <a:ext cx="84723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WHO INITIATES AWARD SETUP REQUESTS?</a:t>
            </a:r>
            <a:endParaRPr>
              <a:latin typeface="Encode Sans Black"/>
              <a:ea typeface="Encode Sans Black"/>
              <a:cs typeface="Encode Sans Black"/>
              <a:sym typeface="Encode Sans Black"/>
            </a:endParaRPr>
          </a:p>
        </p:txBody>
      </p:sp>
      <p:graphicFrame>
        <p:nvGraphicFramePr>
          <p:cNvPr id="307" name="Google Shape;307;p62"/>
          <p:cNvGraphicFramePr/>
          <p:nvPr/>
        </p:nvGraphicFramePr>
        <p:xfrm>
          <a:off x="728650" y="1960050"/>
          <a:ext cx="3000000" cy="3000000"/>
        </p:xfrm>
        <a:graphic>
          <a:graphicData uri="http://schemas.openxmlformats.org/drawingml/2006/table">
            <a:tbl>
              <a:tblPr>
                <a:noFill/>
                <a:tableStyleId>{CCDFD1E4-187C-4CD0-8F4F-5E029D91FC4B}</a:tableStyleId>
              </a:tblPr>
              <a:tblGrid>
                <a:gridCol w="2809825"/>
                <a:gridCol w="1629525"/>
                <a:gridCol w="3318575"/>
              </a:tblGrid>
              <a:tr h="381000">
                <a:tc>
                  <a:txBody>
                    <a:bodyPr/>
                    <a:lstStyle/>
                    <a:p>
                      <a:pPr indent="0" lvl="0" marL="0" rtl="0" algn="l">
                        <a:spcBef>
                          <a:spcPts val="0"/>
                        </a:spcBef>
                        <a:spcAft>
                          <a:spcPts val="0"/>
                        </a:spcAft>
                        <a:buNone/>
                      </a:pPr>
                      <a:r>
                        <a:rPr b="1" lang="en">
                          <a:solidFill>
                            <a:srgbClr val="E8D3A2"/>
                          </a:solidFill>
                        </a:rPr>
                        <a:t>When…</a:t>
                      </a:r>
                      <a:endParaRPr b="1">
                        <a:solidFill>
                          <a:srgbClr val="E8D3A2"/>
                        </a:solidFill>
                      </a:endParaRPr>
                    </a:p>
                  </a:txBody>
                  <a:tcPr marT="91425" marB="91425" marR="91425" marL="91425">
                    <a:solidFill>
                      <a:srgbClr val="4B2E83"/>
                    </a:solidFill>
                  </a:tcPr>
                </a:tc>
                <a:tc>
                  <a:txBody>
                    <a:bodyPr/>
                    <a:lstStyle/>
                    <a:p>
                      <a:pPr indent="0" lvl="0" marL="0" rtl="0" algn="l">
                        <a:spcBef>
                          <a:spcPts val="0"/>
                        </a:spcBef>
                        <a:spcAft>
                          <a:spcPts val="0"/>
                        </a:spcAft>
                        <a:buNone/>
                      </a:pPr>
                      <a:r>
                        <a:rPr b="1" lang="en">
                          <a:solidFill>
                            <a:srgbClr val="E8D3A2"/>
                          </a:solidFill>
                        </a:rPr>
                        <a:t>ASR Created By</a:t>
                      </a:r>
                      <a:endParaRPr b="1">
                        <a:solidFill>
                          <a:srgbClr val="E8D3A2"/>
                        </a:solidFill>
                      </a:endParaRPr>
                    </a:p>
                  </a:txBody>
                  <a:tcPr marT="91425" marB="91425" marR="91425" marL="91425">
                    <a:solidFill>
                      <a:srgbClr val="4B2E83"/>
                    </a:solidFill>
                  </a:tcPr>
                </a:tc>
                <a:tc>
                  <a:txBody>
                    <a:bodyPr/>
                    <a:lstStyle/>
                    <a:p>
                      <a:pPr indent="0" lvl="0" marL="0" rtl="0" algn="l">
                        <a:spcBef>
                          <a:spcPts val="0"/>
                        </a:spcBef>
                        <a:spcAft>
                          <a:spcPts val="0"/>
                        </a:spcAft>
                        <a:buNone/>
                      </a:pPr>
                      <a:r>
                        <a:rPr b="1" lang="en">
                          <a:solidFill>
                            <a:srgbClr val="E8D3A2"/>
                          </a:solidFill>
                        </a:rPr>
                        <a:t>Notes</a:t>
                      </a:r>
                      <a:endParaRPr b="1">
                        <a:solidFill>
                          <a:srgbClr val="E8D3A2"/>
                        </a:solidFill>
                      </a:endParaRPr>
                    </a:p>
                  </a:txBody>
                  <a:tcPr marT="91425" marB="91425" marR="91425" marL="91425">
                    <a:solidFill>
                      <a:srgbClr val="4B2E83"/>
                    </a:solidFill>
                  </a:tcPr>
                </a:tc>
              </a:tr>
              <a:tr h="381000">
                <a:tc>
                  <a:txBody>
                    <a:bodyPr/>
                    <a:lstStyle/>
                    <a:p>
                      <a:pPr indent="0" lvl="0" marL="0" rtl="0" algn="l">
                        <a:spcBef>
                          <a:spcPts val="0"/>
                        </a:spcBef>
                        <a:spcAft>
                          <a:spcPts val="0"/>
                        </a:spcAft>
                        <a:buNone/>
                      </a:pPr>
                      <a:r>
                        <a:rPr lang="en" sz="1600">
                          <a:latin typeface="Open Sans"/>
                          <a:ea typeface="Open Sans"/>
                          <a:cs typeface="Open Sans"/>
                          <a:sym typeface="Open Sans"/>
                        </a:rPr>
                        <a:t>NoA is sent to the PI and/or unit (with or without OSP copied)</a:t>
                      </a:r>
                      <a:endParaRPr sz="16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600">
                          <a:latin typeface="Open Sans"/>
                          <a:ea typeface="Open Sans"/>
                          <a:cs typeface="Open Sans"/>
                          <a:sym typeface="Open Sans"/>
                        </a:rPr>
                        <a:t>Campus Unit</a:t>
                      </a:r>
                      <a:endParaRPr sz="1600">
                        <a:latin typeface="Open Sans"/>
                        <a:ea typeface="Open Sans"/>
                        <a:cs typeface="Open Sans"/>
                        <a:sym typeface="Open Sans"/>
                      </a:endParaRPr>
                    </a:p>
                  </a:txBody>
                  <a:tcPr marT="91425" marB="91425" marR="91425" marL="91425"/>
                </a:tc>
                <a:tc>
                  <a:txBody>
                    <a:bodyPr/>
                    <a:lstStyle/>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Campus unit completes the Award Setup Request</a:t>
                      </a:r>
                      <a:endParaRPr sz="1600">
                        <a:latin typeface="Open Sans"/>
                        <a:ea typeface="Open Sans"/>
                        <a:cs typeface="Open Sans"/>
                        <a:sym typeface="Open Sans"/>
                      </a:endParaRPr>
                    </a:p>
                  </a:txBody>
                  <a:tcPr marT="91425" marB="91425" marR="91425" marL="91425"/>
                </a:tc>
              </a:tr>
              <a:tr h="381000">
                <a:tc>
                  <a:txBody>
                    <a:bodyPr/>
                    <a:lstStyle/>
                    <a:p>
                      <a:pPr indent="0" lvl="0" marL="0" rtl="0" algn="l">
                        <a:spcBef>
                          <a:spcPts val="0"/>
                        </a:spcBef>
                        <a:spcAft>
                          <a:spcPts val="0"/>
                        </a:spcAft>
                        <a:buNone/>
                      </a:pPr>
                      <a:r>
                        <a:rPr lang="en" sz="1600">
                          <a:latin typeface="Open Sans"/>
                          <a:ea typeface="Open Sans"/>
                          <a:cs typeface="Open Sans"/>
                          <a:sym typeface="Open Sans"/>
                        </a:rPr>
                        <a:t>NoA is sent to OSP but </a:t>
                      </a:r>
                      <a:r>
                        <a:rPr lang="en" sz="1600" u="sng">
                          <a:latin typeface="Open Sans"/>
                          <a:ea typeface="Open Sans"/>
                          <a:cs typeface="Open Sans"/>
                          <a:sym typeface="Open Sans"/>
                        </a:rPr>
                        <a:t>not</a:t>
                      </a:r>
                      <a:r>
                        <a:rPr lang="en" sz="1600">
                          <a:latin typeface="Open Sans"/>
                          <a:ea typeface="Open Sans"/>
                          <a:cs typeface="Open Sans"/>
                          <a:sym typeface="Open Sans"/>
                        </a:rPr>
                        <a:t> to the PI or other unit contact</a:t>
                      </a:r>
                      <a:endParaRPr sz="1600">
                        <a:latin typeface="Open Sans"/>
                        <a:ea typeface="Open Sans"/>
                        <a:cs typeface="Open Sans"/>
                        <a:sym typeface="Open Sans"/>
                      </a:endParaRPr>
                    </a:p>
                  </a:txBody>
                  <a:tcPr marT="91425" marB="91425" marR="91425" marL="91425"/>
                </a:tc>
                <a:tc>
                  <a:txBody>
                    <a:bodyPr/>
                    <a:lstStyle/>
                    <a:p>
                      <a:pPr indent="0" lvl="0" marL="0" rtl="0" algn="l">
                        <a:spcBef>
                          <a:spcPts val="0"/>
                        </a:spcBef>
                        <a:spcAft>
                          <a:spcPts val="0"/>
                        </a:spcAft>
                        <a:buNone/>
                      </a:pPr>
                      <a:r>
                        <a:rPr lang="en" sz="1600">
                          <a:latin typeface="Open Sans"/>
                          <a:ea typeface="Open Sans"/>
                          <a:cs typeface="Open Sans"/>
                          <a:sym typeface="Open Sans"/>
                        </a:rPr>
                        <a:t>OSP</a:t>
                      </a:r>
                      <a:endParaRPr sz="1600">
                        <a:latin typeface="Open Sans"/>
                        <a:ea typeface="Open Sans"/>
                        <a:cs typeface="Open Sans"/>
                        <a:sym typeface="Open Sans"/>
                      </a:endParaRPr>
                    </a:p>
                  </a:txBody>
                  <a:tcPr marT="91425" marB="91425" marR="91425" marL="91425"/>
                </a:tc>
                <a:tc>
                  <a:txBody>
                    <a:bodyPr/>
                    <a:lstStyle/>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OSP completes basic information and sends </a:t>
                      </a:r>
                      <a:r>
                        <a:rPr lang="en" sz="1600">
                          <a:latin typeface="Open Sans"/>
                          <a:ea typeface="Open Sans"/>
                          <a:cs typeface="Open Sans"/>
                          <a:sym typeface="Open Sans"/>
                        </a:rPr>
                        <a:t>to </a:t>
                      </a:r>
                      <a:r>
                        <a:rPr lang="en" sz="1600">
                          <a:latin typeface="Open Sans"/>
                          <a:ea typeface="Open Sans"/>
                          <a:cs typeface="Open Sans"/>
                          <a:sym typeface="Open Sans"/>
                        </a:rPr>
                        <a:t>campus</a:t>
                      </a:r>
                      <a:endParaRPr sz="1600">
                        <a:latin typeface="Open Sans"/>
                        <a:ea typeface="Open Sans"/>
                        <a:cs typeface="Open Sans"/>
                        <a:sym typeface="Open Sans"/>
                      </a:endParaRPr>
                    </a:p>
                    <a:p>
                      <a:pPr indent="-330200" lvl="0" marL="457200" rtl="0" algn="l">
                        <a:spcBef>
                          <a:spcPts val="0"/>
                        </a:spcBef>
                        <a:spcAft>
                          <a:spcPts val="0"/>
                        </a:spcAft>
                        <a:buSzPts val="1600"/>
                        <a:buFont typeface="Open Sans"/>
                        <a:buChar char="●"/>
                      </a:pPr>
                      <a:r>
                        <a:rPr lang="en" sz="1600">
                          <a:latin typeface="Open Sans"/>
                          <a:ea typeface="Open Sans"/>
                          <a:cs typeface="Open Sans"/>
                          <a:sym typeface="Open Sans"/>
                        </a:rPr>
                        <a:t>Email notification that the award has been set up by OSP is sent to the owners on the proposal eGC1 assigned to the Award Setup Request</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a:txBody>
                  <a:tcPr marT="91425" marB="91425" marR="91425" marL="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3"/>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EGC1 SEARCH TIPS FOR AWARD SETUP REQUESTS</a:t>
            </a:r>
            <a:endParaRPr>
              <a:latin typeface="Encode Sans Black"/>
              <a:ea typeface="Encode Sans Black"/>
              <a:cs typeface="Encode Sans Black"/>
              <a:sym typeface="Encode Sans Black"/>
            </a:endParaRPr>
          </a:p>
        </p:txBody>
      </p:sp>
      <p:sp>
        <p:nvSpPr>
          <p:cNvPr id="314" name="Google Shape;314;p63"/>
          <p:cNvSpPr txBox="1"/>
          <p:nvPr>
            <p:ph idx="2" type="body"/>
          </p:nvPr>
        </p:nvSpPr>
        <p:spPr>
          <a:xfrm>
            <a:off x="665900" y="1745350"/>
            <a:ext cx="8184600" cy="36981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None/>
            </a:pPr>
            <a:r>
              <a:rPr lang="en" sz="2859"/>
              <a:t>If you do not find your eGC1 in the Create a Request search, that means either:</a:t>
            </a:r>
            <a:endParaRPr sz="2859"/>
          </a:p>
          <a:p>
            <a:pPr indent="-410185" lvl="0" marL="457200" rtl="0" algn="l">
              <a:lnSpc>
                <a:spcPct val="115000"/>
              </a:lnSpc>
              <a:spcBef>
                <a:spcPts val="1000"/>
              </a:spcBef>
              <a:spcAft>
                <a:spcPts val="0"/>
              </a:spcAft>
              <a:buSzPts val="2860"/>
              <a:buAutoNum type="arabicPeriod"/>
            </a:pPr>
            <a:r>
              <a:rPr lang="en" sz="2859"/>
              <a:t>There is already an award started or processed for that eGC1</a:t>
            </a:r>
            <a:endParaRPr sz="2859"/>
          </a:p>
          <a:p>
            <a:pPr indent="-410185" lvl="0" marL="457200" rtl="0" algn="l">
              <a:lnSpc>
                <a:spcPct val="115000"/>
              </a:lnSpc>
              <a:spcBef>
                <a:spcPts val="1000"/>
              </a:spcBef>
              <a:spcAft>
                <a:spcPts val="0"/>
              </a:spcAft>
              <a:buSzPts val="2860"/>
              <a:buAutoNum type="arabicPeriod"/>
            </a:pPr>
            <a:r>
              <a:rPr lang="en" sz="2859"/>
              <a:t>The eGC1 is not in “Approved” status</a:t>
            </a:r>
            <a:endParaRPr sz="2859"/>
          </a:p>
          <a:p>
            <a:pPr indent="0" lvl="0" marL="0" rtl="0" algn="l">
              <a:lnSpc>
                <a:spcPct val="115000"/>
              </a:lnSpc>
              <a:spcBef>
                <a:spcPts val="1000"/>
              </a:spcBef>
              <a:spcAft>
                <a:spcPts val="0"/>
              </a:spcAft>
              <a:buNone/>
            </a:pPr>
            <a:r>
              <a:t/>
            </a:r>
            <a:endParaRPr sz="2859"/>
          </a:p>
          <a:p>
            <a:pPr indent="0" lvl="0" marL="0" rtl="0" algn="l">
              <a:lnSpc>
                <a:spcPct val="115000"/>
              </a:lnSpc>
              <a:spcBef>
                <a:spcPts val="1000"/>
              </a:spcBef>
              <a:spcAft>
                <a:spcPts val="0"/>
              </a:spcAft>
              <a:buNone/>
            </a:pPr>
            <a:r>
              <a:rPr b="1" lang="en" sz="2859"/>
              <a:t>Note</a:t>
            </a:r>
            <a:r>
              <a:rPr lang="en" sz="2859"/>
              <a:t>: You must also be listed as an eGC1 contact to initiate a request.</a:t>
            </a:r>
            <a:endParaRPr sz="2859"/>
          </a:p>
          <a:p>
            <a:pPr indent="0" lvl="0" marL="0" rtl="0" algn="l">
              <a:lnSpc>
                <a:spcPct val="80000"/>
              </a:lnSpc>
              <a:spcBef>
                <a:spcPts val="1000"/>
              </a:spcBef>
              <a:spcAft>
                <a:spcPts val="0"/>
              </a:spcAft>
              <a:buSzPts val="275"/>
              <a:buNone/>
            </a:pPr>
            <a:r>
              <a:t/>
            </a:r>
            <a:endParaRPr sz="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6"/>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accent3"/>
              </a:buClr>
              <a:buSzPts val="1063"/>
              <a:buFont typeface="Arial"/>
              <a:buNone/>
            </a:pPr>
            <a:r>
              <a:rPr lang="en" sz="4250">
                <a:latin typeface="Encode Sans Black"/>
                <a:ea typeface="Encode Sans Black"/>
                <a:cs typeface="Encode Sans Black"/>
                <a:sym typeface="Encode Sans Black"/>
              </a:rPr>
              <a:t>Subaward Update</a:t>
            </a:r>
            <a:endParaRPr sz="4250">
              <a:latin typeface="Encode Sans Black"/>
              <a:ea typeface="Encode Sans Black"/>
              <a:cs typeface="Encode Sans Black"/>
              <a:sym typeface="Encode Sans Black"/>
            </a:endParaRPr>
          </a:p>
        </p:txBody>
      </p:sp>
      <p:sp>
        <p:nvSpPr>
          <p:cNvPr id="198" name="Google Shape;198;p46"/>
          <p:cNvSpPr txBox="1"/>
          <p:nvPr/>
        </p:nvSpPr>
        <p:spPr>
          <a:xfrm>
            <a:off x="692029" y="4308048"/>
            <a:ext cx="6656700" cy="1812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September 14, 2023 </a:t>
            </a:r>
            <a:r>
              <a:rPr b="0" i="0" lang="en" sz="2000" u="none" cap="none" strike="noStrike">
                <a:solidFill>
                  <a:srgbClr val="FFFFFF"/>
                </a:solidFill>
                <a:latin typeface="Open Sans"/>
                <a:ea typeface="Open Sans"/>
                <a:cs typeface="Open Sans"/>
                <a:sym typeface="Open Sans"/>
              </a:rPr>
              <a:t>MRAM</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Amanda Snyder, Josy Combs, Bruce Havelock</a:t>
            </a:r>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Sponsored Programs</a:t>
            </a:r>
            <a:r>
              <a:rPr lang="en" sz="2000">
                <a:solidFill>
                  <a:srgbClr val="FFFFFF"/>
                </a:solidFill>
                <a:latin typeface="Open Sans"/>
                <a:ea typeface="Open Sans"/>
                <a:cs typeface="Open Sans"/>
                <a:sym typeface="Open Sans"/>
              </a:rPr>
              <a:t> &amp; </a:t>
            </a:r>
            <a:r>
              <a:rPr b="0" i="0" lang="en" sz="2000" u="none" cap="none" strike="noStrike">
                <a:solidFill>
                  <a:srgbClr val="FFFFFF"/>
                </a:solidFill>
                <a:latin typeface="Open Sans"/>
                <a:ea typeface="Open Sans"/>
                <a:cs typeface="Open Sans"/>
                <a:sym typeface="Open Sans"/>
              </a:rPr>
              <a:t>Procurement Services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4"/>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PERMISSIONS &amp; ACCESS </a:t>
            </a:r>
            <a:endParaRPr>
              <a:latin typeface="Encode Sans Black"/>
              <a:ea typeface="Encode Sans Black"/>
              <a:cs typeface="Encode Sans Black"/>
              <a:sym typeface="Encode Sans Black"/>
            </a:endParaRPr>
          </a:p>
        </p:txBody>
      </p:sp>
      <p:sp>
        <p:nvSpPr>
          <p:cNvPr id="320" name="Google Shape;320;p64"/>
          <p:cNvSpPr txBox="1"/>
          <p:nvPr>
            <p:ph idx="2" type="body"/>
          </p:nvPr>
        </p:nvSpPr>
        <p:spPr>
          <a:xfrm>
            <a:off x="659300" y="1736725"/>
            <a:ext cx="8196300" cy="48069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Permissions are shared between the eGC1 and the Award requests</a:t>
            </a:r>
            <a:endParaRPr/>
          </a:p>
          <a:p>
            <a:pPr indent="-381000" lvl="0" marL="457200" rtl="0" algn="l">
              <a:spcBef>
                <a:spcPts val="1000"/>
              </a:spcBef>
              <a:spcAft>
                <a:spcPts val="0"/>
              </a:spcAft>
              <a:buSzPts val="2400"/>
              <a:buChar char="&gt;"/>
            </a:pPr>
            <a:r>
              <a:rPr lang="en"/>
              <a:t>You can add new user permissions from either location</a:t>
            </a:r>
            <a:endParaRPr/>
          </a:p>
          <a:p>
            <a:pPr indent="-355600" lvl="1" marL="914400" rtl="0" algn="l">
              <a:spcBef>
                <a:spcPts val="1000"/>
              </a:spcBef>
              <a:spcAft>
                <a:spcPts val="0"/>
              </a:spcAft>
              <a:buSzPts val="2000"/>
              <a:buChar char="–"/>
            </a:pPr>
            <a:r>
              <a:rPr lang="en"/>
              <a:t>ASR/MOD Access &amp; Roles</a:t>
            </a:r>
            <a:r>
              <a:rPr lang="en"/>
              <a:t>        –  </a:t>
            </a:r>
            <a:r>
              <a:rPr lang="en"/>
              <a:t>eGC1 Contacts &amp; Access</a:t>
            </a:r>
            <a:endParaRPr/>
          </a:p>
          <a:p>
            <a:pPr indent="0" lvl="0" marL="0" rtl="0" algn="l">
              <a:spcBef>
                <a:spcPts val="1000"/>
              </a:spcBef>
              <a:spcAft>
                <a:spcPts val="0"/>
              </a:spcAft>
              <a:buNone/>
            </a:pPr>
            <a:r>
              <a:t/>
            </a:r>
            <a:endParaRPr b="1"/>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0"/>
              </a:spcAft>
              <a:buNone/>
            </a:pPr>
            <a:r>
              <a:t/>
            </a:r>
            <a:endParaRPr i="1">
              <a:solidFill>
                <a:srgbClr val="4B2E83"/>
              </a:solidFill>
            </a:endParaRPr>
          </a:p>
          <a:p>
            <a:pPr indent="0" lvl="0" marL="0" rtl="0" algn="l">
              <a:spcBef>
                <a:spcPts val="1000"/>
              </a:spcBef>
              <a:spcAft>
                <a:spcPts val="1000"/>
              </a:spcAft>
              <a:buNone/>
            </a:pPr>
            <a:r>
              <a:rPr i="1" lang="en">
                <a:solidFill>
                  <a:srgbClr val="4B2E83"/>
                </a:solidFill>
              </a:rPr>
              <a:t>All prior permissions issues are now fixed!</a:t>
            </a:r>
            <a:endParaRPr i="1">
              <a:solidFill>
                <a:srgbClr val="4B2E83"/>
              </a:solidFill>
            </a:endParaRPr>
          </a:p>
        </p:txBody>
      </p:sp>
      <p:pic>
        <p:nvPicPr>
          <p:cNvPr id="321" name="Google Shape;321;p64"/>
          <p:cNvPicPr preferRelativeResize="0"/>
          <p:nvPr/>
        </p:nvPicPr>
        <p:blipFill rotWithShape="1">
          <a:blip r:embed="rId3">
            <a:alphaModFix/>
          </a:blip>
          <a:srcRect b="40999" l="3663" r="71017" t="38224"/>
          <a:stretch/>
        </p:blipFill>
        <p:spPr>
          <a:xfrm>
            <a:off x="5375750" y="4046598"/>
            <a:ext cx="2740116" cy="1361374"/>
          </a:xfrm>
          <a:prstGeom prst="rect">
            <a:avLst/>
          </a:prstGeom>
          <a:noFill/>
          <a:ln cap="flat" cmpd="sng" w="9525">
            <a:solidFill>
              <a:schemeClr val="dk2"/>
            </a:solidFill>
            <a:prstDash val="solid"/>
            <a:round/>
            <a:headEnd len="sm" w="sm" type="none"/>
            <a:tailEnd len="sm" w="sm" type="none"/>
          </a:ln>
        </p:spPr>
      </p:pic>
      <p:pic>
        <p:nvPicPr>
          <p:cNvPr id="322" name="Google Shape;322;p64"/>
          <p:cNvPicPr preferRelativeResize="0"/>
          <p:nvPr/>
        </p:nvPicPr>
        <p:blipFill rotWithShape="1">
          <a:blip r:embed="rId4">
            <a:alphaModFix/>
          </a:blip>
          <a:srcRect b="41485" l="0" r="65922" t="25569"/>
          <a:stretch/>
        </p:blipFill>
        <p:spPr>
          <a:xfrm>
            <a:off x="1797450" y="4046600"/>
            <a:ext cx="2686474" cy="15725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65"/>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CREATING AN ASR</a:t>
            </a:r>
            <a:endParaRPr>
              <a:latin typeface="Encode Sans"/>
              <a:ea typeface="Encode Sans"/>
              <a:cs typeface="Encode Sans"/>
              <a:sym typeface="Encode Sans"/>
            </a:endParaRPr>
          </a:p>
        </p:txBody>
      </p:sp>
      <p:pic>
        <p:nvPicPr>
          <p:cNvPr id="328" name="Google Shape;328;p65"/>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329" name="Google Shape;329;p65"/>
          <p:cNvSpPr/>
          <p:nvPr/>
        </p:nvSpPr>
        <p:spPr>
          <a:xfrm>
            <a:off x="2882275" y="3023925"/>
            <a:ext cx="1313100" cy="548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6"/>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REQUIRED ENTRY</a:t>
            </a:r>
            <a:endParaRPr>
              <a:latin typeface="Encode Sans Black"/>
              <a:ea typeface="Encode Sans Black"/>
              <a:cs typeface="Encode Sans Black"/>
              <a:sym typeface="Encode Sans Black"/>
            </a:endParaRPr>
          </a:p>
        </p:txBody>
      </p:sp>
      <p:sp>
        <p:nvSpPr>
          <p:cNvPr id="335" name="Google Shape;335;p66"/>
          <p:cNvSpPr txBox="1"/>
          <p:nvPr>
            <p:ph idx="2" type="body"/>
          </p:nvPr>
        </p:nvSpPr>
        <p:spPr>
          <a:xfrm>
            <a:off x="659300" y="1736725"/>
            <a:ext cx="8196300" cy="13770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All missing required entry by campus is highlighted in the yellow header of the Review &amp; Submit page </a:t>
            </a:r>
            <a:endParaRPr/>
          </a:p>
          <a:p>
            <a:pPr indent="0" lvl="0" marL="0" rtl="0" algn="l">
              <a:spcBef>
                <a:spcPts val="1000"/>
              </a:spcBef>
              <a:spcAft>
                <a:spcPts val="0"/>
              </a:spcAft>
              <a:buNone/>
            </a:pPr>
            <a:r>
              <a:t/>
            </a:r>
            <a:endParaRPr/>
          </a:p>
        </p:txBody>
      </p:sp>
      <p:pic>
        <p:nvPicPr>
          <p:cNvPr id="336" name="Google Shape;336;p66"/>
          <p:cNvPicPr preferRelativeResize="0"/>
          <p:nvPr/>
        </p:nvPicPr>
        <p:blipFill>
          <a:blip r:embed="rId3">
            <a:alphaModFix/>
          </a:blip>
          <a:stretch>
            <a:fillRect/>
          </a:stretch>
        </p:blipFill>
        <p:spPr>
          <a:xfrm>
            <a:off x="1782813" y="2613500"/>
            <a:ext cx="5578374" cy="2663500"/>
          </a:xfrm>
          <a:prstGeom prst="rect">
            <a:avLst/>
          </a:prstGeom>
          <a:noFill/>
          <a:ln cap="flat" cmpd="sng" w="9525">
            <a:solidFill>
              <a:srgbClr val="4B2E83"/>
            </a:solidFill>
            <a:prstDash val="solid"/>
            <a:round/>
            <a:headEnd len="sm" w="sm" type="none"/>
            <a:tailEnd len="sm" w="sm" type="none"/>
          </a:ln>
        </p:spPr>
      </p:pic>
      <p:sp>
        <p:nvSpPr>
          <p:cNvPr id="337" name="Google Shape;337;p66"/>
          <p:cNvSpPr txBox="1"/>
          <p:nvPr>
            <p:ph idx="2" type="body"/>
          </p:nvPr>
        </p:nvSpPr>
        <p:spPr>
          <a:xfrm>
            <a:off x="473850" y="5500925"/>
            <a:ext cx="8196300" cy="1238400"/>
          </a:xfrm>
          <a:prstGeom prst="rect">
            <a:avLst/>
          </a:prstGeom>
        </p:spPr>
        <p:txBody>
          <a:bodyPr anchorCtr="0" anchor="t" bIns="91425" lIns="91425" spcFirstLastPara="1" rIns="91425" wrap="square" tIns="91425">
            <a:normAutofit lnSpcReduction="20000"/>
          </a:bodyPr>
          <a:lstStyle/>
          <a:p>
            <a:pPr indent="-381000" lvl="0" marL="457200" rtl="0" algn="l">
              <a:spcBef>
                <a:spcPts val="480"/>
              </a:spcBef>
              <a:spcAft>
                <a:spcPts val="0"/>
              </a:spcAft>
              <a:buSzPts val="2400"/>
              <a:buChar char="&gt;"/>
            </a:pPr>
            <a:r>
              <a:rPr lang="en"/>
              <a:t>Refer to OSP </a:t>
            </a:r>
            <a:r>
              <a:rPr lang="en"/>
              <a:t>guidance</a:t>
            </a:r>
            <a:r>
              <a:rPr lang="en"/>
              <a:t> on </a:t>
            </a:r>
            <a:r>
              <a:rPr lang="en"/>
              <a:t>which attachments are needed</a:t>
            </a:r>
            <a:r>
              <a:rPr lang="en"/>
              <a:t>, since that is award-specific</a:t>
            </a:r>
            <a:endParaRPr/>
          </a:p>
          <a:p>
            <a:pPr indent="0" lvl="0" marL="0" rtl="0" algn="l">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67"/>
          <p:cNvSpPr txBox="1"/>
          <p:nvPr>
            <p:ph idx="1" type="body"/>
          </p:nvPr>
        </p:nvSpPr>
        <p:spPr>
          <a:xfrm>
            <a:off x="671757" y="371510"/>
            <a:ext cx="8184600" cy="992100"/>
          </a:xfrm>
          <a:prstGeom prst="rect">
            <a:avLst/>
          </a:prstGeom>
        </p:spPr>
        <p:txBody>
          <a:bodyPr anchorCtr="0" anchor="b" bIns="91425" lIns="91425" spcFirstLastPara="1" rIns="91425" wrap="square" tIns="91425">
            <a:normAutofit fontScale="85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SAGE BUDGET CREATION &amp; INFORMATION ENTRY</a:t>
            </a:r>
            <a:endParaRPr>
              <a:latin typeface="Encode Sans"/>
              <a:ea typeface="Encode Sans"/>
              <a:cs typeface="Encode Sans"/>
              <a:sym typeface="Encode Sans"/>
            </a:endParaRPr>
          </a:p>
        </p:txBody>
      </p:sp>
      <p:pic>
        <p:nvPicPr>
          <p:cNvPr id="343" name="Google Shape;343;p67"/>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344" name="Google Shape;344;p67"/>
          <p:cNvSpPr/>
          <p:nvPr/>
        </p:nvSpPr>
        <p:spPr>
          <a:xfrm>
            <a:off x="2907775" y="3635800"/>
            <a:ext cx="1287600" cy="548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8"/>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REQUIRED ENTRY:</a:t>
            </a:r>
            <a:r>
              <a:rPr b="1" lang="en">
                <a:latin typeface="Encode Sans"/>
                <a:ea typeface="Encode Sans"/>
                <a:cs typeface="Encode Sans"/>
                <a:sym typeface="Encode Sans"/>
              </a:rPr>
              <a:t> </a:t>
            </a:r>
            <a:r>
              <a:rPr lang="en">
                <a:latin typeface="Encode Sans"/>
                <a:ea typeface="Encode Sans"/>
                <a:cs typeface="Encode Sans"/>
                <a:sym typeface="Encode Sans"/>
              </a:rPr>
              <a:t>BUDGET FIELDS</a:t>
            </a:r>
            <a:endParaRPr>
              <a:latin typeface="Encode Sans"/>
              <a:ea typeface="Encode Sans"/>
              <a:cs typeface="Encode Sans"/>
              <a:sym typeface="Encode Sans"/>
            </a:endParaRPr>
          </a:p>
        </p:txBody>
      </p:sp>
      <p:sp>
        <p:nvSpPr>
          <p:cNvPr id="350" name="Google Shape;350;p68"/>
          <p:cNvSpPr txBox="1"/>
          <p:nvPr>
            <p:ph idx="2" type="body"/>
          </p:nvPr>
        </p:nvSpPr>
        <p:spPr>
          <a:xfrm>
            <a:off x="659300" y="1736725"/>
            <a:ext cx="8196300" cy="13464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All missing required SAGE Budget entry is noted on the ASR Budget &amp; Award lines page, by expanding the award line where you see the yellow indicator</a:t>
            </a:r>
            <a:endParaRPr/>
          </a:p>
        </p:txBody>
      </p:sp>
      <p:pic>
        <p:nvPicPr>
          <p:cNvPr id="351" name="Google Shape;351;p68"/>
          <p:cNvPicPr preferRelativeResize="0"/>
          <p:nvPr/>
        </p:nvPicPr>
        <p:blipFill>
          <a:blip r:embed="rId3">
            <a:alphaModFix/>
          </a:blip>
          <a:stretch>
            <a:fillRect/>
          </a:stretch>
        </p:blipFill>
        <p:spPr>
          <a:xfrm>
            <a:off x="152400" y="3235525"/>
            <a:ext cx="4846280" cy="1691175"/>
          </a:xfrm>
          <a:prstGeom prst="rect">
            <a:avLst/>
          </a:prstGeom>
          <a:noFill/>
          <a:ln cap="flat" cmpd="sng" w="9525">
            <a:solidFill>
              <a:schemeClr val="dk2"/>
            </a:solidFill>
            <a:prstDash val="solid"/>
            <a:round/>
            <a:headEnd len="sm" w="sm" type="none"/>
            <a:tailEnd len="sm" w="sm" type="none"/>
          </a:ln>
        </p:spPr>
      </p:pic>
      <p:pic>
        <p:nvPicPr>
          <p:cNvPr id="352" name="Google Shape;352;p68"/>
          <p:cNvPicPr preferRelativeResize="0"/>
          <p:nvPr/>
        </p:nvPicPr>
        <p:blipFill>
          <a:blip r:embed="rId4">
            <a:alphaModFix/>
          </a:blip>
          <a:stretch>
            <a:fillRect/>
          </a:stretch>
        </p:blipFill>
        <p:spPr>
          <a:xfrm>
            <a:off x="1251525" y="4926699"/>
            <a:ext cx="7892475" cy="1857075"/>
          </a:xfrm>
          <a:prstGeom prst="rect">
            <a:avLst/>
          </a:prstGeom>
          <a:noFill/>
          <a:ln cap="flat" cmpd="sng" w="9525">
            <a:solidFill>
              <a:schemeClr val="dk2"/>
            </a:solidFill>
            <a:prstDash val="solid"/>
            <a:round/>
            <a:headEnd len="sm" w="sm" type="none"/>
            <a:tailEnd len="sm" w="sm" type="none"/>
          </a:ln>
        </p:spPr>
      </p:pic>
      <p:sp>
        <p:nvSpPr>
          <p:cNvPr id="353" name="Google Shape;353;p68"/>
          <p:cNvSpPr/>
          <p:nvPr/>
        </p:nvSpPr>
        <p:spPr>
          <a:xfrm>
            <a:off x="4734125" y="5840500"/>
            <a:ext cx="1777800" cy="732600"/>
          </a:xfrm>
          <a:prstGeom prst="wedgeRoundRectCallout">
            <a:avLst>
              <a:gd fmla="val -98802" name="adj1"/>
              <a:gd fmla="val 4722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4B2E83"/>
                </a:solidFill>
              </a:rPr>
              <a:t>Recent Updates!</a:t>
            </a:r>
            <a:endParaRPr b="1" i="1">
              <a:solidFill>
                <a:srgbClr val="4B2E83"/>
              </a:solidFill>
            </a:endParaRPr>
          </a:p>
        </p:txBody>
      </p:sp>
      <p:sp>
        <p:nvSpPr>
          <p:cNvPr id="354" name="Google Shape;354;p68"/>
          <p:cNvSpPr/>
          <p:nvPr/>
        </p:nvSpPr>
        <p:spPr>
          <a:xfrm>
            <a:off x="4734125" y="5840488"/>
            <a:ext cx="1777800" cy="732600"/>
          </a:xfrm>
          <a:prstGeom prst="wedgeRoundRectCallout">
            <a:avLst>
              <a:gd fmla="val -101664" name="adj1"/>
              <a:gd fmla="val -88887"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i="1" lang="en">
                <a:solidFill>
                  <a:srgbClr val="4B2E83"/>
                </a:solidFill>
              </a:rPr>
              <a:t>Recent </a:t>
            </a:r>
            <a:r>
              <a:rPr b="1" i="1" lang="en">
                <a:solidFill>
                  <a:srgbClr val="4B2E83"/>
                </a:solidFill>
              </a:rPr>
              <a:t>Updates</a:t>
            </a:r>
            <a:r>
              <a:rPr b="1" i="1" lang="en">
                <a:solidFill>
                  <a:srgbClr val="4B2E83"/>
                </a:solidFill>
              </a:rPr>
              <a:t>!</a:t>
            </a:r>
            <a:endParaRPr b="1" i="1">
              <a:solidFill>
                <a:srgbClr val="4B2E8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69"/>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2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COMING SOON! SAGE BUDGET: </a:t>
            </a:r>
            <a:endParaRPr>
              <a:latin typeface="Encode Sans Black"/>
              <a:ea typeface="Encode Sans Black"/>
              <a:cs typeface="Encode Sans Black"/>
              <a:sym typeface="Encode Sans Black"/>
            </a:endParaRPr>
          </a:p>
          <a:p>
            <a:pPr indent="0" lvl="0" marL="0" rtl="0" algn="l">
              <a:spcBef>
                <a:spcPts val="1200"/>
              </a:spcBef>
              <a:spcAft>
                <a:spcPts val="0"/>
              </a:spcAft>
              <a:buNone/>
            </a:pPr>
            <a:r>
              <a:rPr lang="en" sz="2400">
                <a:latin typeface="Encode Sans"/>
                <a:ea typeface="Encode Sans"/>
                <a:cs typeface="Encode Sans"/>
                <a:sym typeface="Encode Sans"/>
              </a:rPr>
              <a:t>REQUIRED FIELD INDICATORS</a:t>
            </a:r>
            <a:endParaRPr sz="2400">
              <a:latin typeface="Encode Sans"/>
              <a:ea typeface="Encode Sans"/>
              <a:cs typeface="Encode Sans"/>
              <a:sym typeface="Encode Sans"/>
            </a:endParaRPr>
          </a:p>
        </p:txBody>
      </p:sp>
      <p:pic>
        <p:nvPicPr>
          <p:cNvPr id="361" name="Google Shape;361;p69"/>
          <p:cNvPicPr preferRelativeResize="0"/>
          <p:nvPr/>
        </p:nvPicPr>
        <p:blipFill rotWithShape="1">
          <a:blip r:embed="rId3">
            <a:alphaModFix/>
          </a:blip>
          <a:srcRect b="0" l="1701" r="49276" t="497"/>
          <a:stretch/>
        </p:blipFill>
        <p:spPr>
          <a:xfrm>
            <a:off x="5399900" y="1849075"/>
            <a:ext cx="3499900" cy="4453200"/>
          </a:xfrm>
          <a:prstGeom prst="rect">
            <a:avLst/>
          </a:prstGeom>
          <a:noFill/>
          <a:ln cap="flat" cmpd="sng" w="9525">
            <a:solidFill>
              <a:srgbClr val="4B2E83"/>
            </a:solidFill>
            <a:prstDash val="solid"/>
            <a:round/>
            <a:headEnd len="sm" w="sm" type="none"/>
            <a:tailEnd len="sm" w="sm" type="none"/>
          </a:ln>
        </p:spPr>
      </p:pic>
      <p:sp>
        <p:nvSpPr>
          <p:cNvPr id="362" name="Google Shape;362;p69"/>
          <p:cNvSpPr txBox="1"/>
          <p:nvPr>
            <p:ph idx="2" type="body"/>
          </p:nvPr>
        </p:nvSpPr>
        <p:spPr>
          <a:xfrm>
            <a:off x="726725" y="1961825"/>
            <a:ext cx="4505400" cy="4015500"/>
          </a:xfrm>
          <a:prstGeom prst="rect">
            <a:avLst/>
          </a:prstGeom>
        </p:spPr>
        <p:txBody>
          <a:bodyPr anchorCtr="0" anchor="t" bIns="91425" lIns="91425" spcFirstLastPara="1" rIns="91425" wrap="square" tIns="91425">
            <a:normAutofit lnSpcReduction="10000"/>
          </a:bodyPr>
          <a:lstStyle/>
          <a:p>
            <a:pPr indent="-381000" lvl="0" marL="457200" rtl="0" algn="l">
              <a:spcBef>
                <a:spcPts val="480"/>
              </a:spcBef>
              <a:spcAft>
                <a:spcPts val="0"/>
              </a:spcAft>
              <a:buSzPts val="2400"/>
              <a:buChar char="&gt;"/>
            </a:pPr>
            <a:r>
              <a:rPr lang="en"/>
              <a:t>Required indicators </a:t>
            </a:r>
            <a:r>
              <a:rPr lang="en"/>
              <a:t>will be </a:t>
            </a:r>
            <a:r>
              <a:rPr lang="en"/>
              <a:t>added </a:t>
            </a:r>
            <a:r>
              <a:rPr lang="en"/>
              <a:t>to Worksheet Settings for:</a:t>
            </a:r>
            <a:endParaRPr/>
          </a:p>
          <a:p>
            <a:pPr indent="-355600" lvl="1" marL="914400" rtl="0" algn="l">
              <a:spcBef>
                <a:spcPts val="1000"/>
              </a:spcBef>
              <a:spcAft>
                <a:spcPts val="0"/>
              </a:spcAft>
              <a:buSzPts val="2000"/>
              <a:buFont typeface="Open Sans"/>
              <a:buChar char="–"/>
            </a:pPr>
            <a:r>
              <a:rPr lang="en" sz="2000"/>
              <a:t>Cost Center</a:t>
            </a:r>
            <a:endParaRPr sz="2000"/>
          </a:p>
          <a:p>
            <a:pPr indent="-355600" lvl="1" marL="914400" rtl="0" algn="l">
              <a:spcBef>
                <a:spcPts val="1000"/>
              </a:spcBef>
              <a:spcAft>
                <a:spcPts val="0"/>
              </a:spcAft>
              <a:buSzPts val="2000"/>
              <a:buFont typeface="Open Sans"/>
              <a:buChar char="–"/>
            </a:pPr>
            <a:r>
              <a:rPr lang="en" sz="2000"/>
              <a:t>Security Grant Hierarchy</a:t>
            </a:r>
            <a:endParaRPr sz="2000"/>
          </a:p>
          <a:p>
            <a:pPr indent="-355600" lvl="1" marL="914400" rtl="0" algn="l">
              <a:spcBef>
                <a:spcPts val="1000"/>
              </a:spcBef>
              <a:spcAft>
                <a:spcPts val="0"/>
              </a:spcAft>
              <a:buSzPts val="2000"/>
              <a:buFont typeface="Open Sans"/>
              <a:buChar char="–"/>
            </a:pPr>
            <a:r>
              <a:rPr lang="en" sz="2000"/>
              <a:t>Activity Location</a:t>
            </a:r>
            <a:endParaRPr sz="2000"/>
          </a:p>
          <a:p>
            <a:pPr indent="-355600" lvl="1" marL="914400" rtl="0" algn="l">
              <a:spcBef>
                <a:spcPts val="1000"/>
              </a:spcBef>
              <a:spcAft>
                <a:spcPts val="0"/>
              </a:spcAft>
              <a:buSzPts val="2000"/>
              <a:buFont typeface="Open Sans"/>
              <a:buChar char="–"/>
            </a:pPr>
            <a:r>
              <a:rPr lang="en" sz="2000"/>
              <a:t>Sponsored Program Activity</a:t>
            </a:r>
            <a:r>
              <a:rPr lang="en"/>
              <a:t> </a:t>
            </a:r>
            <a:r>
              <a:rPr lang="en" sz="2000"/>
              <a:t>Category</a:t>
            </a:r>
            <a:endParaRPr sz="2000"/>
          </a:p>
          <a:p>
            <a:pPr indent="-355600" lvl="1" marL="914400" rtl="0" algn="l">
              <a:spcBef>
                <a:spcPts val="1000"/>
              </a:spcBef>
              <a:spcAft>
                <a:spcPts val="1000"/>
              </a:spcAft>
              <a:buSzPts val="2000"/>
              <a:buFont typeface="Open Sans"/>
              <a:buChar char="–"/>
            </a:pPr>
            <a:r>
              <a:rPr lang="en" sz="2000"/>
              <a:t>Sponsored Program Activity Type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70"/>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COMING SOON! SAGE BUDGET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400">
                <a:latin typeface="Encode Sans"/>
                <a:ea typeface="Encode Sans"/>
                <a:cs typeface="Encode Sans"/>
                <a:sym typeface="Encode Sans"/>
              </a:rPr>
              <a:t>REQUIRED FIELD INDICATORS (CONT.)</a:t>
            </a:r>
            <a:endParaRPr sz="2400">
              <a:latin typeface="Encode Sans"/>
              <a:ea typeface="Encode Sans"/>
              <a:cs typeface="Encode Sans"/>
              <a:sym typeface="Encode Sans"/>
            </a:endParaRPr>
          </a:p>
        </p:txBody>
      </p:sp>
      <p:sp>
        <p:nvSpPr>
          <p:cNvPr id="369" name="Google Shape;369;p70"/>
          <p:cNvSpPr txBox="1"/>
          <p:nvPr>
            <p:ph idx="2" type="body"/>
          </p:nvPr>
        </p:nvSpPr>
        <p:spPr>
          <a:xfrm>
            <a:off x="665905" y="1885150"/>
            <a:ext cx="8196300" cy="4015500"/>
          </a:xfrm>
          <a:prstGeom prst="rect">
            <a:avLst/>
          </a:prstGeom>
        </p:spPr>
        <p:txBody>
          <a:bodyPr anchorCtr="0" anchor="t" bIns="91425" lIns="91425" spcFirstLastPara="1" rIns="91425" wrap="square" tIns="91425">
            <a:normAutofit/>
          </a:bodyPr>
          <a:lstStyle/>
          <a:p>
            <a:pPr indent="-381000" lvl="0" marL="457200" rtl="0" algn="l">
              <a:spcBef>
                <a:spcPts val="480"/>
              </a:spcBef>
              <a:spcAft>
                <a:spcPts val="0"/>
              </a:spcAft>
              <a:buSzPts val="2400"/>
              <a:buChar char="&gt;"/>
            </a:pPr>
            <a:r>
              <a:rPr lang="en"/>
              <a:t>Instructional text will be </a:t>
            </a:r>
            <a:r>
              <a:rPr lang="en"/>
              <a:t>added</a:t>
            </a:r>
            <a:r>
              <a:rPr lang="en"/>
              <a:t> to Salary and Benefit Costs section for PI Project Role requirement</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370" name="Google Shape;370;p70"/>
          <p:cNvPicPr preferRelativeResize="0"/>
          <p:nvPr/>
        </p:nvPicPr>
        <p:blipFill rotWithShape="1">
          <a:blip r:embed="rId3">
            <a:alphaModFix/>
          </a:blip>
          <a:srcRect b="18949" l="2033" r="2473" t="3579"/>
          <a:stretch/>
        </p:blipFill>
        <p:spPr>
          <a:xfrm>
            <a:off x="295625" y="3142700"/>
            <a:ext cx="8731500" cy="2983825"/>
          </a:xfrm>
          <a:prstGeom prst="rect">
            <a:avLst/>
          </a:prstGeom>
          <a:noFill/>
          <a:ln cap="flat" cmpd="sng" w="9525">
            <a:solidFill>
              <a:srgbClr val="4B2E83"/>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71"/>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SAGE BUDGET: </a:t>
            </a:r>
            <a:r>
              <a:rPr lang="en">
                <a:latin typeface="Encode Sans"/>
                <a:ea typeface="Encode Sans"/>
                <a:cs typeface="Encode Sans"/>
                <a:sym typeface="Encode Sans"/>
              </a:rPr>
              <a:t>HOW MUCH DETAIL </a:t>
            </a:r>
            <a:endParaRPr>
              <a:latin typeface="Encode Sans"/>
              <a:ea typeface="Encode Sans"/>
              <a:cs typeface="Encode Sans"/>
              <a:sym typeface="Encode Sans"/>
            </a:endParaRPr>
          </a:p>
          <a:p>
            <a:pPr indent="0" lvl="0" marL="0" rtl="0" algn="l">
              <a:spcBef>
                <a:spcPts val="600"/>
              </a:spcBef>
              <a:spcAft>
                <a:spcPts val="0"/>
              </a:spcAft>
              <a:buNone/>
            </a:pPr>
            <a:r>
              <a:rPr lang="en">
                <a:latin typeface="Encode Sans"/>
                <a:ea typeface="Encode Sans"/>
                <a:cs typeface="Encode Sans"/>
                <a:sym typeface="Encode Sans"/>
              </a:rPr>
              <a:t>IS REQUIRED?</a:t>
            </a:r>
            <a:endParaRPr>
              <a:latin typeface="Encode Sans"/>
              <a:ea typeface="Encode Sans"/>
              <a:cs typeface="Encode Sans"/>
              <a:sym typeface="Encode Sans"/>
            </a:endParaRPr>
          </a:p>
        </p:txBody>
      </p:sp>
      <p:sp>
        <p:nvSpPr>
          <p:cNvPr id="377" name="Google Shape;377;p71"/>
          <p:cNvSpPr txBox="1"/>
          <p:nvPr>
            <p:ph idx="2" type="body"/>
          </p:nvPr>
        </p:nvSpPr>
        <p:spPr>
          <a:xfrm>
            <a:off x="752950" y="1732750"/>
            <a:ext cx="75804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b="1" lang="en" sz="2100"/>
              <a:t>Quick answer: </a:t>
            </a:r>
            <a:endParaRPr b="1" sz="2100"/>
          </a:p>
          <a:p>
            <a:pPr indent="0" lvl="0" marL="0" rtl="0" algn="l">
              <a:spcBef>
                <a:spcPts val="480"/>
              </a:spcBef>
              <a:spcAft>
                <a:spcPts val="0"/>
              </a:spcAft>
              <a:buNone/>
            </a:pPr>
            <a:r>
              <a:rPr lang="en" sz="2100"/>
              <a:t>As much as the sponsor requires for reporting or invoicing</a:t>
            </a:r>
            <a:endParaRPr sz="2100"/>
          </a:p>
          <a:p>
            <a:pPr indent="0" lvl="0" marL="0" rtl="0" algn="l">
              <a:spcBef>
                <a:spcPts val="480"/>
              </a:spcBef>
              <a:spcAft>
                <a:spcPts val="0"/>
              </a:spcAft>
              <a:buNone/>
            </a:pPr>
            <a:r>
              <a:t/>
            </a:r>
            <a:endParaRPr sz="2100"/>
          </a:p>
          <a:p>
            <a:pPr indent="0" lvl="0" marL="0" rtl="0" algn="l">
              <a:spcBef>
                <a:spcPts val="480"/>
              </a:spcBef>
              <a:spcAft>
                <a:spcPts val="0"/>
              </a:spcAft>
              <a:buNone/>
            </a:pPr>
            <a:r>
              <a:rPr b="1" lang="en" sz="2100"/>
              <a:t>Can I enter a total “unallocated” amount?  </a:t>
            </a:r>
            <a:endParaRPr b="1" sz="2100"/>
          </a:p>
          <a:p>
            <a:pPr indent="-361950" lvl="0" marL="914400" rtl="0" algn="l">
              <a:spcBef>
                <a:spcPts val="1000"/>
              </a:spcBef>
              <a:spcAft>
                <a:spcPts val="0"/>
              </a:spcAft>
              <a:buSzPts val="2100"/>
              <a:buFont typeface="Arial"/>
              <a:buChar char="˃"/>
            </a:pPr>
            <a:r>
              <a:rPr b="1" lang="en" sz="2100"/>
              <a:t>YES</a:t>
            </a:r>
            <a:r>
              <a:rPr lang="en" sz="2100"/>
              <a:t>, if detail not required by sponsor</a:t>
            </a:r>
            <a:endParaRPr sz="2100"/>
          </a:p>
          <a:p>
            <a:pPr indent="0" lvl="0" marL="0" rtl="0" algn="l">
              <a:spcBef>
                <a:spcPts val="2000"/>
              </a:spcBef>
              <a:spcAft>
                <a:spcPts val="0"/>
              </a:spcAft>
              <a:buNone/>
            </a:pPr>
            <a:r>
              <a:rPr b="1" lang="en" sz="2100"/>
              <a:t>Can I enter all salary &amp; benefit totals in one row?</a:t>
            </a:r>
            <a:endParaRPr b="1" sz="2100"/>
          </a:p>
          <a:p>
            <a:pPr indent="-361950" lvl="0" marL="914400" rtl="0" algn="l">
              <a:spcBef>
                <a:spcPts val="1000"/>
              </a:spcBef>
              <a:spcAft>
                <a:spcPts val="0"/>
              </a:spcAft>
              <a:buSzPts val="2100"/>
              <a:buFont typeface="Arial"/>
              <a:buChar char="˃"/>
            </a:pPr>
            <a:r>
              <a:rPr b="1" lang="en" sz="2100"/>
              <a:t>YES, </a:t>
            </a:r>
            <a:r>
              <a:rPr lang="en" sz="2100"/>
              <a:t>but we don’t (yet) make it easy</a:t>
            </a:r>
            <a:endParaRPr sz="2100"/>
          </a:p>
          <a:p>
            <a:pPr indent="-361950" lvl="0" marL="914400" rtl="0" algn="l">
              <a:spcBef>
                <a:spcPts val="1000"/>
              </a:spcBef>
              <a:spcAft>
                <a:spcPts val="0"/>
              </a:spcAft>
              <a:buSzPts val="2100"/>
              <a:buChar char="˃"/>
            </a:pPr>
            <a:r>
              <a:rPr lang="en" sz="2100"/>
              <a:t>PI entry &amp; role needed separately</a:t>
            </a:r>
            <a:r>
              <a:rPr lang="en" sz="2100"/>
              <a:t>, to send to Workday (even if no effort)</a:t>
            </a:r>
            <a:endParaRPr sz="2100"/>
          </a:p>
          <a:p>
            <a:pPr indent="-361950" lvl="0" marL="914400" rtl="0" algn="l">
              <a:spcBef>
                <a:spcPts val="1000"/>
              </a:spcBef>
              <a:spcAft>
                <a:spcPts val="0"/>
              </a:spcAft>
              <a:buSzPts val="2100"/>
              <a:buChar char="˃"/>
            </a:pPr>
            <a:r>
              <a:rPr lang="en" sz="2100"/>
              <a:t>Future enhancements targeted to allow lump sum entry of salary &amp; benefits </a:t>
            </a:r>
            <a:endParaRPr sz="21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a:p>
            <a:pPr indent="0" lvl="0" marL="0" rtl="0" algn="l">
              <a:spcBef>
                <a:spcPts val="1000"/>
              </a:spcBef>
              <a:spcAft>
                <a:spcPts val="0"/>
              </a:spcAft>
              <a:buNone/>
            </a:pPr>
            <a:r>
              <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2"/>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WORKFLOW REVIEW:</a:t>
            </a:r>
            <a:r>
              <a:rPr b="1" lang="en">
                <a:latin typeface="Encode Sans"/>
                <a:ea typeface="Encode Sans"/>
                <a:cs typeface="Encode Sans"/>
                <a:sym typeface="Encode Sans"/>
              </a:rPr>
              <a:t> </a:t>
            </a:r>
            <a:r>
              <a:rPr lang="en">
                <a:latin typeface="Encode Sans"/>
                <a:ea typeface="Encode Sans"/>
                <a:cs typeface="Encode Sans"/>
                <a:sym typeface="Encode Sans"/>
              </a:rPr>
              <a:t>RETURNS</a:t>
            </a:r>
            <a:endParaRPr>
              <a:latin typeface="Encode Sans"/>
              <a:ea typeface="Encode Sans"/>
              <a:cs typeface="Encode Sans"/>
              <a:sym typeface="Encode Sans"/>
            </a:endParaRPr>
          </a:p>
        </p:txBody>
      </p:sp>
      <p:pic>
        <p:nvPicPr>
          <p:cNvPr id="383" name="Google Shape;383;p72"/>
          <p:cNvPicPr preferRelativeResize="0"/>
          <p:nvPr/>
        </p:nvPicPr>
        <p:blipFill>
          <a:blip r:embed="rId3">
            <a:alphaModFix/>
          </a:blip>
          <a:stretch>
            <a:fillRect/>
          </a:stretch>
        </p:blipFill>
        <p:spPr>
          <a:xfrm>
            <a:off x="469450" y="1721800"/>
            <a:ext cx="8502001" cy="3943799"/>
          </a:xfrm>
          <a:prstGeom prst="rect">
            <a:avLst/>
          </a:prstGeom>
          <a:noFill/>
          <a:ln>
            <a:noFill/>
          </a:ln>
        </p:spPr>
      </p:pic>
      <p:sp>
        <p:nvSpPr>
          <p:cNvPr id="384" name="Google Shape;384;p72"/>
          <p:cNvSpPr/>
          <p:nvPr/>
        </p:nvSpPr>
        <p:spPr>
          <a:xfrm>
            <a:off x="6387775" y="3023925"/>
            <a:ext cx="535500" cy="26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72"/>
          <p:cNvSpPr/>
          <p:nvPr/>
        </p:nvSpPr>
        <p:spPr>
          <a:xfrm>
            <a:off x="6387775" y="3890150"/>
            <a:ext cx="535500" cy="2679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3"/>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RETURNS: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a:ea typeface="Encode Sans"/>
                <a:cs typeface="Encode Sans"/>
                <a:sym typeface="Encode Sans"/>
              </a:rPr>
              <a:t>COMMON REASONS</a:t>
            </a:r>
            <a:endParaRPr>
              <a:latin typeface="Encode Sans"/>
              <a:ea typeface="Encode Sans"/>
              <a:cs typeface="Encode Sans"/>
              <a:sym typeface="Encode Sans"/>
            </a:endParaRPr>
          </a:p>
        </p:txBody>
      </p:sp>
      <p:sp>
        <p:nvSpPr>
          <p:cNvPr id="392" name="Google Shape;392;p73"/>
          <p:cNvSpPr txBox="1"/>
          <p:nvPr>
            <p:ph idx="2" type="body"/>
          </p:nvPr>
        </p:nvSpPr>
        <p:spPr>
          <a:xfrm>
            <a:off x="752950" y="1732750"/>
            <a:ext cx="7580400" cy="4780200"/>
          </a:xfrm>
          <a:prstGeom prst="rect">
            <a:avLst/>
          </a:prstGeom>
        </p:spPr>
        <p:txBody>
          <a:bodyPr anchorCtr="0" anchor="t" bIns="91425" lIns="91425" spcFirstLastPara="1" rIns="91425" wrap="square" tIns="91425">
            <a:normAutofit lnSpcReduction="20000"/>
          </a:bodyPr>
          <a:lstStyle/>
          <a:p>
            <a:pPr indent="-381000" lvl="0" marL="457200" rtl="0" algn="l">
              <a:lnSpc>
                <a:spcPct val="100000"/>
              </a:lnSpc>
              <a:spcBef>
                <a:spcPts val="480"/>
              </a:spcBef>
              <a:spcAft>
                <a:spcPts val="0"/>
              </a:spcAft>
              <a:buSzPts val="2400"/>
              <a:buChar char="&gt;"/>
            </a:pPr>
            <a:r>
              <a:rPr lang="en"/>
              <a:t>Budget updates needed</a:t>
            </a:r>
            <a:endParaRPr/>
          </a:p>
          <a:p>
            <a:pPr indent="-355600" lvl="1" marL="914400" rtl="0" algn="l">
              <a:lnSpc>
                <a:spcPct val="100000"/>
              </a:lnSpc>
              <a:spcBef>
                <a:spcPts val="1000"/>
              </a:spcBef>
              <a:spcAft>
                <a:spcPts val="0"/>
              </a:spcAft>
              <a:buSzPts val="2000"/>
              <a:buChar char="–"/>
            </a:pPr>
            <a:r>
              <a:rPr lang="en"/>
              <a:t>Missing fields (</a:t>
            </a:r>
            <a:r>
              <a:rPr b="1" i="1" lang="en"/>
              <a:t>New validations will help!)</a:t>
            </a:r>
            <a:endParaRPr/>
          </a:p>
          <a:p>
            <a:pPr indent="-355600" lvl="1" marL="914400" rtl="0" algn="l">
              <a:lnSpc>
                <a:spcPct val="100000"/>
              </a:lnSpc>
              <a:spcBef>
                <a:spcPts val="1000"/>
              </a:spcBef>
              <a:spcAft>
                <a:spcPts val="0"/>
              </a:spcAft>
              <a:buSzPts val="2000"/>
              <a:buChar char="–"/>
            </a:pPr>
            <a:r>
              <a:rPr lang="en"/>
              <a:t>Periods or amounts don’t match the NoA</a:t>
            </a:r>
            <a:endParaRPr/>
          </a:p>
          <a:p>
            <a:pPr indent="-355600" lvl="1" marL="914400" rtl="0" algn="l">
              <a:lnSpc>
                <a:spcPct val="100000"/>
              </a:lnSpc>
              <a:spcBef>
                <a:spcPts val="1000"/>
              </a:spcBef>
              <a:spcAft>
                <a:spcPts val="0"/>
              </a:spcAft>
              <a:buSzPts val="2000"/>
              <a:buChar char="–"/>
            </a:pPr>
            <a:r>
              <a:rPr lang="en"/>
              <a:t>Incorrect F&amp;A</a:t>
            </a:r>
            <a:endParaRPr/>
          </a:p>
          <a:p>
            <a:pPr indent="-355600" lvl="1" marL="914400" rtl="0" algn="l">
              <a:lnSpc>
                <a:spcPct val="100000"/>
              </a:lnSpc>
              <a:spcBef>
                <a:spcPts val="1000"/>
              </a:spcBef>
              <a:spcAft>
                <a:spcPts val="0"/>
              </a:spcAft>
              <a:buSzPts val="2000"/>
              <a:buChar char="–"/>
            </a:pPr>
            <a:r>
              <a:rPr lang="en"/>
              <a:t>Review: </a:t>
            </a:r>
            <a:r>
              <a:rPr lang="en" u="sng">
                <a:solidFill>
                  <a:srgbClr val="4B2E83"/>
                </a:solidFill>
                <a:hlinkClick r:id="rId3">
                  <a:extLst>
                    <a:ext uri="{A12FA001-AC4F-418D-AE19-62706E023703}">
                      <ahyp:hlinkClr val="tx"/>
                    </a:ext>
                  </a:extLst>
                </a:hlinkClick>
              </a:rPr>
              <a:t>Guidelines for a Budget Difference Between the SAGE Award Budget and the Sponsor Award</a:t>
            </a:r>
            <a:endParaRPr/>
          </a:p>
          <a:p>
            <a:pPr indent="-381000" lvl="0" marL="457200" rtl="0" algn="l">
              <a:lnSpc>
                <a:spcPct val="100000"/>
              </a:lnSpc>
              <a:spcBef>
                <a:spcPts val="2000"/>
              </a:spcBef>
              <a:spcAft>
                <a:spcPts val="0"/>
              </a:spcAft>
              <a:buSzPts val="2400"/>
              <a:buChar char="&gt;"/>
            </a:pPr>
            <a:r>
              <a:rPr lang="en"/>
              <a:t>Attachments needed</a:t>
            </a:r>
            <a:endParaRPr/>
          </a:p>
          <a:p>
            <a:pPr indent="-355600" lvl="1" marL="914400" rtl="0" algn="l">
              <a:lnSpc>
                <a:spcPct val="100000"/>
              </a:lnSpc>
              <a:spcBef>
                <a:spcPts val="2000"/>
              </a:spcBef>
              <a:spcAft>
                <a:spcPts val="0"/>
              </a:spcAft>
              <a:buSzPts val="2000"/>
              <a:buChar char="–"/>
            </a:pPr>
            <a:r>
              <a:rPr lang="en"/>
              <a:t>Award Document &amp; supporting correspondence</a:t>
            </a:r>
            <a:endParaRPr/>
          </a:p>
          <a:p>
            <a:pPr indent="-355600" lvl="1" marL="914400" rtl="0" algn="l">
              <a:lnSpc>
                <a:spcPct val="100000"/>
              </a:lnSpc>
              <a:spcBef>
                <a:spcPts val="2000"/>
              </a:spcBef>
              <a:spcAft>
                <a:spcPts val="0"/>
              </a:spcAft>
              <a:buSzPts val="2000"/>
              <a:buChar char="–"/>
            </a:pPr>
            <a:r>
              <a:rPr lang="en"/>
              <a:t>Documentation when there is a sponsor deadline for accepting an award</a:t>
            </a:r>
            <a:endParaRPr/>
          </a:p>
          <a:p>
            <a:pPr indent="-355600" lvl="1" marL="914400" rtl="0" algn="l">
              <a:lnSpc>
                <a:spcPct val="100000"/>
              </a:lnSpc>
              <a:spcBef>
                <a:spcPts val="2000"/>
              </a:spcBef>
              <a:spcAft>
                <a:spcPts val="1000"/>
              </a:spcAft>
              <a:buSzPts val="2000"/>
              <a:buChar char="–"/>
            </a:pPr>
            <a:r>
              <a:rPr lang="en"/>
              <a:t>Compliance documentation (IRB/IACUC)</a:t>
            </a:r>
            <a:endParaRPr/>
          </a:p>
        </p:txBody>
      </p:sp>
      <p:sp>
        <p:nvSpPr>
          <p:cNvPr id="393" name="Google Shape;393;p73"/>
          <p:cNvSpPr txBox="1"/>
          <p:nvPr/>
        </p:nvSpPr>
        <p:spPr>
          <a:xfrm>
            <a:off x="493775" y="6432800"/>
            <a:ext cx="7900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solidFill>
                  <a:srgbClr val="4B2E83"/>
                </a:solidFill>
                <a:latin typeface="Open Sans"/>
                <a:ea typeface="Open Sans"/>
                <a:cs typeface="Open Sans"/>
                <a:sym typeface="Open Sans"/>
                <a:hlinkClick r:id="rId4">
                  <a:extLst>
                    <a:ext uri="{A12FA001-AC4F-418D-AE19-62706E023703}">
                      <ahyp:hlinkClr val="tx"/>
                    </a:ext>
                  </a:extLst>
                </a:hlinkClick>
              </a:rPr>
              <a:t>Tips for success- ASRs &amp; MODs</a:t>
            </a:r>
            <a:endParaRPr sz="1500">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7"/>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Cross-functional Subaward Work Group</a:t>
            </a:r>
            <a:endParaRPr>
              <a:latin typeface="Encode Sans Black"/>
              <a:ea typeface="Encode Sans Black"/>
              <a:cs typeface="Encode Sans Black"/>
              <a:sym typeface="Encode Sans Black"/>
            </a:endParaRPr>
          </a:p>
        </p:txBody>
      </p:sp>
      <p:sp>
        <p:nvSpPr>
          <p:cNvPr id="205" name="Google Shape;205;p47"/>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Established to address the variety of issues that have been delaying subawards.</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Includes OSP, Procurement, GCA, UW-IT Integrated Service Center</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74"/>
          <p:cNvSpPr txBox="1"/>
          <p:nvPr>
            <p:ph idx="2" type="body"/>
          </p:nvPr>
        </p:nvSpPr>
        <p:spPr>
          <a:xfrm>
            <a:off x="752950" y="1732750"/>
            <a:ext cx="2976900" cy="2183400"/>
          </a:xfrm>
          <a:prstGeom prst="rect">
            <a:avLst/>
          </a:prstGeom>
        </p:spPr>
        <p:txBody>
          <a:bodyPr anchorCtr="0" anchor="t" bIns="91425" lIns="91425" spcFirstLastPara="1" rIns="91425" wrap="square" tIns="91425">
            <a:normAutofit lnSpcReduction="10000"/>
          </a:bodyPr>
          <a:lstStyle/>
          <a:p>
            <a:pPr indent="-381000" lvl="0" marL="457200" rtl="0" algn="l">
              <a:lnSpc>
                <a:spcPct val="100000"/>
              </a:lnSpc>
              <a:spcBef>
                <a:spcPts val="480"/>
              </a:spcBef>
              <a:spcAft>
                <a:spcPts val="1000"/>
              </a:spcAft>
              <a:buSzPts val="2400"/>
              <a:buChar char="&gt;"/>
            </a:pPr>
            <a:r>
              <a:rPr lang="en"/>
              <a:t>Authorized Periods selected on Award Setup Request form </a:t>
            </a:r>
            <a:r>
              <a:rPr lang="en"/>
              <a:t>do not match the NoA</a:t>
            </a:r>
            <a:endParaRPr sz="2000"/>
          </a:p>
        </p:txBody>
      </p:sp>
      <p:sp>
        <p:nvSpPr>
          <p:cNvPr id="400" name="Google Shape;400;p74"/>
          <p:cNvSpPr txBox="1"/>
          <p:nvPr>
            <p:ph idx="1" type="body"/>
          </p:nvPr>
        </p:nvSpPr>
        <p:spPr>
          <a:xfrm>
            <a:off x="752950" y="330800"/>
            <a:ext cx="77880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RETURNS: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a:ea typeface="Encode Sans"/>
                <a:cs typeface="Encode Sans"/>
                <a:sym typeface="Encode Sans"/>
              </a:rPr>
              <a:t>COMMON REASONS</a:t>
            </a:r>
            <a:endParaRPr>
              <a:latin typeface="Encode Sans"/>
              <a:ea typeface="Encode Sans"/>
              <a:cs typeface="Encode Sans"/>
              <a:sym typeface="Encode Sans"/>
            </a:endParaRPr>
          </a:p>
        </p:txBody>
      </p:sp>
      <p:pic>
        <p:nvPicPr>
          <p:cNvPr id="401" name="Google Shape;401;p74"/>
          <p:cNvPicPr preferRelativeResize="0"/>
          <p:nvPr/>
        </p:nvPicPr>
        <p:blipFill>
          <a:blip r:embed="rId3">
            <a:alphaModFix/>
          </a:blip>
          <a:stretch>
            <a:fillRect/>
          </a:stretch>
        </p:blipFill>
        <p:spPr>
          <a:xfrm>
            <a:off x="3985849" y="1785925"/>
            <a:ext cx="4736850" cy="3009600"/>
          </a:xfrm>
          <a:prstGeom prst="rect">
            <a:avLst/>
          </a:prstGeom>
          <a:noFill/>
          <a:ln cap="flat" cmpd="sng" w="9525">
            <a:solidFill>
              <a:schemeClr val="dk2"/>
            </a:solidFill>
            <a:prstDash val="solid"/>
            <a:round/>
            <a:headEnd len="sm" w="sm" type="none"/>
            <a:tailEnd len="sm" w="sm" type="none"/>
          </a:ln>
        </p:spPr>
      </p:pic>
      <p:sp>
        <p:nvSpPr>
          <p:cNvPr id="402" name="Google Shape;402;p74"/>
          <p:cNvSpPr txBox="1"/>
          <p:nvPr/>
        </p:nvSpPr>
        <p:spPr>
          <a:xfrm>
            <a:off x="629300" y="5336725"/>
            <a:ext cx="6628800" cy="1405200"/>
          </a:xfrm>
          <a:prstGeom prst="rect">
            <a:avLst/>
          </a:prstGeom>
          <a:noFill/>
          <a:ln>
            <a:noFill/>
          </a:ln>
        </p:spPr>
        <p:txBody>
          <a:bodyPr anchorCtr="0" anchor="t" bIns="91425" lIns="91425" spcFirstLastPara="1" rIns="91425" wrap="square" tIns="91425">
            <a:noAutofit/>
          </a:bodyPr>
          <a:lstStyle/>
          <a:p>
            <a:pPr indent="0" lvl="0" marL="0" rtl="0" algn="l">
              <a:spcBef>
                <a:spcPts val="2000"/>
              </a:spcBef>
              <a:spcAft>
                <a:spcPts val="1000"/>
              </a:spcAft>
              <a:buClr>
                <a:schemeClr val="dk1"/>
              </a:buClr>
              <a:buSzPts val="1100"/>
              <a:buFont typeface="Arial"/>
              <a:buNone/>
            </a:pPr>
            <a:r>
              <a:rPr b="1" lang="en" sz="2000">
                <a:solidFill>
                  <a:srgbClr val="4B2E83"/>
                </a:solidFill>
                <a:latin typeface="Open Sans"/>
                <a:ea typeface="Open Sans"/>
                <a:cs typeface="Open Sans"/>
                <a:sym typeface="Open Sans"/>
              </a:rPr>
              <a:t>Note:</a:t>
            </a:r>
            <a:r>
              <a:rPr lang="en" sz="2000">
                <a:solidFill>
                  <a:srgbClr val="4B2E83"/>
                </a:solidFill>
                <a:latin typeface="Open Sans"/>
                <a:ea typeface="Open Sans"/>
                <a:cs typeface="Open Sans"/>
                <a:sym typeface="Open Sans"/>
              </a:rPr>
              <a:t> If you know you routed an ASR with missing budget information, GCA would suggest to let it route and they’ll address it with you when they review</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5"/>
          <p:cNvSpPr txBox="1"/>
          <p:nvPr>
            <p:ph idx="1" type="body"/>
          </p:nvPr>
        </p:nvSpPr>
        <p:spPr>
          <a:xfrm>
            <a:off x="763375" y="330800"/>
            <a:ext cx="77775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Black"/>
                <a:ea typeface="Encode Sans Black"/>
                <a:cs typeface="Encode Sans Black"/>
                <a:sym typeface="Encode Sans Black"/>
              </a:rPr>
              <a:t>RETURNS: </a:t>
            </a:r>
            <a:r>
              <a:rPr lang="en">
                <a:latin typeface="Encode Sans"/>
                <a:ea typeface="Encode Sans"/>
                <a:cs typeface="Encode Sans"/>
                <a:sym typeface="Encode Sans"/>
              </a:rPr>
              <a:t>WHAT DO I DO?</a:t>
            </a:r>
            <a:endParaRPr>
              <a:latin typeface="Encode Sans"/>
              <a:ea typeface="Encode Sans"/>
              <a:cs typeface="Encode Sans"/>
              <a:sym typeface="Encode Sans"/>
            </a:endParaRPr>
          </a:p>
        </p:txBody>
      </p:sp>
      <p:sp>
        <p:nvSpPr>
          <p:cNvPr id="409" name="Google Shape;409;p75"/>
          <p:cNvSpPr txBox="1"/>
          <p:nvPr>
            <p:ph idx="2" type="body"/>
          </p:nvPr>
        </p:nvSpPr>
        <p:spPr>
          <a:xfrm>
            <a:off x="868900" y="1732750"/>
            <a:ext cx="5409000" cy="4015500"/>
          </a:xfrm>
          <a:prstGeom prst="rect">
            <a:avLst/>
          </a:prstGeom>
        </p:spPr>
        <p:txBody>
          <a:bodyPr anchorCtr="0" anchor="t" bIns="91425" lIns="91425" spcFirstLastPara="1" rIns="91425" wrap="square" tIns="91425">
            <a:normAutofit/>
          </a:bodyPr>
          <a:lstStyle/>
          <a:p>
            <a:pPr indent="-368300" lvl="0" marL="457200" rtl="0" algn="l">
              <a:spcBef>
                <a:spcPts val="480"/>
              </a:spcBef>
              <a:spcAft>
                <a:spcPts val="0"/>
              </a:spcAft>
              <a:buSzPts val="2200"/>
              <a:buChar char="&gt;"/>
            </a:pPr>
            <a:r>
              <a:rPr lang="en" sz="2200"/>
              <a:t>Look for a comment from OSP or GCA in the </a:t>
            </a:r>
            <a:r>
              <a:rPr b="1" lang="en" sz="2200"/>
              <a:t>Comments &amp; History</a:t>
            </a:r>
            <a:r>
              <a:rPr lang="en" sz="2200"/>
              <a:t> section of the ASR</a:t>
            </a:r>
            <a:endParaRPr sz="2200"/>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pic>
        <p:nvPicPr>
          <p:cNvPr id="410" name="Google Shape;410;p75"/>
          <p:cNvPicPr preferRelativeResize="0"/>
          <p:nvPr/>
        </p:nvPicPr>
        <p:blipFill rotWithShape="1">
          <a:blip r:embed="rId3">
            <a:alphaModFix/>
          </a:blip>
          <a:srcRect b="22648" l="18657" r="28563" t="0"/>
          <a:stretch/>
        </p:blipFill>
        <p:spPr>
          <a:xfrm>
            <a:off x="868900" y="3605850"/>
            <a:ext cx="8066924" cy="2967250"/>
          </a:xfrm>
          <a:prstGeom prst="rect">
            <a:avLst/>
          </a:prstGeom>
          <a:noFill/>
          <a:ln cap="flat" cmpd="sng" w="9525">
            <a:solidFill>
              <a:schemeClr val="dk2"/>
            </a:solidFill>
            <a:prstDash val="solid"/>
            <a:round/>
            <a:headEnd len="sm" w="sm" type="none"/>
            <a:tailEnd len="sm" w="sm" type="none"/>
          </a:ln>
        </p:spPr>
      </p:pic>
      <p:pic>
        <p:nvPicPr>
          <p:cNvPr id="411" name="Google Shape;411;p75"/>
          <p:cNvPicPr preferRelativeResize="0"/>
          <p:nvPr/>
        </p:nvPicPr>
        <p:blipFill rotWithShape="1">
          <a:blip r:embed="rId3">
            <a:alphaModFix/>
          </a:blip>
          <a:srcRect b="0" l="0" r="87540" t="0"/>
          <a:stretch/>
        </p:blipFill>
        <p:spPr>
          <a:xfrm>
            <a:off x="6544849" y="325200"/>
            <a:ext cx="1993390" cy="40155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6"/>
          <p:cNvSpPr txBox="1"/>
          <p:nvPr>
            <p:ph idx="1" type="body"/>
          </p:nvPr>
        </p:nvSpPr>
        <p:spPr>
          <a:xfrm>
            <a:off x="752950" y="330800"/>
            <a:ext cx="77880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ASR VS. A MOD REQUEST?</a:t>
            </a:r>
            <a:endParaRPr>
              <a:latin typeface="Encode Sans Black"/>
              <a:ea typeface="Encode Sans Black"/>
              <a:cs typeface="Encode Sans Black"/>
              <a:sym typeface="Encode Sans Black"/>
            </a:endParaRPr>
          </a:p>
        </p:txBody>
      </p:sp>
      <p:sp>
        <p:nvSpPr>
          <p:cNvPr id="418" name="Google Shape;418;p76"/>
          <p:cNvSpPr txBox="1"/>
          <p:nvPr>
            <p:ph idx="2" type="body"/>
          </p:nvPr>
        </p:nvSpPr>
        <p:spPr>
          <a:xfrm>
            <a:off x="752950" y="1732750"/>
            <a:ext cx="79701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200"/>
              <a:t>Submit an Award Setup Request when:</a:t>
            </a:r>
            <a:endParaRPr sz="2200"/>
          </a:p>
          <a:p>
            <a:pPr indent="-368300" lvl="0" marL="457200" rtl="0" algn="l">
              <a:spcBef>
                <a:spcPts val="480"/>
              </a:spcBef>
              <a:spcAft>
                <a:spcPts val="0"/>
              </a:spcAft>
              <a:buSzPts val="2200"/>
              <a:buChar char="&gt;"/>
            </a:pPr>
            <a:r>
              <a:rPr lang="en" sz="2200"/>
              <a:t>New funding</a:t>
            </a:r>
            <a:r>
              <a:rPr lang="en" sz="2200"/>
              <a:t> to initiate a project</a:t>
            </a:r>
            <a:endParaRPr sz="2200"/>
          </a:p>
          <a:p>
            <a:pPr indent="-368300" lvl="0" marL="457200" rtl="0" algn="l">
              <a:spcBef>
                <a:spcPts val="0"/>
              </a:spcBef>
              <a:spcAft>
                <a:spcPts val="0"/>
              </a:spcAft>
              <a:buSzPts val="2200"/>
              <a:buChar char="&gt;"/>
            </a:pPr>
            <a:r>
              <a:rPr lang="en" sz="2200"/>
              <a:t>Competing renewal funding</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Submit a</a:t>
            </a:r>
            <a:r>
              <a:rPr lang="en" sz="2200">
                <a:solidFill>
                  <a:srgbClr val="4B2E83"/>
                </a:solidFill>
              </a:rPr>
              <a:t> </a:t>
            </a:r>
            <a:r>
              <a:rPr lang="en" sz="2200" u="sng">
                <a:solidFill>
                  <a:srgbClr val="4B2E83"/>
                </a:solidFill>
                <a:hlinkClick r:id="rId3">
                  <a:extLst>
                    <a:ext uri="{A12FA001-AC4F-418D-AE19-62706E023703}">
                      <ahyp:hlinkClr val="tx"/>
                    </a:ext>
                  </a:extLst>
                </a:hlinkClick>
              </a:rPr>
              <a:t>OSP/GCA Modification Request</a:t>
            </a:r>
            <a:r>
              <a:rPr lang="en" sz="2200">
                <a:solidFill>
                  <a:srgbClr val="4B2E83"/>
                </a:solidFill>
              </a:rPr>
              <a:t> </a:t>
            </a:r>
            <a:r>
              <a:rPr lang="en" sz="2200"/>
              <a:t>when:</a:t>
            </a:r>
            <a:endParaRPr sz="2200"/>
          </a:p>
          <a:p>
            <a:pPr indent="-368300" lvl="0" marL="457200" rtl="0" algn="l">
              <a:spcBef>
                <a:spcPts val="480"/>
              </a:spcBef>
              <a:spcAft>
                <a:spcPts val="0"/>
              </a:spcAft>
              <a:buSzPts val="2200"/>
              <a:buChar char="&gt;"/>
            </a:pPr>
            <a:r>
              <a:rPr lang="en" sz="2200"/>
              <a:t>Change to an existing award requires sponsor approval</a:t>
            </a:r>
            <a:endParaRPr sz="2200"/>
          </a:p>
          <a:p>
            <a:pPr indent="-368300" lvl="0" marL="457200" rtl="0" algn="l">
              <a:spcBef>
                <a:spcPts val="0"/>
              </a:spcBef>
              <a:spcAft>
                <a:spcPts val="0"/>
              </a:spcAft>
              <a:buSzPts val="2200"/>
              <a:buChar char="&gt;"/>
            </a:pPr>
            <a:r>
              <a:rPr lang="en" sz="2200"/>
              <a:t>Temporary internal extension</a:t>
            </a:r>
            <a:endParaRPr sz="2200"/>
          </a:p>
          <a:p>
            <a:pPr indent="0" lvl="0" marL="0" rtl="0" algn="l">
              <a:spcBef>
                <a:spcPts val="480"/>
              </a:spcBef>
              <a:spcAft>
                <a:spcPts val="0"/>
              </a:spcAft>
              <a:buNone/>
            </a:pPr>
            <a:r>
              <a:t/>
            </a:r>
            <a:endParaRPr sz="2200"/>
          </a:p>
          <a:p>
            <a:pPr indent="0" lvl="0" marL="0" rtl="0" algn="l">
              <a:spcBef>
                <a:spcPts val="480"/>
              </a:spcBef>
              <a:spcAft>
                <a:spcPts val="0"/>
              </a:spcAft>
              <a:buNone/>
            </a:pPr>
            <a:r>
              <a:rPr lang="en" sz="2200"/>
              <a:t>Submit a </a:t>
            </a:r>
            <a:r>
              <a:rPr lang="en" sz="2200" u="sng">
                <a:solidFill>
                  <a:srgbClr val="4B2E83"/>
                </a:solidFill>
                <a:hlinkClick r:id="rId4">
                  <a:extLst>
                    <a:ext uri="{A12FA001-AC4F-418D-AE19-62706E023703}">
                      <ahyp:hlinkClr val="tx"/>
                    </a:ext>
                  </a:extLst>
                </a:hlinkClick>
              </a:rPr>
              <a:t>GCA Only Modification Request</a:t>
            </a:r>
            <a:r>
              <a:rPr lang="en" sz="2200">
                <a:solidFill>
                  <a:srgbClr val="4B2E83"/>
                </a:solidFill>
              </a:rPr>
              <a:t> </a:t>
            </a:r>
            <a:r>
              <a:rPr lang="en" sz="2200"/>
              <a:t>when:</a:t>
            </a:r>
            <a:endParaRPr sz="2200"/>
          </a:p>
          <a:p>
            <a:pPr indent="-368300" lvl="0" marL="457200" rtl="0" algn="l">
              <a:spcBef>
                <a:spcPts val="480"/>
              </a:spcBef>
              <a:spcAft>
                <a:spcPts val="0"/>
              </a:spcAft>
              <a:buSzPts val="2200"/>
              <a:buChar char="&gt;"/>
            </a:pPr>
            <a:r>
              <a:rPr lang="en" sz="2200"/>
              <a:t>Change to an existing award doesn’t require sponsor approval</a:t>
            </a:r>
            <a:endParaRPr sz="2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77"/>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WHEN CAN I DELETE A REQUEST?</a:t>
            </a:r>
            <a:endParaRPr>
              <a:latin typeface="Encode Sans Black"/>
              <a:ea typeface="Encode Sans Black"/>
              <a:cs typeface="Encode Sans Black"/>
              <a:sym typeface="Encode Sans Black"/>
            </a:endParaRPr>
          </a:p>
        </p:txBody>
      </p:sp>
      <p:sp>
        <p:nvSpPr>
          <p:cNvPr id="425" name="Google Shape;425;p77"/>
          <p:cNvSpPr txBox="1"/>
          <p:nvPr>
            <p:ph idx="2" type="body"/>
          </p:nvPr>
        </p:nvSpPr>
        <p:spPr>
          <a:xfrm>
            <a:off x="665900" y="1821550"/>
            <a:ext cx="8184600" cy="3698100"/>
          </a:xfrm>
          <a:prstGeom prst="rect">
            <a:avLst/>
          </a:prstGeom>
        </p:spPr>
        <p:txBody>
          <a:bodyPr anchorCtr="0" anchor="t" bIns="91425" lIns="91425" spcFirstLastPara="1" rIns="91425" wrap="square" tIns="91425">
            <a:noAutofit/>
          </a:bodyPr>
          <a:lstStyle/>
          <a:p>
            <a:pPr indent="0" lvl="0" marL="0" rtl="0" algn="l">
              <a:lnSpc>
                <a:spcPct val="115000"/>
              </a:lnSpc>
              <a:spcBef>
                <a:spcPts val="480"/>
              </a:spcBef>
              <a:spcAft>
                <a:spcPts val="0"/>
              </a:spcAft>
              <a:buSzPts val="275"/>
              <a:buNone/>
            </a:pPr>
            <a:r>
              <a:rPr lang="en" sz="2859"/>
              <a:t>You can </a:t>
            </a:r>
            <a:r>
              <a:rPr b="1" lang="en" sz="2859"/>
              <a:t>delete </a:t>
            </a:r>
            <a:r>
              <a:rPr lang="en" sz="2859"/>
              <a:t>an ASR or MOD request: </a:t>
            </a:r>
            <a:endParaRPr sz="2859"/>
          </a:p>
          <a:p>
            <a:pPr indent="-410185" lvl="0" marL="457200" rtl="0" algn="l">
              <a:lnSpc>
                <a:spcPct val="115000"/>
              </a:lnSpc>
              <a:spcBef>
                <a:spcPts val="1000"/>
              </a:spcBef>
              <a:spcAft>
                <a:spcPts val="0"/>
              </a:spcAft>
              <a:buSzPts val="2860"/>
              <a:buChar char="&gt;"/>
            </a:pPr>
            <a:r>
              <a:rPr lang="en" sz="2859"/>
              <a:t>When you (campus) create it, </a:t>
            </a:r>
            <a:r>
              <a:rPr b="1" lang="en" sz="2859"/>
              <a:t>and</a:t>
            </a:r>
            <a:endParaRPr b="1" sz="2859"/>
          </a:p>
          <a:p>
            <a:pPr indent="-410185" lvl="0" marL="457200" rtl="0" algn="l">
              <a:lnSpc>
                <a:spcPct val="115000"/>
              </a:lnSpc>
              <a:spcBef>
                <a:spcPts val="0"/>
              </a:spcBef>
              <a:spcAft>
                <a:spcPts val="0"/>
              </a:spcAft>
              <a:buSzPts val="2860"/>
              <a:buChar char="&gt;"/>
            </a:pPr>
            <a:r>
              <a:rPr lang="en" sz="2859"/>
              <a:t>Request has not been routed to OSP/GCA yet</a:t>
            </a:r>
            <a:endParaRPr sz="2859"/>
          </a:p>
          <a:p>
            <a:pPr indent="0" lvl="0" marL="0" rtl="0" algn="l">
              <a:lnSpc>
                <a:spcPct val="115000"/>
              </a:lnSpc>
              <a:spcBef>
                <a:spcPts val="480"/>
              </a:spcBef>
              <a:spcAft>
                <a:spcPts val="0"/>
              </a:spcAft>
              <a:buSzPts val="275"/>
              <a:buNone/>
            </a:pPr>
            <a:r>
              <a:t/>
            </a:r>
            <a:endParaRPr sz="2859"/>
          </a:p>
          <a:p>
            <a:pPr indent="0" lvl="0" marL="0" rtl="0" algn="l">
              <a:lnSpc>
                <a:spcPct val="115000"/>
              </a:lnSpc>
              <a:spcBef>
                <a:spcPts val="480"/>
              </a:spcBef>
              <a:spcAft>
                <a:spcPts val="0"/>
              </a:spcAft>
              <a:buSzPts val="275"/>
              <a:buNone/>
            </a:pPr>
            <a:r>
              <a:rPr lang="en" sz="2859"/>
              <a:t>OSP &amp; GCA can </a:t>
            </a:r>
            <a:r>
              <a:rPr b="1" lang="en" sz="2859"/>
              <a:t>deny </a:t>
            </a:r>
            <a:r>
              <a:rPr lang="en" sz="2859"/>
              <a:t>a request:</a:t>
            </a:r>
            <a:endParaRPr sz="2859"/>
          </a:p>
          <a:p>
            <a:pPr indent="-410185" lvl="0" marL="457200" rtl="0" algn="l">
              <a:lnSpc>
                <a:spcPct val="115000"/>
              </a:lnSpc>
              <a:spcBef>
                <a:spcPts val="480"/>
              </a:spcBef>
              <a:spcAft>
                <a:spcPts val="0"/>
              </a:spcAft>
              <a:buSzPts val="2860"/>
              <a:buChar char="&gt;"/>
            </a:pPr>
            <a:r>
              <a:rPr lang="en" sz="2859"/>
              <a:t>If it’s already been submitted by campus</a:t>
            </a:r>
            <a:endParaRPr sz="2859"/>
          </a:p>
          <a:p>
            <a:pPr indent="0" lvl="0" marL="0" rtl="0" algn="l">
              <a:lnSpc>
                <a:spcPct val="80000"/>
              </a:lnSpc>
              <a:spcBef>
                <a:spcPts val="480"/>
              </a:spcBef>
              <a:spcAft>
                <a:spcPts val="0"/>
              </a:spcAft>
              <a:buSzPts val="275"/>
              <a:buNone/>
            </a:pPr>
            <a:r>
              <a:t/>
            </a:r>
            <a:endParaRPr sz="4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78"/>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DELETING A REQUEST</a:t>
            </a:r>
            <a:endParaRPr>
              <a:latin typeface="Encode Sans Black"/>
              <a:ea typeface="Encode Sans Black"/>
              <a:cs typeface="Encode Sans Black"/>
              <a:sym typeface="Encode Sans Black"/>
            </a:endParaRPr>
          </a:p>
        </p:txBody>
      </p:sp>
      <p:pic>
        <p:nvPicPr>
          <p:cNvPr id="431" name="Google Shape;431;p78"/>
          <p:cNvPicPr preferRelativeResize="0"/>
          <p:nvPr/>
        </p:nvPicPr>
        <p:blipFill rotWithShape="1">
          <a:blip r:embed="rId3">
            <a:alphaModFix/>
          </a:blip>
          <a:srcRect b="0" l="26996" r="0" t="15282"/>
          <a:stretch/>
        </p:blipFill>
        <p:spPr>
          <a:xfrm>
            <a:off x="682175" y="1810650"/>
            <a:ext cx="5268675" cy="3837175"/>
          </a:xfrm>
          <a:prstGeom prst="rect">
            <a:avLst/>
          </a:prstGeom>
          <a:noFill/>
          <a:ln cap="flat" cmpd="sng" w="9525">
            <a:solidFill>
              <a:schemeClr val="dk2"/>
            </a:solidFill>
            <a:prstDash val="solid"/>
            <a:round/>
            <a:headEnd len="sm" w="sm" type="none"/>
            <a:tailEnd len="sm" w="sm" type="none"/>
          </a:ln>
        </p:spPr>
      </p:pic>
      <p:sp>
        <p:nvSpPr>
          <p:cNvPr id="432" name="Google Shape;432;p78"/>
          <p:cNvSpPr/>
          <p:nvPr/>
        </p:nvSpPr>
        <p:spPr>
          <a:xfrm>
            <a:off x="6299200" y="602350"/>
            <a:ext cx="2199000" cy="1458900"/>
          </a:xfrm>
          <a:prstGeom prst="wedgeRoundRectCallout">
            <a:avLst>
              <a:gd fmla="val -57921" name="adj1"/>
              <a:gd fmla="val 99231" name="adj2"/>
              <a:gd fmla="val 0" name="adj3"/>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4B2E83"/>
                </a:solidFill>
              </a:rPr>
              <a:t>Click 3 dots in upper right of request</a:t>
            </a:r>
            <a:endParaRPr sz="2000">
              <a:solidFill>
                <a:srgbClr val="4B2E8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9"/>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FILTER TIPS</a:t>
            </a:r>
            <a:endParaRPr>
              <a:latin typeface="Encode Sans Black"/>
              <a:ea typeface="Encode Sans Black"/>
              <a:cs typeface="Encode Sans Black"/>
              <a:sym typeface="Encode Sans Black"/>
            </a:endParaRPr>
          </a:p>
        </p:txBody>
      </p:sp>
      <p:sp>
        <p:nvSpPr>
          <p:cNvPr id="439" name="Google Shape;439;p79"/>
          <p:cNvSpPr txBox="1"/>
          <p:nvPr>
            <p:ph idx="2" type="body"/>
          </p:nvPr>
        </p:nvSpPr>
        <p:spPr>
          <a:xfrm>
            <a:off x="665900" y="1821550"/>
            <a:ext cx="8184600" cy="3698100"/>
          </a:xfrm>
          <a:prstGeom prst="rect">
            <a:avLst/>
          </a:prstGeom>
        </p:spPr>
        <p:txBody>
          <a:bodyPr anchorCtr="0" anchor="t" bIns="91425" lIns="91425" spcFirstLastPara="1" rIns="91425" wrap="square" tIns="91425">
            <a:noAutofit/>
          </a:bodyPr>
          <a:lstStyle/>
          <a:p>
            <a:pPr indent="-410185" lvl="0" marL="457200" rtl="0" algn="l">
              <a:lnSpc>
                <a:spcPct val="115000"/>
              </a:lnSpc>
              <a:spcBef>
                <a:spcPts val="480"/>
              </a:spcBef>
              <a:spcAft>
                <a:spcPts val="0"/>
              </a:spcAft>
              <a:buSzPts val="2860"/>
              <a:buAutoNum type="arabicPeriod"/>
            </a:pPr>
            <a:r>
              <a:rPr lang="en" sz="2859"/>
              <a:t>Use </a:t>
            </a:r>
            <a:r>
              <a:rPr b="1" lang="en" sz="2859"/>
              <a:t>status filters</a:t>
            </a:r>
            <a:r>
              <a:rPr lang="en" sz="2859"/>
              <a:t> to</a:t>
            </a:r>
            <a:br>
              <a:rPr lang="en" sz="2859"/>
            </a:br>
            <a:r>
              <a:rPr lang="en" sz="2859"/>
              <a:t>focus in on just your </a:t>
            </a:r>
            <a:br>
              <a:rPr lang="en" sz="2859"/>
            </a:br>
            <a:r>
              <a:rPr lang="en" sz="2859"/>
              <a:t>Composing or Returned items</a:t>
            </a:r>
            <a:endParaRPr sz="2859"/>
          </a:p>
          <a:p>
            <a:pPr indent="-410185" lvl="0" marL="457200" rtl="0" algn="l">
              <a:lnSpc>
                <a:spcPct val="115000"/>
              </a:lnSpc>
              <a:spcBef>
                <a:spcPts val="1000"/>
              </a:spcBef>
              <a:spcAft>
                <a:spcPts val="0"/>
              </a:spcAft>
              <a:buSzPts val="2860"/>
              <a:buAutoNum type="arabicPeriod"/>
            </a:pPr>
            <a:r>
              <a:rPr lang="en" sz="2859"/>
              <a:t>To </a:t>
            </a:r>
            <a:r>
              <a:rPr b="1" lang="en" sz="2859"/>
              <a:t>retain filters</a:t>
            </a:r>
            <a:r>
              <a:rPr lang="en" sz="2859"/>
              <a:t> as you go in and out of requests, open the request </a:t>
            </a:r>
            <a:r>
              <a:rPr b="1" lang="en" sz="2859"/>
              <a:t>in a new tab</a:t>
            </a:r>
            <a:r>
              <a:rPr lang="en" sz="2859"/>
              <a:t> by:</a:t>
            </a:r>
            <a:endParaRPr sz="2859"/>
          </a:p>
          <a:p>
            <a:pPr indent="-410185" lvl="1" marL="914400" rtl="0" algn="l">
              <a:lnSpc>
                <a:spcPct val="115000"/>
              </a:lnSpc>
              <a:spcBef>
                <a:spcPts val="0"/>
              </a:spcBef>
              <a:spcAft>
                <a:spcPts val="0"/>
              </a:spcAft>
              <a:buSzPts val="2860"/>
              <a:buAutoNum type="alphaLcPeriod"/>
            </a:pPr>
            <a:r>
              <a:rPr lang="en" sz="2859"/>
              <a:t>Right clicking the Request ID or Short Title and selecting “Open link in a new tab”</a:t>
            </a:r>
            <a:endParaRPr sz="2859"/>
          </a:p>
          <a:p>
            <a:pPr indent="-410185" lvl="1" marL="914400" rtl="0" algn="l">
              <a:lnSpc>
                <a:spcPct val="115000"/>
              </a:lnSpc>
              <a:spcBef>
                <a:spcPts val="0"/>
              </a:spcBef>
              <a:spcAft>
                <a:spcPts val="0"/>
              </a:spcAft>
              <a:buSzPts val="2860"/>
              <a:buAutoNum type="alphaLcPeriod"/>
            </a:pPr>
            <a:r>
              <a:rPr lang="en" sz="2859"/>
              <a:t>H</a:t>
            </a:r>
            <a:r>
              <a:rPr lang="en" sz="2859"/>
              <a:t>olding down CTRL then clicking on the Request ID or Short Title</a:t>
            </a:r>
            <a:endParaRPr sz="2859"/>
          </a:p>
          <a:p>
            <a:pPr indent="0" lvl="0" marL="0" rtl="0" algn="l">
              <a:lnSpc>
                <a:spcPct val="80000"/>
              </a:lnSpc>
              <a:spcBef>
                <a:spcPts val="1000"/>
              </a:spcBef>
              <a:spcAft>
                <a:spcPts val="0"/>
              </a:spcAft>
              <a:buSzPts val="275"/>
              <a:buNone/>
            </a:pPr>
            <a:r>
              <a:t/>
            </a:r>
            <a:endParaRPr sz="400"/>
          </a:p>
        </p:txBody>
      </p:sp>
      <p:pic>
        <p:nvPicPr>
          <p:cNvPr id="440" name="Google Shape;440;p79"/>
          <p:cNvPicPr preferRelativeResize="0"/>
          <p:nvPr/>
        </p:nvPicPr>
        <p:blipFill rotWithShape="1">
          <a:blip r:embed="rId3">
            <a:alphaModFix/>
          </a:blip>
          <a:srcRect b="25832" l="4606" r="11331" t="30953"/>
          <a:stretch/>
        </p:blipFill>
        <p:spPr>
          <a:xfrm>
            <a:off x="5022600" y="371500"/>
            <a:ext cx="3925401" cy="23842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80"/>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REMINDER: </a:t>
            </a:r>
            <a:r>
              <a:rPr lang="en">
                <a:latin typeface="Encode Sans"/>
                <a:ea typeface="Encode Sans"/>
                <a:cs typeface="Encode Sans"/>
                <a:sym typeface="Encode Sans"/>
              </a:rPr>
              <a:t>RECENT UPDATES</a:t>
            </a:r>
            <a:r>
              <a:rPr lang="en">
                <a:latin typeface="Encode Sans Black"/>
                <a:ea typeface="Encode Sans Black"/>
                <a:cs typeface="Encode Sans Black"/>
                <a:sym typeface="Encode Sans Black"/>
              </a:rPr>
              <a:t> </a:t>
            </a:r>
            <a:endParaRPr>
              <a:latin typeface="Encode Sans Black"/>
              <a:ea typeface="Encode Sans Black"/>
              <a:cs typeface="Encode Sans Black"/>
              <a:sym typeface="Encode Sans Black"/>
            </a:endParaRPr>
          </a:p>
        </p:txBody>
      </p:sp>
      <p:sp>
        <p:nvSpPr>
          <p:cNvPr id="447" name="Google Shape;447;p80"/>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sz="2900"/>
              <a:t>Reminder that the following updates have been released for Award Requests:</a:t>
            </a:r>
            <a:endParaRPr sz="2900"/>
          </a:p>
          <a:p>
            <a:pPr indent="-412750" lvl="0" marL="457200" rtl="0" algn="l">
              <a:spcBef>
                <a:spcPts val="2000"/>
              </a:spcBef>
              <a:spcAft>
                <a:spcPts val="0"/>
              </a:spcAft>
              <a:buSzPts val="2900"/>
              <a:buChar char="&gt;"/>
            </a:pPr>
            <a:r>
              <a:rPr lang="en" sz="2900"/>
              <a:t>Ability to </a:t>
            </a:r>
            <a:r>
              <a:rPr b="1" lang="en" sz="2900"/>
              <a:t>delete </a:t>
            </a:r>
            <a:r>
              <a:rPr lang="en" sz="2900"/>
              <a:t>a request</a:t>
            </a:r>
            <a:endParaRPr sz="2900"/>
          </a:p>
          <a:p>
            <a:pPr indent="-412750" lvl="0" marL="457200" rtl="0" algn="l">
              <a:spcBef>
                <a:spcPts val="1000"/>
              </a:spcBef>
              <a:spcAft>
                <a:spcPts val="0"/>
              </a:spcAft>
              <a:buSzPts val="2900"/>
              <a:buChar char="&gt;"/>
            </a:pPr>
            <a:r>
              <a:rPr lang="en" sz="2900"/>
              <a:t>Ability to </a:t>
            </a:r>
            <a:r>
              <a:rPr b="1" lang="en" sz="2900"/>
              <a:t>change an eGC1</a:t>
            </a:r>
            <a:endParaRPr sz="2900"/>
          </a:p>
          <a:p>
            <a:pPr indent="-412750" lvl="0" marL="457200" rtl="0" algn="l">
              <a:spcBef>
                <a:spcPts val="1000"/>
              </a:spcBef>
              <a:spcAft>
                <a:spcPts val="0"/>
              </a:spcAft>
              <a:buSzPts val="2900"/>
              <a:buChar char="&gt;"/>
            </a:pPr>
            <a:r>
              <a:rPr lang="en" sz="2900"/>
              <a:t>Ability to </a:t>
            </a:r>
            <a:r>
              <a:rPr b="1" lang="en" sz="2900"/>
              <a:t>change the connected budget</a:t>
            </a:r>
            <a:r>
              <a:rPr lang="en" sz="2900"/>
              <a:t> </a:t>
            </a:r>
            <a:endParaRPr sz="2900"/>
          </a:p>
          <a:p>
            <a:pPr indent="-412750" lvl="0" marL="457200" rtl="0" algn="l">
              <a:spcBef>
                <a:spcPts val="1000"/>
              </a:spcBef>
              <a:spcAft>
                <a:spcPts val="0"/>
              </a:spcAft>
              <a:buSzPts val="2900"/>
              <a:buChar char="&gt;"/>
            </a:pPr>
            <a:r>
              <a:rPr lang="en" sz="2900"/>
              <a:t>Validations for all </a:t>
            </a:r>
            <a:r>
              <a:rPr b="1" lang="en" sz="2900"/>
              <a:t>campus</a:t>
            </a:r>
            <a:r>
              <a:rPr lang="en" sz="2900"/>
              <a:t>-</a:t>
            </a:r>
            <a:r>
              <a:rPr b="1" lang="en" sz="2900"/>
              <a:t>required</a:t>
            </a:r>
            <a:r>
              <a:rPr lang="en" sz="2900"/>
              <a:t> </a:t>
            </a:r>
            <a:r>
              <a:rPr b="1" lang="en" sz="2900"/>
              <a:t>fields</a:t>
            </a:r>
            <a:endParaRPr b="1" sz="2900"/>
          </a:p>
          <a:p>
            <a:pPr indent="0" lvl="0" marL="0" rtl="0" algn="l">
              <a:spcBef>
                <a:spcPts val="1000"/>
              </a:spcBef>
              <a:spcAft>
                <a:spcPts val="0"/>
              </a:spcAft>
              <a:buNone/>
            </a:pPr>
            <a:r>
              <a:t/>
            </a:r>
            <a:endParaRPr sz="2900"/>
          </a:p>
          <a:p>
            <a:pPr indent="0" lvl="0" marL="0" rtl="0" algn="l">
              <a:spcBef>
                <a:spcPts val="480"/>
              </a:spcBef>
              <a:spcAft>
                <a:spcPts val="0"/>
              </a:spcAft>
              <a:buNone/>
            </a:pPr>
            <a:r>
              <a:t/>
            </a:r>
            <a:endParaRPr sz="2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1"/>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OCT/NOV RELEASE PRIORITIES</a:t>
            </a:r>
            <a:endParaRPr>
              <a:latin typeface="Encode Sans Black"/>
              <a:ea typeface="Encode Sans Black"/>
              <a:cs typeface="Encode Sans Black"/>
              <a:sym typeface="Encode Sans Black"/>
            </a:endParaRPr>
          </a:p>
        </p:txBody>
      </p:sp>
      <p:sp>
        <p:nvSpPr>
          <p:cNvPr id="454" name="Google Shape;454;p81"/>
          <p:cNvSpPr txBox="1"/>
          <p:nvPr>
            <p:ph idx="2" type="body"/>
          </p:nvPr>
        </p:nvSpPr>
        <p:spPr>
          <a:xfrm>
            <a:off x="665905" y="1732750"/>
            <a:ext cx="8196300" cy="4015500"/>
          </a:xfrm>
          <a:prstGeom prst="rect">
            <a:avLst/>
          </a:prstGeom>
        </p:spPr>
        <p:txBody>
          <a:bodyPr anchorCtr="0" anchor="t" bIns="91425" lIns="91425" spcFirstLastPara="1" rIns="91425" wrap="square" tIns="91425">
            <a:noAutofit/>
          </a:bodyPr>
          <a:lstStyle/>
          <a:p>
            <a:pPr indent="-412750" lvl="0" marL="457200" rtl="0" algn="l">
              <a:spcBef>
                <a:spcPts val="480"/>
              </a:spcBef>
              <a:spcAft>
                <a:spcPts val="0"/>
              </a:spcAft>
              <a:buSzPts val="2900"/>
              <a:buChar char="&gt;"/>
            </a:pPr>
            <a:r>
              <a:rPr lang="en" sz="2900"/>
              <a:t>Search &amp; filter </a:t>
            </a:r>
            <a:r>
              <a:rPr lang="en" sz="2900"/>
              <a:t>enhancements</a:t>
            </a:r>
            <a:endParaRPr sz="2900"/>
          </a:p>
          <a:p>
            <a:pPr indent="-412750" lvl="1" marL="914400" rtl="0" algn="l">
              <a:spcBef>
                <a:spcPts val="1000"/>
              </a:spcBef>
              <a:spcAft>
                <a:spcPts val="0"/>
              </a:spcAft>
              <a:buSzPts val="2900"/>
              <a:buChar char="–"/>
            </a:pPr>
            <a:r>
              <a:rPr lang="en" sz="2900"/>
              <a:t>Re</a:t>
            </a:r>
            <a:r>
              <a:rPr lang="en" sz="2900"/>
              <a:t>structuring to avoid performance issues</a:t>
            </a:r>
            <a:endParaRPr sz="2900"/>
          </a:p>
          <a:p>
            <a:pPr indent="-412750" lvl="0" marL="457200" rtl="0" algn="l">
              <a:spcBef>
                <a:spcPts val="1000"/>
              </a:spcBef>
              <a:spcAft>
                <a:spcPts val="0"/>
              </a:spcAft>
              <a:buSzPts val="2900"/>
              <a:buChar char="&gt;"/>
            </a:pPr>
            <a:r>
              <a:rPr lang="en" sz="2900"/>
              <a:t>Display more data on Award R</a:t>
            </a:r>
            <a:r>
              <a:rPr lang="en" sz="2900"/>
              <a:t>equests</a:t>
            </a:r>
            <a:r>
              <a:rPr lang="en" sz="2900"/>
              <a:t> list</a:t>
            </a:r>
            <a:endParaRPr sz="2900"/>
          </a:p>
          <a:p>
            <a:pPr indent="-412750" lvl="1" marL="914400" rtl="0" algn="l">
              <a:spcBef>
                <a:spcPts val="1000"/>
              </a:spcBef>
              <a:spcAft>
                <a:spcPts val="0"/>
              </a:spcAft>
              <a:buSzPts val="2900"/>
              <a:buChar char="–"/>
            </a:pPr>
            <a:r>
              <a:rPr lang="en" sz="2900"/>
              <a:t>Modifications in particular</a:t>
            </a:r>
            <a:endParaRPr sz="2900"/>
          </a:p>
          <a:p>
            <a:pPr indent="-412750" lvl="0" marL="457200" rtl="0" algn="l">
              <a:spcBef>
                <a:spcPts val="1000"/>
              </a:spcBef>
              <a:spcAft>
                <a:spcPts val="0"/>
              </a:spcAft>
              <a:buSzPts val="2900"/>
              <a:buChar char="&gt;"/>
            </a:pPr>
            <a:r>
              <a:rPr lang="en" sz="2900"/>
              <a:t>Apply holds (OSP &amp; GCA)</a:t>
            </a:r>
            <a:endParaRPr sz="2900"/>
          </a:p>
          <a:p>
            <a:pPr indent="-412750" lvl="0" marL="457200" rtl="0" algn="l">
              <a:spcBef>
                <a:spcPts val="1000"/>
              </a:spcBef>
              <a:spcAft>
                <a:spcPts val="0"/>
              </a:spcAft>
              <a:buSzPts val="2900"/>
              <a:buChar char="&gt;"/>
            </a:pPr>
            <a:r>
              <a:rPr lang="en" sz="2900"/>
              <a:t>Subaward request updates to connect to Workday awards</a:t>
            </a:r>
            <a:endParaRPr sz="2900"/>
          </a:p>
          <a:p>
            <a:pPr indent="-412750" lvl="0" marL="457200" rtl="0" algn="l">
              <a:spcBef>
                <a:spcPts val="1000"/>
              </a:spcBef>
              <a:spcAft>
                <a:spcPts val="0"/>
              </a:spcAft>
              <a:buSzPts val="2900"/>
              <a:buChar char="&gt;"/>
            </a:pPr>
            <a:r>
              <a:rPr lang="en" sz="2900"/>
              <a:t>Priority bug fixes</a:t>
            </a:r>
            <a:endParaRPr sz="2900"/>
          </a:p>
          <a:p>
            <a:pPr indent="0" lvl="0" marL="0" rtl="0" algn="l">
              <a:spcBef>
                <a:spcPts val="1000"/>
              </a:spcBef>
              <a:spcAft>
                <a:spcPts val="0"/>
              </a:spcAft>
              <a:buNone/>
            </a:pPr>
            <a:r>
              <a:t/>
            </a:r>
            <a:endParaRPr sz="2900"/>
          </a:p>
          <a:p>
            <a:pPr indent="0" lvl="0" marL="0" rtl="0" algn="l">
              <a:spcBef>
                <a:spcPts val="480"/>
              </a:spcBef>
              <a:spcAft>
                <a:spcPts val="0"/>
              </a:spcAft>
              <a:buNone/>
            </a:pPr>
            <a:r>
              <a:t/>
            </a:r>
            <a:endParaRPr sz="2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82"/>
          <p:cNvSpPr txBox="1"/>
          <p:nvPr>
            <p:ph idx="1" type="body"/>
          </p:nvPr>
        </p:nvSpPr>
        <p:spPr>
          <a:xfrm>
            <a:off x="692025" y="1640278"/>
            <a:ext cx="6972300" cy="20211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3"/>
              </a:buClr>
              <a:buSzPts val="1063"/>
              <a:buFont typeface="Arial"/>
              <a:buNone/>
            </a:pPr>
            <a:r>
              <a:rPr lang="en" sz="4250">
                <a:solidFill>
                  <a:schemeClr val="lt1"/>
                </a:solidFill>
                <a:latin typeface="Encode Sans Black"/>
                <a:ea typeface="Encode Sans Black"/>
                <a:cs typeface="Encode Sans Black"/>
                <a:sym typeface="Encode Sans Black"/>
              </a:rPr>
              <a:t>TRAINING RESOURCES</a:t>
            </a:r>
            <a:endParaRPr sz="4250">
              <a:solidFill>
                <a:schemeClr val="lt1"/>
              </a:solidFill>
              <a:latin typeface="Encode Sans Black"/>
              <a:ea typeface="Encode Sans Black"/>
              <a:cs typeface="Encode Sans Black"/>
              <a:sym typeface="Encode Sans Black"/>
            </a:endParaRPr>
          </a:p>
        </p:txBody>
      </p:sp>
      <p:sp>
        <p:nvSpPr>
          <p:cNvPr id="460" name="Google Shape;460;p82"/>
          <p:cNvSpPr txBox="1"/>
          <p:nvPr/>
        </p:nvSpPr>
        <p:spPr>
          <a:xfrm>
            <a:off x="692029" y="4308048"/>
            <a:ext cx="6656700" cy="18123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October 4, 2023</a:t>
            </a:r>
            <a:endParaRPr/>
          </a:p>
          <a:p>
            <a:pPr indent="0" lvl="0" marL="0" marR="0" rtl="0" algn="l">
              <a:spcBef>
                <a:spcPts val="320"/>
              </a:spcBef>
              <a:spcAft>
                <a:spcPts val="0"/>
              </a:spcAft>
              <a:buClr>
                <a:srgbClr val="FFFFFF"/>
              </a:buClr>
              <a:buSzPts val="500"/>
              <a:buFont typeface="Arial"/>
              <a:buNone/>
            </a:pPr>
            <a:r>
              <a:t/>
            </a:r>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Grant &amp; Contract Accounting</a:t>
            </a:r>
            <a:endParaRPr sz="2000">
              <a:solidFill>
                <a:srgbClr val="FFFFFF"/>
              </a:solidFill>
              <a:latin typeface="Open Sans"/>
              <a:ea typeface="Open Sans"/>
              <a:cs typeface="Open Sans"/>
              <a:sym typeface="Open Sans"/>
            </a:endParaRPr>
          </a:p>
          <a:p>
            <a:pPr indent="0" lvl="0" marL="0" marR="0" rtl="0" algn="l">
              <a:spcBef>
                <a:spcPts val="320"/>
              </a:spcBef>
              <a:spcAft>
                <a:spcPts val="0"/>
              </a:spcAft>
              <a:buClr>
                <a:srgbClr val="FFFFFF"/>
              </a:buClr>
              <a:buSzPts val="500"/>
              <a:buFont typeface="Arial"/>
              <a:buNone/>
            </a:pPr>
            <a:r>
              <a:rPr lang="en" sz="2000">
                <a:solidFill>
                  <a:srgbClr val="FFFFFF"/>
                </a:solidFill>
                <a:latin typeface="Open Sans"/>
                <a:ea typeface="Open Sans"/>
                <a:cs typeface="Open Sans"/>
                <a:sym typeface="Open Sans"/>
              </a:rPr>
              <a:t>Office of Sponsored Programs</a:t>
            </a:r>
            <a:endParaRPr sz="2000">
              <a:solidFill>
                <a:srgbClr val="FFFFFF"/>
              </a:solidFill>
              <a:latin typeface="Open Sans"/>
              <a:ea typeface="Open Sans"/>
              <a:cs typeface="Open Sans"/>
              <a:sym typeface="Open Sans"/>
            </a:endParaRPr>
          </a:p>
          <a:p>
            <a:pPr indent="0" lvl="0" marL="0" marR="0" rtl="0" algn="l">
              <a:spcBef>
                <a:spcPts val="320"/>
              </a:spcBef>
              <a:spcAft>
                <a:spcPts val="0"/>
              </a:spcAft>
              <a:buClr>
                <a:srgbClr val="FFFFFF"/>
              </a:buClr>
              <a:buSzPts val="500"/>
              <a:buFont typeface="Arial"/>
              <a:buNone/>
            </a:pPr>
            <a:r>
              <a:rPr b="0" i="0" lang="en" sz="2000" u="none" cap="none" strike="noStrike">
                <a:solidFill>
                  <a:srgbClr val="FFFFFF"/>
                </a:solidFill>
                <a:latin typeface="Open Sans"/>
                <a:ea typeface="Open Sans"/>
                <a:cs typeface="Open Sans"/>
                <a:sym typeface="Open Sans"/>
              </a:rPr>
              <a:t>Office of </a:t>
            </a:r>
            <a:r>
              <a:rPr lang="en" sz="2000">
                <a:solidFill>
                  <a:srgbClr val="FFFFFF"/>
                </a:solidFill>
                <a:latin typeface="Open Sans"/>
                <a:ea typeface="Open Sans"/>
                <a:cs typeface="Open Sans"/>
                <a:sym typeface="Open Sans"/>
              </a:rPr>
              <a:t>Research Information Services</a:t>
            </a:r>
            <a:endParaRPr/>
          </a:p>
          <a:p>
            <a:pPr indent="0" lvl="0" marL="0" marR="0" rtl="0" algn="l">
              <a:spcBef>
                <a:spcPts val="320"/>
              </a:spcBef>
              <a:spcAft>
                <a:spcPts val="0"/>
              </a:spcAft>
              <a:buClr>
                <a:srgbClr val="FFFFFF"/>
              </a:buClr>
              <a:buSzPts val="35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83"/>
          <p:cNvSpPr txBox="1"/>
          <p:nvPr>
            <p:ph idx="1" type="body"/>
          </p:nvPr>
        </p:nvSpPr>
        <p:spPr>
          <a:xfrm>
            <a:off x="671750" y="371500"/>
            <a:ext cx="7426500" cy="992100"/>
          </a:xfrm>
          <a:prstGeom prst="rect">
            <a:avLst/>
          </a:prstGeom>
        </p:spPr>
        <p:txBody>
          <a:bodyPr anchorCtr="0" anchor="b" bIns="91425" lIns="91425" spcFirstLastPara="1" rIns="91425" wrap="square" tIns="91425">
            <a:normAutofit/>
          </a:bodyPr>
          <a:lstStyle/>
          <a:p>
            <a:pPr indent="0" lvl="0" marL="0" rtl="0" algn="l">
              <a:lnSpc>
                <a:spcPct val="80000"/>
              </a:lnSpc>
              <a:spcBef>
                <a:spcPts val="600"/>
              </a:spcBef>
              <a:spcAft>
                <a:spcPts val="0"/>
              </a:spcAft>
              <a:buNone/>
            </a:pPr>
            <a:r>
              <a:rPr lang="en">
                <a:latin typeface="Encode Sans Black"/>
                <a:ea typeface="Encode Sans Black"/>
                <a:cs typeface="Encode Sans Black"/>
                <a:sym typeface="Encode Sans Black"/>
              </a:rPr>
              <a:t>VIRTUAL INSTRUCTOR-LED </a:t>
            </a:r>
            <a:endParaRPr>
              <a:latin typeface="Encode Sans Black"/>
              <a:ea typeface="Encode Sans Black"/>
              <a:cs typeface="Encode Sans Black"/>
              <a:sym typeface="Encode Sans Black"/>
            </a:endParaRPr>
          </a:p>
          <a:p>
            <a:pPr indent="0" lvl="0" marL="0" rtl="0" algn="l">
              <a:lnSpc>
                <a:spcPct val="80000"/>
              </a:lnSpc>
              <a:spcBef>
                <a:spcPts val="600"/>
              </a:spcBef>
              <a:spcAft>
                <a:spcPts val="0"/>
              </a:spcAft>
              <a:buNone/>
            </a:pPr>
            <a:r>
              <a:rPr lang="en">
                <a:latin typeface="Encode Sans Black"/>
                <a:ea typeface="Encode Sans Black"/>
                <a:cs typeface="Encode Sans Black"/>
                <a:sym typeface="Encode Sans Black"/>
              </a:rPr>
              <a:t>CORE TRAINING</a:t>
            </a:r>
            <a:endParaRPr>
              <a:latin typeface="Encode Sans Black"/>
              <a:ea typeface="Encode Sans Black"/>
              <a:cs typeface="Encode Sans Black"/>
              <a:sym typeface="Encode Sans Black"/>
            </a:endParaRPr>
          </a:p>
        </p:txBody>
      </p:sp>
      <p:sp>
        <p:nvSpPr>
          <p:cNvPr id="467" name="Google Shape;467;p83"/>
          <p:cNvSpPr txBox="1"/>
          <p:nvPr>
            <p:ph idx="2" type="body"/>
          </p:nvPr>
        </p:nvSpPr>
        <p:spPr>
          <a:xfrm>
            <a:off x="665905" y="1504150"/>
            <a:ext cx="8196300" cy="4015500"/>
          </a:xfrm>
          <a:prstGeom prst="rect">
            <a:avLst/>
          </a:prstGeom>
        </p:spPr>
        <p:txBody>
          <a:bodyPr anchorCtr="0" anchor="t" bIns="91425" lIns="91425" spcFirstLastPara="1" rIns="91425" wrap="square" tIns="91425">
            <a:normAutofit/>
          </a:bodyPr>
          <a:lstStyle/>
          <a:p>
            <a:pPr indent="-381000" lvl="0" marL="457200" rtl="0" algn="l">
              <a:lnSpc>
                <a:spcPct val="115000"/>
              </a:lnSpc>
              <a:spcBef>
                <a:spcPts val="480"/>
              </a:spcBef>
              <a:spcAft>
                <a:spcPts val="0"/>
              </a:spcAft>
              <a:buClr>
                <a:srgbClr val="4B2E83"/>
              </a:buClr>
              <a:buSzPts val="2400"/>
              <a:buChar char="&gt;"/>
            </a:pPr>
            <a:r>
              <a:rPr b="1" lang="en"/>
              <a:t>Today, 1 - 3 p.m.</a:t>
            </a:r>
            <a:r>
              <a:rPr lang="en"/>
              <a:t>: </a:t>
            </a:r>
            <a:r>
              <a:rPr lang="en" u="sng">
                <a:solidFill>
                  <a:srgbClr val="4B2E83"/>
                </a:solidFill>
                <a:hlinkClick r:id="rId3">
                  <a:extLst>
                    <a:ext uri="{A12FA001-AC4F-418D-AE19-62706E023703}">
                      <ahyp:hlinkClr val="tx"/>
                    </a:ext>
                  </a:extLst>
                </a:hlinkClick>
              </a:rPr>
              <a:t>SAGE Budge</a:t>
            </a:r>
            <a:r>
              <a:rPr lang="en"/>
              <a:t>t</a:t>
            </a:r>
            <a:br>
              <a:rPr lang="en"/>
            </a:br>
            <a:endParaRPr/>
          </a:p>
          <a:p>
            <a:pPr indent="-381000" lvl="0" marL="457200" rtl="0" algn="l">
              <a:lnSpc>
                <a:spcPct val="115000"/>
              </a:lnSpc>
              <a:spcBef>
                <a:spcPts val="0"/>
              </a:spcBef>
              <a:spcAft>
                <a:spcPts val="0"/>
              </a:spcAft>
              <a:buClr>
                <a:srgbClr val="4B2E83"/>
              </a:buClr>
              <a:buSzPts val="2400"/>
              <a:buChar char="&gt;"/>
            </a:pPr>
            <a:r>
              <a:rPr b="1" lang="en"/>
              <a:t>Thursday, 10/19</a:t>
            </a:r>
            <a:r>
              <a:rPr lang="en"/>
              <a:t>: </a:t>
            </a:r>
            <a:r>
              <a:rPr lang="en" u="sng">
                <a:solidFill>
                  <a:srgbClr val="4B2E83"/>
                </a:solidFill>
                <a:hlinkClick r:id="rId4">
                  <a:extLst>
                    <a:ext uri="{A12FA001-AC4F-418D-AE19-62706E023703}">
                      <ahyp:hlinkClr val="tx"/>
                    </a:ext>
                  </a:extLst>
                </a:hlinkClick>
              </a:rPr>
              <a:t>Understanding Your New Award</a:t>
            </a:r>
            <a:br>
              <a:rPr lang="en"/>
            </a:br>
            <a:endParaRPr>
              <a:solidFill>
                <a:srgbClr val="4B2E83"/>
              </a:solidFill>
            </a:endParaRPr>
          </a:p>
          <a:p>
            <a:pPr indent="-381000" lvl="0" marL="457200" rtl="0" algn="l">
              <a:lnSpc>
                <a:spcPct val="115000"/>
              </a:lnSpc>
              <a:spcBef>
                <a:spcPts val="0"/>
              </a:spcBef>
              <a:spcAft>
                <a:spcPts val="0"/>
              </a:spcAft>
              <a:buClr>
                <a:srgbClr val="4B2E83"/>
              </a:buClr>
              <a:buSzPts val="2400"/>
              <a:buChar char="&gt;"/>
            </a:pPr>
            <a:r>
              <a:rPr b="1" lang="en">
                <a:solidFill>
                  <a:srgbClr val="4B2E83"/>
                </a:solidFill>
              </a:rPr>
              <a:t>Tuesday, 10/24</a:t>
            </a:r>
            <a:r>
              <a:rPr lang="en">
                <a:solidFill>
                  <a:srgbClr val="4B2E83"/>
                </a:solidFill>
              </a:rPr>
              <a:t>: </a:t>
            </a:r>
            <a:r>
              <a:rPr lang="en" u="sng">
                <a:solidFill>
                  <a:srgbClr val="4B2E83"/>
                </a:solidFill>
                <a:hlinkClick r:id="rId5">
                  <a:extLst>
                    <a:ext uri="{A12FA001-AC4F-418D-AE19-62706E023703}">
                      <ahyp:hlinkClr val="tx"/>
                    </a:ext>
                  </a:extLst>
                </a:hlinkClick>
              </a:rPr>
              <a:t>Reading the Notice of Award</a:t>
            </a:r>
            <a:br>
              <a:rPr lang="en">
                <a:solidFill>
                  <a:srgbClr val="4B2E83"/>
                </a:solidFill>
              </a:rPr>
            </a:br>
            <a:endParaRPr>
              <a:solidFill>
                <a:srgbClr val="4B2E83"/>
              </a:solidFill>
            </a:endParaRPr>
          </a:p>
          <a:p>
            <a:pPr indent="-381000" lvl="0" marL="457200" rtl="0" algn="l">
              <a:lnSpc>
                <a:spcPct val="115000"/>
              </a:lnSpc>
              <a:spcBef>
                <a:spcPts val="0"/>
              </a:spcBef>
              <a:spcAft>
                <a:spcPts val="0"/>
              </a:spcAft>
              <a:buClr>
                <a:srgbClr val="4B2E83"/>
              </a:buClr>
              <a:buSzPts val="2400"/>
              <a:buChar char="&gt;"/>
            </a:pPr>
            <a:r>
              <a:rPr b="1" lang="en">
                <a:solidFill>
                  <a:srgbClr val="4B2E83"/>
                </a:solidFill>
              </a:rPr>
              <a:t>New!</a:t>
            </a:r>
            <a:r>
              <a:rPr b="1" lang="en"/>
              <a:t> Wednesday, 11/15</a:t>
            </a:r>
            <a:r>
              <a:rPr lang="en"/>
              <a:t>: </a:t>
            </a:r>
            <a:r>
              <a:rPr lang="en" u="sng">
                <a:solidFill>
                  <a:srgbClr val="4B2E83"/>
                </a:solidFill>
                <a:hlinkClick r:id="rId6">
                  <a:extLst>
                    <a:ext uri="{A12FA001-AC4F-418D-AE19-62706E023703}">
                      <ahyp:hlinkClr val="tx"/>
                    </a:ext>
                  </a:extLst>
                </a:hlinkClick>
              </a:rPr>
              <a:t>SAGE Awards</a:t>
            </a:r>
            <a:endParaRPr>
              <a:solidFill>
                <a:srgbClr val="4B2E83"/>
              </a:solidFill>
            </a:endParaRPr>
          </a:p>
          <a:p>
            <a:pPr indent="0" lvl="0" marL="0" rtl="0" algn="l">
              <a:spcBef>
                <a:spcPts val="480"/>
              </a:spcBef>
              <a:spcAft>
                <a:spcPts val="0"/>
              </a:spcAft>
              <a:buNone/>
            </a:pPr>
            <a:r>
              <a:t/>
            </a:r>
            <a:endParaRPr/>
          </a:p>
        </p:txBody>
      </p:sp>
      <p:pic>
        <p:nvPicPr>
          <p:cNvPr id="468" name="Google Shape;468;p83"/>
          <p:cNvPicPr preferRelativeResize="0"/>
          <p:nvPr/>
        </p:nvPicPr>
        <p:blipFill>
          <a:blip r:embed="rId7">
            <a:alphaModFix/>
          </a:blip>
          <a:stretch>
            <a:fillRect/>
          </a:stretch>
        </p:blipFill>
        <p:spPr>
          <a:xfrm>
            <a:off x="6277100" y="371500"/>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8"/>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Challenges </a:t>
            </a:r>
            <a:endParaRPr sz="2600">
              <a:latin typeface="Encode Sans Black"/>
              <a:ea typeface="Encode Sans Black"/>
              <a:cs typeface="Encode Sans Black"/>
              <a:sym typeface="Encode Sans Black"/>
            </a:endParaRPr>
          </a:p>
        </p:txBody>
      </p:sp>
      <p:sp>
        <p:nvSpPr>
          <p:cNvPr id="212" name="Google Shape;212;p48"/>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368300" lvl="0" marL="457200" rtl="0" algn="l">
              <a:lnSpc>
                <a:spcPct val="90000"/>
              </a:lnSpc>
              <a:spcBef>
                <a:spcPts val="600"/>
              </a:spcBef>
              <a:spcAft>
                <a:spcPts val="0"/>
              </a:spcAft>
              <a:buSzPts val="2200"/>
              <a:buFont typeface="Open Sans"/>
              <a:buChar char="&gt;"/>
            </a:pPr>
            <a:r>
              <a:rPr lang="en" sz="2500"/>
              <a:t>New Subawards that did not convert and still need Award Lines</a:t>
            </a:r>
            <a:endParaRPr sz="2500"/>
          </a:p>
          <a:p>
            <a:pPr indent="-368300" lvl="0" marL="457200" rtl="0" algn="l">
              <a:lnSpc>
                <a:spcPct val="90000"/>
              </a:lnSpc>
              <a:spcBef>
                <a:spcPts val="600"/>
              </a:spcBef>
              <a:spcAft>
                <a:spcPts val="0"/>
              </a:spcAft>
              <a:buSzPts val="2200"/>
              <a:buFont typeface="Open Sans"/>
              <a:buChar char="&gt;"/>
            </a:pPr>
            <a:r>
              <a:rPr lang="en" sz="2500"/>
              <a:t>Supplier Contracts Converted without PO</a:t>
            </a:r>
            <a:endParaRPr sz="2500"/>
          </a:p>
          <a:p>
            <a:pPr indent="-387350" lvl="0" marL="457200" rtl="0" algn="l">
              <a:lnSpc>
                <a:spcPct val="90000"/>
              </a:lnSpc>
              <a:spcBef>
                <a:spcPts val="600"/>
              </a:spcBef>
              <a:spcAft>
                <a:spcPts val="0"/>
              </a:spcAft>
              <a:buSzPts val="2500"/>
              <a:buFont typeface="Open Sans"/>
              <a:buChar char="&gt;"/>
            </a:pPr>
            <a:r>
              <a:rPr lang="en" sz="2500"/>
              <a:t>Supplier Contracts missing PO post-conversion</a:t>
            </a:r>
            <a:endParaRPr sz="2500"/>
          </a:p>
          <a:p>
            <a:pPr indent="-387350" lvl="0" marL="457200" rtl="0" algn="l">
              <a:lnSpc>
                <a:spcPct val="90000"/>
              </a:lnSpc>
              <a:spcBef>
                <a:spcPts val="600"/>
              </a:spcBef>
              <a:spcAft>
                <a:spcPts val="0"/>
              </a:spcAft>
              <a:buSzPts val="2500"/>
              <a:buFont typeface="Open Sans"/>
              <a:buChar char="&gt;"/>
            </a:pPr>
            <a:r>
              <a:rPr lang="en" sz="2500"/>
              <a:t>Subawards Finalized After Performance Period</a:t>
            </a:r>
            <a:endParaRPr sz="2500"/>
          </a:p>
          <a:p>
            <a:pPr indent="-387350" lvl="0" marL="457200" rtl="0" algn="l">
              <a:lnSpc>
                <a:spcPct val="90000"/>
              </a:lnSpc>
              <a:spcBef>
                <a:spcPts val="600"/>
              </a:spcBef>
              <a:spcAft>
                <a:spcPts val="0"/>
              </a:spcAft>
              <a:buSzPts val="2500"/>
              <a:buFont typeface="Open Sans"/>
              <a:buChar char="&gt;"/>
            </a:pPr>
            <a:r>
              <a:rPr lang="en" sz="2500"/>
              <a:t>PO Conversion Errors - Dates &amp; Dollars</a:t>
            </a:r>
            <a:endParaRPr sz="2500"/>
          </a:p>
          <a:p>
            <a:pPr indent="0" lvl="0" marL="0" rtl="0" algn="l">
              <a:lnSpc>
                <a:spcPct val="90000"/>
              </a:lnSpc>
              <a:spcBef>
                <a:spcPts val="600"/>
              </a:spcBef>
              <a:spcAft>
                <a:spcPts val="0"/>
              </a:spcAft>
              <a:buNone/>
            </a:pPr>
            <a:r>
              <a:t/>
            </a:r>
            <a:endParaRPr sz="2500"/>
          </a:p>
          <a:p>
            <a:pPr indent="0" lvl="0" marL="0" rtl="0" algn="l">
              <a:spcBef>
                <a:spcPts val="48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84"/>
          <p:cNvSpPr txBox="1"/>
          <p:nvPr>
            <p:ph idx="1" type="body"/>
          </p:nvPr>
        </p:nvSpPr>
        <p:spPr>
          <a:xfrm>
            <a:off x="671757" y="371510"/>
            <a:ext cx="8184600" cy="992100"/>
          </a:xfrm>
          <a:prstGeom prst="rect">
            <a:avLst/>
          </a:prstGeom>
        </p:spPr>
        <p:txBody>
          <a:bodyPr anchorCtr="0" anchor="b" bIns="91425" lIns="91425" spcFirstLastPara="1" rIns="91425" wrap="square" tIns="91425">
            <a:norm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AWARD SETUP REQUEST RESOURCES</a:t>
            </a:r>
            <a:endParaRPr>
              <a:latin typeface="Encode Sans Black"/>
              <a:ea typeface="Encode Sans Black"/>
              <a:cs typeface="Encode Sans Black"/>
              <a:sym typeface="Encode Sans Black"/>
            </a:endParaRPr>
          </a:p>
        </p:txBody>
      </p:sp>
      <p:sp>
        <p:nvSpPr>
          <p:cNvPr id="475" name="Google Shape;475;p84"/>
          <p:cNvSpPr txBox="1"/>
          <p:nvPr>
            <p:ph idx="2" type="body"/>
          </p:nvPr>
        </p:nvSpPr>
        <p:spPr>
          <a:xfrm>
            <a:off x="665900" y="1504150"/>
            <a:ext cx="8184600" cy="4800900"/>
          </a:xfrm>
          <a:prstGeom prst="rect">
            <a:avLst/>
          </a:prstGeom>
        </p:spPr>
        <p:txBody>
          <a:bodyPr anchorCtr="0" anchor="t" bIns="91425" lIns="91425" spcFirstLastPara="1" rIns="91425" wrap="square" tIns="91425">
            <a:noAutofit/>
          </a:bodyPr>
          <a:lstStyle/>
          <a:p>
            <a:pPr indent="-353695" lvl="0" marL="457200" rtl="0" algn="l">
              <a:lnSpc>
                <a:spcPct val="115000"/>
              </a:lnSpc>
              <a:spcBef>
                <a:spcPts val="480"/>
              </a:spcBef>
              <a:spcAft>
                <a:spcPts val="0"/>
              </a:spcAft>
              <a:buClr>
                <a:srgbClr val="4B2E83"/>
              </a:buClr>
              <a:buSzPts val="1970"/>
              <a:buChar char="&gt;"/>
            </a:pPr>
            <a:r>
              <a:rPr lang="en" sz="1970" u="sng">
                <a:hlinkClick r:id="rId3"/>
              </a:rPr>
              <a:t>OSP Setup Financials</a:t>
            </a:r>
            <a:r>
              <a:rPr lang="en" sz="1970"/>
              <a:t> includes:</a:t>
            </a:r>
            <a:endParaRPr sz="2243" u="sng">
              <a:solidFill>
                <a:srgbClr val="4B2E83"/>
              </a:solidFill>
              <a:highlight>
                <a:srgbClr val="FFFFFF"/>
              </a:highlight>
            </a:endParaRPr>
          </a:p>
          <a:p>
            <a:pPr indent="-353694" lvl="1" marL="914400" rtl="0" algn="l">
              <a:lnSpc>
                <a:spcPct val="115000"/>
              </a:lnSpc>
              <a:spcBef>
                <a:spcPts val="0"/>
              </a:spcBef>
              <a:spcAft>
                <a:spcPts val="0"/>
              </a:spcAft>
              <a:buClr>
                <a:srgbClr val="4B2E83"/>
              </a:buClr>
              <a:buSzPts val="1970"/>
              <a:buChar char="–"/>
            </a:pPr>
            <a:r>
              <a:rPr lang="en" sz="1700" u="sng">
                <a:solidFill>
                  <a:srgbClr val="4B2E83"/>
                </a:solidFill>
                <a:highlight>
                  <a:srgbClr val="FFFFFF"/>
                </a:highlight>
                <a:hlinkClick r:id="rId4">
                  <a:extLst>
                    <a:ext uri="{A12FA001-AC4F-418D-AE19-62706E023703}">
                      <ahyp:hlinkClr val="tx"/>
                    </a:ext>
                  </a:extLst>
                </a:hlinkClick>
              </a:rPr>
              <a:t>How to get an Award set up at the UW</a:t>
            </a:r>
            <a:endParaRPr sz="1700" u="sng">
              <a:solidFill>
                <a:srgbClr val="4B2E83"/>
              </a:solidFill>
              <a:highlight>
                <a:srgbClr val="FFFFFF"/>
              </a:highlight>
            </a:endParaRPr>
          </a:p>
          <a:p>
            <a:pPr indent="-336550" lvl="1" marL="914400" rtl="0" algn="l">
              <a:lnSpc>
                <a:spcPct val="115000"/>
              </a:lnSpc>
              <a:spcBef>
                <a:spcPts val="0"/>
              </a:spcBef>
              <a:spcAft>
                <a:spcPts val="0"/>
              </a:spcAft>
              <a:buClr>
                <a:srgbClr val="4B2E83"/>
              </a:buClr>
              <a:buSzPts val="1700"/>
              <a:buChar char="–"/>
            </a:pPr>
            <a:r>
              <a:rPr lang="en" sz="1700" u="sng">
                <a:solidFill>
                  <a:srgbClr val="4B2E83"/>
                </a:solidFill>
                <a:highlight>
                  <a:srgbClr val="FFFFFF"/>
                </a:highlight>
                <a:hlinkClick r:id="rId5">
                  <a:extLst>
                    <a:ext uri="{A12FA001-AC4F-418D-AE19-62706E023703}">
                      <ahyp:hlinkClr val="tx"/>
                    </a:ext>
                  </a:extLst>
                </a:hlinkClick>
              </a:rPr>
              <a:t>What is a Complete Award Setup Request?</a:t>
            </a:r>
            <a:endParaRPr sz="1700" u="sng">
              <a:solidFill>
                <a:srgbClr val="4B2E83"/>
              </a:solidFill>
              <a:highlight>
                <a:srgbClr val="FFFFFF"/>
              </a:highlight>
            </a:endParaRPr>
          </a:p>
          <a:p>
            <a:pPr indent="-336550" lvl="1" marL="914400" rtl="0" algn="l">
              <a:lnSpc>
                <a:spcPct val="100000"/>
              </a:lnSpc>
              <a:spcBef>
                <a:spcPts val="0"/>
              </a:spcBef>
              <a:spcAft>
                <a:spcPts val="0"/>
              </a:spcAft>
              <a:buClr>
                <a:srgbClr val="4B2E83"/>
              </a:buClr>
              <a:buSzPts val="1700"/>
              <a:buChar char="–"/>
            </a:pPr>
            <a:r>
              <a:rPr lang="en" sz="1700" u="sng">
                <a:solidFill>
                  <a:srgbClr val="4B2E83"/>
                </a:solidFill>
                <a:highlight>
                  <a:srgbClr val="FFFFFF"/>
                </a:highlight>
                <a:hlinkClick r:id="rId6">
                  <a:extLst>
                    <a:ext uri="{A12FA001-AC4F-418D-AE19-62706E023703}">
                      <ahyp:hlinkClr val="tx"/>
                    </a:ext>
                  </a:extLst>
                </a:hlinkClick>
              </a:rPr>
              <a:t>Communicating Compliance Information</a:t>
            </a:r>
            <a:endParaRPr sz="2040"/>
          </a:p>
          <a:p>
            <a:pPr indent="0" lvl="0" marL="914400" rtl="0" algn="l">
              <a:lnSpc>
                <a:spcPct val="100000"/>
              </a:lnSpc>
              <a:spcBef>
                <a:spcPts val="1100"/>
              </a:spcBef>
              <a:spcAft>
                <a:spcPts val="0"/>
              </a:spcAft>
              <a:buNone/>
            </a:pPr>
            <a:r>
              <a:t/>
            </a:r>
            <a:endParaRPr sz="640"/>
          </a:p>
          <a:p>
            <a:pPr indent="-364490" lvl="0" marL="457200" rtl="0" algn="l">
              <a:lnSpc>
                <a:spcPct val="100000"/>
              </a:lnSpc>
              <a:spcBef>
                <a:spcPts val="1100"/>
              </a:spcBef>
              <a:spcAft>
                <a:spcPts val="0"/>
              </a:spcAft>
              <a:buClr>
                <a:srgbClr val="4B2E83"/>
              </a:buClr>
              <a:buSzPts val="2140"/>
              <a:buChar char="&gt;"/>
            </a:pPr>
            <a:r>
              <a:rPr lang="en" sz="2140" u="sng">
                <a:solidFill>
                  <a:srgbClr val="4B2E83"/>
                </a:solidFill>
                <a:hlinkClick r:id="rId7">
                  <a:extLst>
                    <a:ext uri="{A12FA001-AC4F-418D-AE19-62706E023703}">
                      <ahyp:hlinkClr val="tx"/>
                    </a:ext>
                  </a:extLst>
                </a:hlinkClick>
              </a:rPr>
              <a:t>GCA Award Setup</a:t>
            </a:r>
            <a:r>
              <a:rPr lang="en" sz="2140">
                <a:solidFill>
                  <a:srgbClr val="4B2E83"/>
                </a:solidFill>
              </a:rPr>
              <a:t> includes:</a:t>
            </a:r>
            <a:endParaRPr sz="2140">
              <a:solidFill>
                <a:srgbClr val="4B2E83"/>
              </a:solidFill>
            </a:endParaRPr>
          </a:p>
          <a:p>
            <a:pPr indent="-336550" lvl="1" marL="914400" rtl="0" algn="l">
              <a:lnSpc>
                <a:spcPct val="100000"/>
              </a:lnSpc>
              <a:spcBef>
                <a:spcPts val="400"/>
              </a:spcBef>
              <a:spcAft>
                <a:spcPts val="0"/>
              </a:spcAft>
              <a:buClr>
                <a:srgbClr val="4B2E83"/>
              </a:buClr>
              <a:buSzPts val="1700"/>
              <a:buChar char="–"/>
            </a:pPr>
            <a:r>
              <a:rPr lang="en" sz="1700" u="sng">
                <a:solidFill>
                  <a:srgbClr val="4B2E83"/>
                </a:solidFill>
                <a:hlinkClick r:id="rId8">
                  <a:extLst>
                    <a:ext uri="{A12FA001-AC4F-418D-AE19-62706E023703}">
                      <ahyp:hlinkClr val="tx"/>
                    </a:ext>
                  </a:extLst>
                </a:hlinkClick>
              </a:rPr>
              <a:t>New Awards</a:t>
            </a:r>
            <a:endParaRPr sz="1700">
              <a:solidFill>
                <a:srgbClr val="4B2E83"/>
              </a:solidFill>
            </a:endParaRPr>
          </a:p>
          <a:p>
            <a:pPr indent="-336550" lvl="1" marL="914400" rtl="0" algn="l">
              <a:lnSpc>
                <a:spcPct val="115000"/>
              </a:lnSpc>
              <a:spcBef>
                <a:spcPts val="400"/>
              </a:spcBef>
              <a:spcAft>
                <a:spcPts val="0"/>
              </a:spcAft>
              <a:buClr>
                <a:srgbClr val="4B2E83"/>
              </a:buClr>
              <a:buSzPts val="1700"/>
              <a:buChar char="–"/>
            </a:pPr>
            <a:r>
              <a:rPr lang="en" sz="1700" u="sng">
                <a:solidFill>
                  <a:srgbClr val="4B2E83"/>
                </a:solidFill>
                <a:hlinkClick r:id="rId9">
                  <a:extLst>
                    <a:ext uri="{A12FA001-AC4F-418D-AE19-62706E023703}">
                      <ahyp:hlinkClr val="tx"/>
                    </a:ext>
                  </a:extLst>
                </a:hlinkClick>
              </a:rPr>
              <a:t>How to Review Your New Award</a:t>
            </a:r>
            <a:endParaRPr sz="1700">
              <a:solidFill>
                <a:srgbClr val="4B2E83"/>
              </a:solidFill>
            </a:endParaRPr>
          </a:p>
          <a:p>
            <a:pPr indent="-336550" lvl="1" marL="914400" rtl="0" algn="l">
              <a:lnSpc>
                <a:spcPct val="115000"/>
              </a:lnSpc>
              <a:spcBef>
                <a:spcPts val="400"/>
              </a:spcBef>
              <a:spcAft>
                <a:spcPts val="0"/>
              </a:spcAft>
              <a:buClr>
                <a:srgbClr val="4B2E83"/>
              </a:buClr>
              <a:buSzPts val="1700"/>
              <a:buChar char="–"/>
            </a:pPr>
            <a:r>
              <a:rPr lang="en" sz="1700" u="sng">
                <a:solidFill>
                  <a:srgbClr val="4B2E83"/>
                </a:solidFill>
                <a:hlinkClick r:id="rId10">
                  <a:extLst>
                    <a:ext uri="{A12FA001-AC4F-418D-AE19-62706E023703}">
                      <ahyp:hlinkClr val="tx"/>
                    </a:ext>
                  </a:extLst>
                </a:hlinkClick>
              </a:rPr>
              <a:t>Award Line Setup (Formerly Sub Budgets)</a:t>
            </a:r>
            <a:endParaRPr sz="1870">
              <a:solidFill>
                <a:srgbClr val="4B2E83"/>
              </a:solidFill>
            </a:endParaRPr>
          </a:p>
          <a:p>
            <a:pPr indent="0" lvl="0" marL="0" rtl="0" algn="l">
              <a:lnSpc>
                <a:spcPct val="95000"/>
              </a:lnSpc>
              <a:spcBef>
                <a:spcPts val="480"/>
              </a:spcBef>
              <a:spcAft>
                <a:spcPts val="0"/>
              </a:spcAft>
              <a:buSzPts val="935"/>
              <a:buNone/>
            </a:pPr>
            <a:r>
              <a:t/>
            </a:r>
            <a:endParaRPr sz="1970">
              <a:solidFill>
                <a:srgbClr val="4B2E83"/>
              </a:solidFill>
            </a:endParaRPr>
          </a:p>
          <a:p>
            <a:pPr indent="0" lvl="0" marL="0" rtl="0" algn="l">
              <a:lnSpc>
                <a:spcPct val="150000"/>
              </a:lnSpc>
              <a:spcBef>
                <a:spcPts val="480"/>
              </a:spcBef>
              <a:spcAft>
                <a:spcPts val="0"/>
              </a:spcAft>
              <a:buNone/>
            </a:pPr>
            <a:r>
              <a:rPr lang="en" sz="2100" u="sng">
                <a:hlinkClick r:id="rId11"/>
              </a:rPr>
              <a:t>Tips for Success - Award Setup &amp; Modification Requests</a:t>
            </a:r>
            <a:endParaRPr sz="1970"/>
          </a:p>
          <a:p>
            <a:pPr indent="0" lvl="0" marL="0" rtl="0" algn="l">
              <a:lnSpc>
                <a:spcPct val="150000"/>
              </a:lnSpc>
              <a:spcBef>
                <a:spcPts val="480"/>
              </a:spcBef>
              <a:spcAft>
                <a:spcPts val="0"/>
              </a:spcAft>
              <a:buNone/>
            </a:pPr>
            <a:r>
              <a:rPr lang="en" sz="2100" u="sng">
                <a:solidFill>
                  <a:srgbClr val="4B2E83"/>
                </a:solidFill>
                <a:hlinkClick r:id="rId12">
                  <a:extLst>
                    <a:ext uri="{A12FA001-AC4F-418D-AE19-62706E023703}">
                      <ahyp:hlinkClr val="tx"/>
                    </a:ext>
                  </a:extLst>
                </a:hlinkClick>
              </a:rPr>
              <a:t>SAGE Awards: Setup. Tracking &amp; Modifications</a:t>
            </a:r>
            <a:r>
              <a:rPr lang="en" sz="2100">
                <a:solidFill>
                  <a:srgbClr val="4B2E83"/>
                </a:solidFill>
              </a:rPr>
              <a:t> eLearning</a:t>
            </a:r>
            <a:endParaRPr sz="2100">
              <a:solidFill>
                <a:srgbClr val="4B2E83"/>
              </a:solidFill>
            </a:endParaRPr>
          </a:p>
          <a:p>
            <a:pPr indent="0" lvl="0" marL="0" rtl="0" algn="l">
              <a:lnSpc>
                <a:spcPct val="80000"/>
              </a:lnSpc>
              <a:spcBef>
                <a:spcPts val="480"/>
              </a:spcBef>
              <a:spcAft>
                <a:spcPts val="0"/>
              </a:spcAft>
              <a:buSzPts val="935"/>
              <a:buNone/>
            </a:pPr>
            <a:r>
              <a:t/>
            </a:r>
            <a:endParaRPr sz="1970"/>
          </a:p>
        </p:txBody>
      </p:sp>
      <p:pic>
        <p:nvPicPr>
          <p:cNvPr id="476" name="Google Shape;476;p84"/>
          <p:cNvPicPr preferRelativeResize="0"/>
          <p:nvPr/>
        </p:nvPicPr>
        <p:blipFill>
          <a:blip r:embed="rId13">
            <a:alphaModFix/>
          </a:blip>
          <a:stretch>
            <a:fillRect/>
          </a:stretch>
        </p:blipFill>
        <p:spPr>
          <a:xfrm>
            <a:off x="8145075" y="589750"/>
            <a:ext cx="914400" cy="9144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85"/>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Black"/>
                <a:ea typeface="Encode Sans Black"/>
                <a:cs typeface="Encode Sans Black"/>
                <a:sym typeface="Encode Sans Black"/>
              </a:rPr>
              <a:t>MODIFICATION RESOURCES</a:t>
            </a:r>
            <a:endParaRPr>
              <a:latin typeface="Encode Sans Black"/>
              <a:ea typeface="Encode Sans Black"/>
              <a:cs typeface="Encode Sans Black"/>
              <a:sym typeface="Encode Sans Black"/>
            </a:endParaRPr>
          </a:p>
        </p:txBody>
      </p:sp>
      <p:sp>
        <p:nvSpPr>
          <p:cNvPr id="483" name="Google Shape;483;p85"/>
          <p:cNvSpPr txBox="1"/>
          <p:nvPr>
            <p:ph idx="2" type="body"/>
          </p:nvPr>
        </p:nvSpPr>
        <p:spPr>
          <a:xfrm>
            <a:off x="665900" y="1504150"/>
            <a:ext cx="8184600" cy="4800900"/>
          </a:xfrm>
          <a:prstGeom prst="rect">
            <a:avLst/>
          </a:prstGeom>
        </p:spPr>
        <p:txBody>
          <a:bodyPr anchorCtr="0" anchor="t" bIns="91425" lIns="91425" spcFirstLastPara="1" rIns="91425" wrap="square" tIns="91425">
            <a:normAutofit/>
          </a:bodyPr>
          <a:lstStyle/>
          <a:p>
            <a:pPr indent="-374650" lvl="0" marL="457200" rtl="0" algn="l">
              <a:lnSpc>
                <a:spcPct val="115000"/>
              </a:lnSpc>
              <a:spcBef>
                <a:spcPts val="480"/>
              </a:spcBef>
              <a:spcAft>
                <a:spcPts val="0"/>
              </a:spcAft>
              <a:buClr>
                <a:srgbClr val="4B2E83"/>
              </a:buClr>
              <a:buSzPts val="2300"/>
              <a:buChar char="&gt;"/>
            </a:pPr>
            <a:r>
              <a:rPr lang="en" sz="2300" u="sng">
                <a:hlinkClick r:id="rId3"/>
              </a:rPr>
              <a:t>OSP Award Changes</a:t>
            </a:r>
            <a:r>
              <a:rPr lang="en" sz="2300"/>
              <a:t> OSP/GCA Modification guidance &amp; required forms (extensions, change of PI etc.)</a:t>
            </a:r>
            <a:endParaRPr sz="2300"/>
          </a:p>
          <a:p>
            <a:pPr indent="-374650" lvl="1" marL="914400" rtl="0" algn="l">
              <a:lnSpc>
                <a:spcPct val="115000"/>
              </a:lnSpc>
              <a:spcBef>
                <a:spcPts val="0"/>
              </a:spcBef>
              <a:spcAft>
                <a:spcPts val="0"/>
              </a:spcAft>
              <a:buClr>
                <a:srgbClr val="4B2E83"/>
              </a:buClr>
              <a:buSzPts val="2300"/>
              <a:buChar char="–"/>
            </a:pPr>
            <a:r>
              <a:rPr lang="en" u="sng">
                <a:hlinkClick r:id="rId4"/>
              </a:rPr>
              <a:t>When will I need an eGC1 vs. a Modification request?</a:t>
            </a:r>
            <a:r>
              <a:rPr lang="en" u="sng">
                <a:solidFill>
                  <a:schemeClr val="hlink"/>
                </a:solidFill>
                <a:hlinkClick r:id="rId5"/>
              </a:rPr>
              <a:t> </a:t>
            </a:r>
            <a:endParaRPr/>
          </a:p>
          <a:p>
            <a:pPr indent="0" lvl="0" marL="457200" rtl="0" algn="l">
              <a:lnSpc>
                <a:spcPct val="115000"/>
              </a:lnSpc>
              <a:spcBef>
                <a:spcPts val="480"/>
              </a:spcBef>
              <a:spcAft>
                <a:spcPts val="0"/>
              </a:spcAft>
              <a:buNone/>
            </a:pPr>
            <a:r>
              <a:t/>
            </a:r>
            <a:endParaRPr sz="2300"/>
          </a:p>
          <a:p>
            <a:pPr indent="-381000" lvl="0" marL="457200" rtl="0" algn="l">
              <a:lnSpc>
                <a:spcPct val="115000"/>
              </a:lnSpc>
              <a:spcBef>
                <a:spcPts val="480"/>
              </a:spcBef>
              <a:spcAft>
                <a:spcPts val="0"/>
              </a:spcAft>
              <a:buClr>
                <a:srgbClr val="4B2E83"/>
              </a:buClr>
              <a:buSzPts val="2400"/>
              <a:buChar char="&gt;"/>
            </a:pPr>
            <a:r>
              <a:rPr lang="en" u="sng">
                <a:solidFill>
                  <a:srgbClr val="4B2E83"/>
                </a:solidFill>
                <a:hlinkClick r:id="rId6">
                  <a:extLst>
                    <a:ext uri="{A12FA001-AC4F-418D-AE19-62706E023703}">
                      <ahyp:hlinkClr val="tx"/>
                    </a:ext>
                  </a:extLst>
                </a:hlinkClick>
              </a:rPr>
              <a:t>GCA Modifications</a:t>
            </a:r>
            <a:r>
              <a:rPr lang="en">
                <a:solidFill>
                  <a:srgbClr val="4B2E83"/>
                </a:solidFill>
              </a:rPr>
              <a:t> includes:</a:t>
            </a:r>
            <a:endParaRPr>
              <a:solidFill>
                <a:srgbClr val="4B2E83"/>
              </a:solidFill>
            </a:endParaRPr>
          </a:p>
          <a:p>
            <a:pPr indent="-355600" lvl="1" marL="914400" rtl="0" algn="l">
              <a:lnSpc>
                <a:spcPct val="115000"/>
              </a:lnSpc>
              <a:spcBef>
                <a:spcPts val="0"/>
              </a:spcBef>
              <a:spcAft>
                <a:spcPts val="0"/>
              </a:spcAft>
              <a:buClr>
                <a:srgbClr val="4B2E83"/>
              </a:buClr>
              <a:buSzPts val="2000"/>
              <a:buChar char="–"/>
            </a:pPr>
            <a:r>
              <a:rPr lang="en" u="sng">
                <a:solidFill>
                  <a:srgbClr val="4B2E83"/>
                </a:solidFill>
                <a:hlinkClick r:id="rId7">
                  <a:extLst>
                    <a:ext uri="{A12FA001-AC4F-418D-AE19-62706E023703}">
                      <ahyp:hlinkClr val="tx"/>
                    </a:ext>
                  </a:extLst>
                </a:hlinkClick>
              </a:rPr>
              <a:t>SAGE Modification Request Checklist</a:t>
            </a:r>
            <a:endParaRPr>
              <a:solidFill>
                <a:srgbClr val="4B2E83"/>
              </a:solidFill>
            </a:endParaRPr>
          </a:p>
          <a:p>
            <a:pPr indent="-374650" lvl="1" marL="914400" rtl="0" algn="l">
              <a:lnSpc>
                <a:spcPct val="115000"/>
              </a:lnSpc>
              <a:spcBef>
                <a:spcPts val="0"/>
              </a:spcBef>
              <a:spcAft>
                <a:spcPts val="0"/>
              </a:spcAft>
              <a:buClr>
                <a:srgbClr val="4B2E83"/>
              </a:buClr>
              <a:buSzPts val="2300"/>
              <a:buChar char="–"/>
            </a:pPr>
            <a:r>
              <a:rPr lang="en" sz="2000">
                <a:solidFill>
                  <a:srgbClr val="4B2E83"/>
                </a:solidFill>
              </a:rPr>
              <a:t>How to Submit a GCA Only Modification</a:t>
            </a:r>
            <a:endParaRPr sz="1900">
              <a:solidFill>
                <a:srgbClr val="4B2E83"/>
              </a:solidFill>
            </a:endParaRPr>
          </a:p>
          <a:p>
            <a:pPr indent="0" lvl="0" marL="0" rtl="0" algn="l">
              <a:lnSpc>
                <a:spcPct val="150000"/>
              </a:lnSpc>
              <a:spcBef>
                <a:spcPts val="480"/>
              </a:spcBef>
              <a:spcAft>
                <a:spcPts val="0"/>
              </a:spcAft>
              <a:buNone/>
            </a:pPr>
            <a:r>
              <a:t/>
            </a:r>
            <a:endParaRPr sz="2300"/>
          </a:p>
          <a:p>
            <a:pPr indent="0" lvl="0" marL="0" rtl="0" algn="l">
              <a:lnSpc>
                <a:spcPct val="115000"/>
              </a:lnSpc>
              <a:spcBef>
                <a:spcPts val="480"/>
              </a:spcBef>
              <a:spcAft>
                <a:spcPts val="0"/>
              </a:spcAft>
              <a:buNone/>
            </a:pPr>
            <a:r>
              <a:rPr lang="en" sz="2300" u="sng">
                <a:hlinkClick r:id="rId8"/>
              </a:rPr>
              <a:t>Tips for Success - Award Setup and Modification Requests</a:t>
            </a:r>
            <a:endParaRPr sz="2300"/>
          </a:p>
        </p:txBody>
      </p:sp>
      <p:pic>
        <p:nvPicPr>
          <p:cNvPr id="484" name="Google Shape;484;p85"/>
          <p:cNvPicPr preferRelativeResize="0"/>
          <p:nvPr/>
        </p:nvPicPr>
        <p:blipFill>
          <a:blip r:embed="rId9">
            <a:alphaModFix/>
          </a:blip>
          <a:stretch>
            <a:fillRect/>
          </a:stretch>
        </p:blipFill>
        <p:spPr>
          <a:xfrm>
            <a:off x="6312225" y="513375"/>
            <a:ext cx="914400" cy="914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6"/>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Black"/>
                <a:ea typeface="Encode Sans Black"/>
                <a:cs typeface="Encode Sans Black"/>
                <a:sym typeface="Encode Sans Black"/>
              </a:rPr>
              <a:t>MODIFICATION JOB AIDS</a:t>
            </a:r>
            <a:endParaRPr>
              <a:latin typeface="Encode Sans Black"/>
              <a:ea typeface="Encode Sans Black"/>
              <a:cs typeface="Encode Sans Black"/>
              <a:sym typeface="Encode Sans Black"/>
            </a:endParaRPr>
          </a:p>
        </p:txBody>
      </p:sp>
      <p:sp>
        <p:nvSpPr>
          <p:cNvPr id="491" name="Google Shape;491;p86"/>
          <p:cNvSpPr txBox="1"/>
          <p:nvPr>
            <p:ph idx="2" type="body"/>
          </p:nvPr>
        </p:nvSpPr>
        <p:spPr>
          <a:xfrm>
            <a:off x="665900" y="1504150"/>
            <a:ext cx="8184600" cy="4800900"/>
          </a:xfrm>
          <a:prstGeom prst="rect">
            <a:avLst/>
          </a:prstGeom>
        </p:spPr>
        <p:txBody>
          <a:bodyPr anchorCtr="0" anchor="t" bIns="91425" lIns="91425" spcFirstLastPara="1" rIns="91425" wrap="square" tIns="91425">
            <a:normAutofit lnSpcReduction="10000"/>
          </a:bodyPr>
          <a:lstStyle/>
          <a:p>
            <a:pPr indent="-374650" lvl="0" marL="457200" rtl="0" algn="l">
              <a:lnSpc>
                <a:spcPct val="115000"/>
              </a:lnSpc>
              <a:spcBef>
                <a:spcPts val="480"/>
              </a:spcBef>
              <a:spcAft>
                <a:spcPts val="0"/>
              </a:spcAft>
              <a:buClr>
                <a:srgbClr val="4B2E83"/>
              </a:buClr>
              <a:buSzPts val="2300"/>
              <a:buChar char="&gt;"/>
            </a:pPr>
            <a:r>
              <a:rPr lang="en" sz="2300" u="sng">
                <a:solidFill>
                  <a:srgbClr val="4B2E83"/>
                </a:solidFill>
                <a:hlinkClick r:id="rId3">
                  <a:extLst>
                    <a:ext uri="{A12FA001-AC4F-418D-AE19-62706E023703}">
                      <ahyp:hlinkClr val="tx"/>
                    </a:ext>
                  </a:extLst>
                </a:hlinkClick>
              </a:rPr>
              <a:t>Award Modifications in SAGE</a:t>
            </a:r>
            <a:endParaRPr sz="2300">
              <a:solidFill>
                <a:srgbClr val="4B2E83"/>
              </a:solidFill>
            </a:endParaRPr>
          </a:p>
          <a:p>
            <a:pPr indent="-374650" lvl="1" marL="914400" rtl="0" algn="l">
              <a:lnSpc>
                <a:spcPct val="115000"/>
              </a:lnSpc>
              <a:spcBef>
                <a:spcPts val="0"/>
              </a:spcBef>
              <a:spcAft>
                <a:spcPts val="0"/>
              </a:spcAft>
              <a:buClr>
                <a:srgbClr val="4B2E83"/>
              </a:buClr>
              <a:buSzPts val="2300"/>
              <a:buChar char="–"/>
            </a:pPr>
            <a:r>
              <a:rPr lang="en" sz="2300">
                <a:solidFill>
                  <a:srgbClr val="4B2E83"/>
                </a:solidFill>
              </a:rPr>
              <a:t>Review a walkthrough on creating a Modification.</a:t>
            </a:r>
            <a:br>
              <a:rPr lang="en" sz="2300">
                <a:solidFill>
                  <a:srgbClr val="4B2E83"/>
                </a:solidFill>
              </a:rPr>
            </a:br>
            <a:endParaRPr sz="2300">
              <a:solidFill>
                <a:srgbClr val="4B2E83"/>
              </a:solidFill>
            </a:endParaRPr>
          </a:p>
          <a:p>
            <a:pPr indent="-374650" lvl="0" marL="457200" rtl="0" algn="l">
              <a:lnSpc>
                <a:spcPct val="115000"/>
              </a:lnSpc>
              <a:spcBef>
                <a:spcPts val="0"/>
              </a:spcBef>
              <a:spcAft>
                <a:spcPts val="0"/>
              </a:spcAft>
              <a:buSzPts val="2300"/>
              <a:buChar char="&gt;"/>
            </a:pPr>
            <a:r>
              <a:rPr lang="en" sz="2300" u="sng">
                <a:solidFill>
                  <a:srgbClr val="4B2E83"/>
                </a:solidFill>
                <a:hlinkClick r:id="rId4">
                  <a:extLst>
                    <a:ext uri="{A12FA001-AC4F-418D-AE19-62706E023703}">
                      <ahyp:hlinkClr val="tx"/>
                    </a:ext>
                  </a:extLst>
                </a:hlinkClick>
              </a:rPr>
              <a:t>What Workday Grant Worktag ID Information Do I Need for a SAGE Modification Request?</a:t>
            </a:r>
            <a:endParaRPr sz="2300"/>
          </a:p>
          <a:p>
            <a:pPr indent="-374650" lvl="1" marL="914400" rtl="0" algn="l">
              <a:lnSpc>
                <a:spcPct val="115000"/>
              </a:lnSpc>
              <a:spcBef>
                <a:spcPts val="0"/>
              </a:spcBef>
              <a:spcAft>
                <a:spcPts val="0"/>
              </a:spcAft>
              <a:buSzPts val="2300"/>
              <a:buChar char="–"/>
            </a:pPr>
            <a:r>
              <a:rPr lang="en" sz="2300"/>
              <a:t>View a roadmap of what worktag information is needed to process a Modification.</a:t>
            </a:r>
            <a:br>
              <a:rPr lang="en" sz="2300"/>
            </a:br>
            <a:endParaRPr sz="2300"/>
          </a:p>
          <a:p>
            <a:pPr indent="-374650" lvl="0" marL="457200" rtl="0" algn="l">
              <a:lnSpc>
                <a:spcPct val="115000"/>
              </a:lnSpc>
              <a:spcBef>
                <a:spcPts val="0"/>
              </a:spcBef>
              <a:spcAft>
                <a:spcPts val="0"/>
              </a:spcAft>
              <a:buClr>
                <a:srgbClr val="4B2E83"/>
              </a:buClr>
              <a:buSzPts val="2300"/>
              <a:buChar char="&gt;"/>
            </a:pPr>
            <a:r>
              <a:rPr lang="en" sz="2300" u="sng">
                <a:solidFill>
                  <a:srgbClr val="4B2E83"/>
                </a:solidFill>
                <a:hlinkClick r:id="rId5">
                  <a:extLst>
                    <a:ext uri="{A12FA001-AC4F-418D-AE19-62706E023703}">
                      <ahyp:hlinkClr val="tx"/>
                    </a:ext>
                  </a:extLst>
                </a:hlinkClick>
              </a:rPr>
              <a:t>How to Include Your SAGE Budget Snapshot on a SAGE Modification Request</a:t>
            </a:r>
            <a:endParaRPr sz="2300">
              <a:solidFill>
                <a:srgbClr val="4B2E83"/>
              </a:solidFill>
            </a:endParaRPr>
          </a:p>
          <a:p>
            <a:pPr indent="-374650" lvl="1" marL="914400" rtl="0" algn="l">
              <a:lnSpc>
                <a:spcPct val="115000"/>
              </a:lnSpc>
              <a:spcBef>
                <a:spcPts val="0"/>
              </a:spcBef>
              <a:spcAft>
                <a:spcPts val="0"/>
              </a:spcAft>
              <a:buSzPts val="2300"/>
              <a:buChar char="–"/>
            </a:pPr>
            <a:r>
              <a:rPr lang="en" sz="2300"/>
              <a:t>Temporarily, requested budget Award Modification require SAGE Budget snapshots to be sent to GCA.</a:t>
            </a:r>
            <a:endParaRPr sz="2300"/>
          </a:p>
        </p:txBody>
      </p:sp>
      <p:pic>
        <p:nvPicPr>
          <p:cNvPr id="492" name="Google Shape;492;p86"/>
          <p:cNvPicPr preferRelativeResize="0"/>
          <p:nvPr/>
        </p:nvPicPr>
        <p:blipFill>
          <a:blip r:embed="rId6">
            <a:alphaModFix/>
          </a:blip>
          <a:stretch>
            <a:fillRect/>
          </a:stretch>
        </p:blipFill>
        <p:spPr>
          <a:xfrm>
            <a:off x="5682145" y="691228"/>
            <a:ext cx="672400" cy="672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87"/>
          <p:cNvSpPr txBox="1"/>
          <p:nvPr>
            <p:ph idx="1" type="body"/>
          </p:nvPr>
        </p:nvSpPr>
        <p:spPr>
          <a:xfrm>
            <a:off x="671757" y="371510"/>
            <a:ext cx="8184600" cy="992100"/>
          </a:xfrm>
          <a:prstGeom prst="rect">
            <a:avLst/>
          </a:prstGeom>
        </p:spPr>
        <p:txBody>
          <a:bodyPr anchorCtr="0" anchor="b" bIns="91425" lIns="91425" spcFirstLastPara="1" rIns="91425" wrap="square" tIns="91425">
            <a:normAutofit lnSpcReduction="10000"/>
          </a:bodyPr>
          <a:lstStyle/>
          <a:p>
            <a:pPr indent="0" lvl="0" marL="0" rtl="0" algn="l">
              <a:spcBef>
                <a:spcPts val="600"/>
              </a:spcBef>
              <a:spcAft>
                <a:spcPts val="0"/>
              </a:spcAft>
              <a:buNone/>
            </a:pPr>
            <a:r>
              <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a:latin typeface="Encode Sans Black"/>
                <a:ea typeface="Encode Sans Black"/>
                <a:cs typeface="Encode Sans Black"/>
                <a:sym typeface="Encode Sans Black"/>
              </a:rPr>
              <a:t>SAGE OFFICE HOURS</a:t>
            </a:r>
            <a:endParaRPr>
              <a:latin typeface="Encode Sans Black"/>
              <a:ea typeface="Encode Sans Black"/>
              <a:cs typeface="Encode Sans Black"/>
              <a:sym typeface="Encode Sans Black"/>
            </a:endParaRPr>
          </a:p>
        </p:txBody>
      </p:sp>
      <p:sp>
        <p:nvSpPr>
          <p:cNvPr id="499" name="Google Shape;499;p87"/>
          <p:cNvSpPr txBox="1"/>
          <p:nvPr>
            <p:ph idx="2" type="body"/>
          </p:nvPr>
        </p:nvSpPr>
        <p:spPr>
          <a:xfrm>
            <a:off x="665900" y="1504150"/>
            <a:ext cx="8184600" cy="4800900"/>
          </a:xfrm>
          <a:prstGeom prst="rect">
            <a:avLst/>
          </a:prstGeom>
        </p:spPr>
        <p:txBody>
          <a:bodyPr anchorCtr="0" anchor="t" bIns="91425" lIns="91425" spcFirstLastPara="1" rIns="91425" wrap="square" tIns="91425">
            <a:normAutofit/>
          </a:bodyPr>
          <a:lstStyle/>
          <a:p>
            <a:pPr indent="0" lvl="0" marL="0" rtl="0" algn="l">
              <a:lnSpc>
                <a:spcPct val="115000"/>
              </a:lnSpc>
              <a:spcBef>
                <a:spcPts val="480"/>
              </a:spcBef>
              <a:spcAft>
                <a:spcPts val="0"/>
              </a:spcAft>
              <a:buNone/>
            </a:pPr>
            <a:r>
              <a:rPr lang="en" sz="3100" u="sng">
                <a:solidFill>
                  <a:srgbClr val="4B2E83"/>
                </a:solidFill>
                <a:hlinkClick r:id="rId3">
                  <a:extLst>
                    <a:ext uri="{A12FA001-AC4F-418D-AE19-62706E023703}">
                      <ahyp:hlinkClr val="tx"/>
                    </a:ext>
                  </a:extLst>
                </a:hlinkClick>
              </a:rPr>
              <a:t>SAGE Office Hours Schedule</a:t>
            </a:r>
            <a:endParaRPr sz="3100">
              <a:solidFill>
                <a:srgbClr val="4B2E83"/>
              </a:solidFill>
            </a:endParaRPr>
          </a:p>
          <a:p>
            <a:pPr indent="-400050" lvl="1" marL="914400" rtl="0" algn="l">
              <a:lnSpc>
                <a:spcPct val="115000"/>
              </a:lnSpc>
              <a:spcBef>
                <a:spcPts val="400"/>
              </a:spcBef>
              <a:spcAft>
                <a:spcPts val="0"/>
              </a:spcAft>
              <a:buSzPts val="2700"/>
              <a:buChar char="–"/>
            </a:pPr>
            <a:r>
              <a:rPr lang="en" sz="2700"/>
              <a:t>Thursday, </a:t>
            </a:r>
            <a:r>
              <a:rPr lang="en" sz="2700" u="sng">
                <a:solidFill>
                  <a:srgbClr val="4B2E83"/>
                </a:solidFill>
                <a:hlinkClick r:id="rId4">
                  <a:extLst>
                    <a:ext uri="{A12FA001-AC4F-418D-AE19-62706E023703}">
                      <ahyp:hlinkClr val="tx"/>
                    </a:ext>
                  </a:extLst>
                </a:hlinkClick>
              </a:rPr>
              <a:t>October 5</a:t>
            </a:r>
            <a:r>
              <a:rPr lang="en" sz="2700"/>
              <a:t>, 11 a.m. - noon</a:t>
            </a:r>
            <a:endParaRPr sz="2700"/>
          </a:p>
          <a:p>
            <a:pPr indent="-400050" lvl="1" marL="914400" rtl="0" algn="l">
              <a:lnSpc>
                <a:spcPct val="115000"/>
              </a:lnSpc>
              <a:spcBef>
                <a:spcPts val="0"/>
              </a:spcBef>
              <a:spcAft>
                <a:spcPts val="0"/>
              </a:spcAft>
              <a:buClr>
                <a:srgbClr val="4B2E83"/>
              </a:buClr>
              <a:buSzPts val="2700"/>
              <a:buChar char="–"/>
            </a:pPr>
            <a:r>
              <a:rPr lang="en" sz="2700">
                <a:highlight>
                  <a:srgbClr val="FFFFFF"/>
                </a:highlight>
              </a:rPr>
              <a:t>Wednesday, </a:t>
            </a:r>
            <a:r>
              <a:rPr lang="en" sz="2700" u="sng">
                <a:solidFill>
                  <a:srgbClr val="4B2E83"/>
                </a:solidFill>
                <a:highlight>
                  <a:srgbClr val="FFFFFF"/>
                </a:highlight>
                <a:hlinkClick r:id="rId5">
                  <a:extLst>
                    <a:ext uri="{A12FA001-AC4F-418D-AE19-62706E023703}">
                      <ahyp:hlinkClr val="tx"/>
                    </a:ext>
                  </a:extLst>
                </a:hlinkClick>
              </a:rPr>
              <a:t>October 11</a:t>
            </a:r>
            <a:r>
              <a:rPr lang="en" sz="2700">
                <a:highlight>
                  <a:srgbClr val="FFFFFF"/>
                </a:highlight>
              </a:rPr>
              <a:t>, 11 a.m. - noon</a:t>
            </a:r>
            <a:endParaRPr sz="2700" u="sng">
              <a:solidFill>
                <a:srgbClr val="4B2E83"/>
              </a:solidFill>
              <a:highlight>
                <a:srgbClr val="FFFFFF"/>
              </a:highlight>
            </a:endParaRPr>
          </a:p>
          <a:p>
            <a:pPr indent="-400050" lvl="1" marL="914400" rtl="0" algn="l">
              <a:lnSpc>
                <a:spcPct val="115000"/>
              </a:lnSpc>
              <a:spcBef>
                <a:spcPts val="0"/>
              </a:spcBef>
              <a:spcAft>
                <a:spcPts val="0"/>
              </a:spcAft>
              <a:buClr>
                <a:srgbClr val="4B2E83"/>
              </a:buClr>
              <a:buSzPts val="2700"/>
              <a:buChar char="–"/>
            </a:pPr>
            <a:r>
              <a:rPr lang="en" sz="2700">
                <a:solidFill>
                  <a:srgbClr val="4B2E83"/>
                </a:solidFill>
                <a:highlight>
                  <a:srgbClr val="FFFFFF"/>
                </a:highlight>
              </a:rPr>
              <a:t>Thursday, </a:t>
            </a:r>
            <a:r>
              <a:rPr lang="en" sz="2700" u="sng">
                <a:solidFill>
                  <a:srgbClr val="4B2E83"/>
                </a:solidFill>
                <a:highlight>
                  <a:srgbClr val="FFFFFF"/>
                </a:highlight>
                <a:hlinkClick r:id="rId6">
                  <a:extLst>
                    <a:ext uri="{A12FA001-AC4F-418D-AE19-62706E023703}">
                      <ahyp:hlinkClr val="tx"/>
                    </a:ext>
                  </a:extLst>
                </a:hlinkClick>
              </a:rPr>
              <a:t>October 19</a:t>
            </a:r>
            <a:r>
              <a:rPr lang="en" sz="2700">
                <a:highlight>
                  <a:srgbClr val="FFFFFF"/>
                </a:highlight>
              </a:rPr>
              <a:t>, 1 - 2 p.m.</a:t>
            </a:r>
            <a:endParaRPr sz="2700" u="sng">
              <a:solidFill>
                <a:srgbClr val="4B2E83"/>
              </a:solidFill>
              <a:highlight>
                <a:srgbClr val="FFFFFF"/>
              </a:highlight>
            </a:endParaRPr>
          </a:p>
          <a:p>
            <a:pPr indent="-400050" lvl="1" marL="914400" rtl="0" algn="l">
              <a:lnSpc>
                <a:spcPct val="115000"/>
              </a:lnSpc>
              <a:spcBef>
                <a:spcPts val="0"/>
              </a:spcBef>
              <a:spcAft>
                <a:spcPts val="0"/>
              </a:spcAft>
              <a:buClr>
                <a:srgbClr val="4B2E83"/>
              </a:buClr>
              <a:buSzPts val="2700"/>
              <a:buChar char="–"/>
            </a:pPr>
            <a:r>
              <a:rPr lang="en" sz="2700">
                <a:solidFill>
                  <a:srgbClr val="4B2E83"/>
                </a:solidFill>
                <a:highlight>
                  <a:srgbClr val="FFFFFF"/>
                </a:highlight>
              </a:rPr>
              <a:t>Wednesday, </a:t>
            </a:r>
            <a:r>
              <a:rPr lang="en" sz="2700" u="sng">
                <a:solidFill>
                  <a:srgbClr val="4B2E83"/>
                </a:solidFill>
                <a:highlight>
                  <a:srgbClr val="FFFFFF"/>
                </a:highlight>
                <a:hlinkClick r:id="rId7">
                  <a:extLst>
                    <a:ext uri="{A12FA001-AC4F-418D-AE19-62706E023703}">
                      <ahyp:hlinkClr val="tx"/>
                    </a:ext>
                  </a:extLst>
                </a:hlinkClick>
              </a:rPr>
              <a:t>October 25</a:t>
            </a:r>
            <a:r>
              <a:rPr lang="en" sz="2700">
                <a:highlight>
                  <a:srgbClr val="FFFFFF"/>
                </a:highlight>
              </a:rPr>
              <a:t>, 11 a.m. - noon</a:t>
            </a:r>
            <a:endParaRPr sz="2700"/>
          </a:p>
          <a:p>
            <a:pPr indent="0" lvl="0" marL="0" rtl="0" algn="l">
              <a:spcBef>
                <a:spcPts val="1100"/>
              </a:spcBef>
              <a:spcAft>
                <a:spcPts val="0"/>
              </a:spcAft>
              <a:buNone/>
            </a:pPr>
            <a:r>
              <a:t/>
            </a:r>
            <a:endParaRPr sz="3100"/>
          </a:p>
        </p:txBody>
      </p:sp>
      <p:pic>
        <p:nvPicPr>
          <p:cNvPr id="500" name="Google Shape;500;p87"/>
          <p:cNvPicPr preferRelativeResize="0"/>
          <p:nvPr/>
        </p:nvPicPr>
        <p:blipFill>
          <a:blip r:embed="rId8">
            <a:alphaModFix/>
          </a:blip>
          <a:stretch>
            <a:fillRect/>
          </a:stretch>
        </p:blipFill>
        <p:spPr>
          <a:xfrm>
            <a:off x="4984400" y="449200"/>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9"/>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Getting the Award Lines in Place</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500">
                <a:latin typeface="Encode Sans Black"/>
                <a:ea typeface="Encode Sans Black"/>
                <a:cs typeface="Encode Sans Black"/>
                <a:sym typeface="Encode Sans Black"/>
              </a:rPr>
              <a:t>Award Setup Requests &amp; Subawards</a:t>
            </a:r>
            <a:r>
              <a:rPr lang="en">
                <a:latin typeface="Encode Sans Black"/>
                <a:ea typeface="Encode Sans Black"/>
                <a:cs typeface="Encode Sans Black"/>
                <a:sym typeface="Encode Sans Black"/>
              </a:rPr>
              <a:t> </a:t>
            </a:r>
            <a:endParaRPr>
              <a:latin typeface="Encode Sans Black"/>
              <a:ea typeface="Encode Sans Black"/>
              <a:cs typeface="Encode Sans Black"/>
              <a:sym typeface="Encode Sans Black"/>
            </a:endParaRPr>
          </a:p>
        </p:txBody>
      </p:sp>
      <p:sp>
        <p:nvSpPr>
          <p:cNvPr id="219" name="Google Shape;219;p49"/>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When campus creates or receives an Award Setup Request from OSP and there needs to be subaward award lines: </a:t>
            </a:r>
            <a:endParaRPr/>
          </a:p>
          <a:p>
            <a:pPr indent="-381000" lvl="0" marL="457200" rtl="0" algn="l">
              <a:spcBef>
                <a:spcPts val="480"/>
              </a:spcBef>
              <a:spcAft>
                <a:spcPts val="0"/>
              </a:spcAft>
              <a:buSzPts val="2400"/>
              <a:buChar char="&gt;"/>
            </a:pPr>
            <a:r>
              <a:rPr lang="en"/>
              <a:t>Campus award preparer must set up a separate SAGE Budget Worksheet for each subaward.</a:t>
            </a:r>
            <a:endParaRPr/>
          </a:p>
          <a:p>
            <a:pPr indent="-381000" lvl="0" marL="457200" rtl="0" algn="l">
              <a:spcBef>
                <a:spcPts val="0"/>
              </a:spcBef>
              <a:spcAft>
                <a:spcPts val="0"/>
              </a:spcAft>
              <a:buSzPts val="2400"/>
              <a:buChar char="&gt;"/>
            </a:pPr>
            <a:r>
              <a:rPr lang="en"/>
              <a:t>GCA will create separate award lines based on SAGE Budget worksheets</a:t>
            </a:r>
            <a:endParaRPr/>
          </a:p>
          <a:p>
            <a:pPr indent="-381000" lvl="0" marL="457200" rtl="0" algn="l">
              <a:spcBef>
                <a:spcPts val="0"/>
              </a:spcBef>
              <a:spcAft>
                <a:spcPts val="0"/>
              </a:spcAft>
              <a:buSzPts val="2400"/>
              <a:buChar char="&gt;"/>
            </a:pPr>
            <a:r>
              <a:rPr lang="en"/>
              <a:t>Award line for subawards will show status of “open”, but no spending until PO approved</a:t>
            </a:r>
            <a:endParaRPr/>
          </a:p>
          <a:p>
            <a:pPr indent="0" lvl="0" marL="0" rtl="0" algn="l">
              <a:spcBef>
                <a:spcPts val="48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0"/>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Getting the Award Lines in Place</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600">
                <a:latin typeface="Encode Sans Black"/>
                <a:ea typeface="Encode Sans Black"/>
                <a:cs typeface="Encode Sans Black"/>
                <a:sym typeface="Encode Sans Black"/>
              </a:rPr>
              <a:t>Adding </a:t>
            </a:r>
            <a:r>
              <a:rPr lang="en" sz="2600">
                <a:latin typeface="Encode Sans Black"/>
                <a:ea typeface="Encode Sans Black"/>
                <a:cs typeface="Encode Sans Black"/>
                <a:sym typeface="Encode Sans Black"/>
              </a:rPr>
              <a:t>New Subawards for Existing Awards</a:t>
            </a:r>
            <a:endParaRPr sz="2600">
              <a:latin typeface="Encode Sans Black"/>
              <a:ea typeface="Encode Sans Black"/>
              <a:cs typeface="Encode Sans Black"/>
              <a:sym typeface="Encode Sans Black"/>
            </a:endParaRPr>
          </a:p>
        </p:txBody>
      </p:sp>
      <p:sp>
        <p:nvSpPr>
          <p:cNvPr id="226" name="Google Shape;226;p50"/>
          <p:cNvSpPr txBox="1"/>
          <p:nvPr>
            <p:ph idx="2" type="body"/>
          </p:nvPr>
        </p:nvSpPr>
        <p:spPr>
          <a:xfrm>
            <a:off x="665905" y="1504150"/>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rPr lang="en"/>
              <a:t>When you need to add a subaward to an existing Award.</a:t>
            </a:r>
            <a:endParaRPr/>
          </a:p>
          <a:p>
            <a:pPr indent="-381000" lvl="0" marL="457200" rtl="0" algn="l">
              <a:spcBef>
                <a:spcPts val="480"/>
              </a:spcBef>
              <a:spcAft>
                <a:spcPts val="0"/>
              </a:spcAft>
              <a:buSzPts val="2400"/>
              <a:buChar char="&gt;"/>
            </a:pPr>
            <a:r>
              <a:rPr lang="en"/>
              <a:t>Submit an Award Modification (MOD) to OSP/GCA</a:t>
            </a:r>
            <a:endParaRPr/>
          </a:p>
          <a:p>
            <a:pPr indent="-355600" lvl="1" marL="914400" rtl="0" algn="l">
              <a:spcBef>
                <a:spcPts val="0"/>
              </a:spcBef>
              <a:spcAft>
                <a:spcPts val="0"/>
              </a:spcAft>
              <a:buSzPts val="2000"/>
              <a:buChar char="–"/>
            </a:pPr>
            <a:r>
              <a:rPr lang="en"/>
              <a:t>Select “Funding &amp; Budgeting Change” category </a:t>
            </a:r>
            <a:endParaRPr/>
          </a:p>
          <a:p>
            <a:pPr indent="-355600" lvl="1" marL="914400" rtl="0" algn="l">
              <a:spcBef>
                <a:spcPts val="0"/>
              </a:spcBef>
              <a:spcAft>
                <a:spcPts val="0"/>
              </a:spcAft>
              <a:buSzPts val="2000"/>
              <a:buChar char="–"/>
            </a:pPr>
            <a:r>
              <a:rPr lang="en"/>
              <a:t>Include a comment the MOD is to “Add New Subaward”</a:t>
            </a:r>
            <a:endParaRPr/>
          </a:p>
          <a:p>
            <a:pPr indent="-355600" lvl="1" marL="914400" rtl="0" algn="l">
              <a:spcBef>
                <a:spcPts val="0"/>
              </a:spcBef>
              <a:spcAft>
                <a:spcPts val="0"/>
              </a:spcAft>
              <a:buSzPts val="2000"/>
              <a:buChar char="–"/>
            </a:pPr>
            <a:r>
              <a:rPr lang="en"/>
              <a:t>Include SAGE Budget Worksheet for each subaward being added</a:t>
            </a:r>
            <a:endParaRPr/>
          </a:p>
          <a:p>
            <a:pPr indent="-381000" lvl="0" marL="457200" rtl="0" algn="l">
              <a:spcBef>
                <a:spcPts val="0"/>
              </a:spcBef>
              <a:spcAft>
                <a:spcPts val="0"/>
              </a:spcAft>
              <a:buSzPts val="2400"/>
              <a:buChar char="&gt;"/>
            </a:pPr>
            <a:r>
              <a:rPr lang="en"/>
              <a:t>OSP reviews for sponsor approval requirements</a:t>
            </a:r>
            <a:endParaRPr/>
          </a:p>
          <a:p>
            <a:pPr indent="-381000" lvl="0" marL="457200" rtl="0" algn="l">
              <a:spcBef>
                <a:spcPts val="0"/>
              </a:spcBef>
              <a:spcAft>
                <a:spcPts val="0"/>
              </a:spcAft>
              <a:buSzPts val="2400"/>
              <a:buChar char="&gt;"/>
            </a:pPr>
            <a:r>
              <a:rPr lang="en"/>
              <a:t>OSP sends MOD to GCA upon approval</a:t>
            </a:r>
            <a:endParaRPr/>
          </a:p>
          <a:p>
            <a:pPr indent="-381000" lvl="0" marL="457200" rtl="0" algn="l">
              <a:spcBef>
                <a:spcPts val="0"/>
              </a:spcBef>
              <a:spcAft>
                <a:spcPts val="0"/>
              </a:spcAft>
              <a:buSzPts val="2400"/>
              <a:buChar char="&gt;"/>
            </a:pPr>
            <a:r>
              <a:rPr lang="en"/>
              <a:t>GCA will create Award Line for subaward based on SAGE Budget worksheets included with the MOD</a:t>
            </a:r>
            <a:endParaRPr/>
          </a:p>
          <a:p>
            <a:pPr indent="0" lvl="0" marL="0" rtl="0" algn="l">
              <a:spcBef>
                <a:spcPts val="480"/>
              </a:spcBef>
              <a:spcAft>
                <a:spcPts val="0"/>
              </a:spcAft>
              <a:buNone/>
            </a:pPr>
            <a:r>
              <a:rPr b="1" lang="en"/>
              <a:t>Do not send a SAGE subaward or subaward modification request until the Award Line exists in Workday </a:t>
            </a:r>
            <a:endParaRPr b="1"/>
          </a:p>
          <a:p>
            <a:pPr indent="0" lvl="0" marL="0" rtl="0" algn="l">
              <a:spcBef>
                <a:spcPts val="48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51"/>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Conversion Issue:</a:t>
            </a:r>
            <a:endParaRPr>
              <a:latin typeface="Encode Sans Black"/>
              <a:ea typeface="Encode Sans Black"/>
              <a:cs typeface="Encode Sans Black"/>
              <a:sym typeface="Encode Sans Black"/>
            </a:endParaRPr>
          </a:p>
          <a:p>
            <a:pPr indent="0" lvl="0" marL="0" rtl="0" algn="l">
              <a:spcBef>
                <a:spcPts val="600"/>
              </a:spcBef>
              <a:spcAft>
                <a:spcPts val="0"/>
              </a:spcAft>
              <a:buNone/>
            </a:pPr>
            <a:r>
              <a:rPr lang="en" sz="2700">
                <a:latin typeface="Encode Sans Black"/>
                <a:ea typeface="Encode Sans Black"/>
                <a:cs typeface="Encode Sans Black"/>
                <a:sym typeface="Encode Sans Black"/>
              </a:rPr>
              <a:t>New Subawards that did not convert and still need Award Lines</a:t>
            </a:r>
            <a:endParaRPr sz="2700">
              <a:latin typeface="Encode Sans Black"/>
              <a:ea typeface="Encode Sans Black"/>
              <a:cs typeface="Encode Sans Black"/>
              <a:sym typeface="Encode Sans Black"/>
            </a:endParaRPr>
          </a:p>
        </p:txBody>
      </p:sp>
      <p:sp>
        <p:nvSpPr>
          <p:cNvPr id="233" name="Google Shape;233;p51"/>
          <p:cNvSpPr txBox="1"/>
          <p:nvPr>
            <p:ph idx="2" type="body"/>
          </p:nvPr>
        </p:nvSpPr>
        <p:spPr>
          <a:xfrm>
            <a:off x="665900" y="1504150"/>
            <a:ext cx="8263200" cy="43389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At go-live, some subawards missing award lines</a:t>
            </a:r>
            <a:endParaRPr/>
          </a:p>
          <a:p>
            <a:pPr indent="-381000" lvl="0" marL="457200" rtl="0" algn="l">
              <a:spcBef>
                <a:spcPts val="0"/>
              </a:spcBef>
              <a:spcAft>
                <a:spcPts val="0"/>
              </a:spcAft>
              <a:buSzPts val="2400"/>
              <a:buChar char="&gt;"/>
            </a:pPr>
            <a:r>
              <a:rPr lang="en"/>
              <a:t>In-Process subawards: OSP subaward team emailing Department contacts to identify associated Award Modification Numbers </a:t>
            </a:r>
            <a:endParaRPr/>
          </a:p>
          <a:p>
            <a:pPr indent="-381000" lvl="0" marL="457200" rtl="0" algn="l">
              <a:spcBef>
                <a:spcPts val="0"/>
              </a:spcBef>
              <a:spcAft>
                <a:spcPts val="0"/>
              </a:spcAft>
              <a:buSzPts val="2400"/>
              <a:buChar char="&gt;"/>
            </a:pPr>
            <a:r>
              <a:rPr lang="en"/>
              <a:t>OSP shares list of these MODs with GCA </a:t>
            </a:r>
            <a:endParaRPr/>
          </a:p>
          <a:p>
            <a:pPr indent="-381000" lvl="0" marL="457200" rtl="0" algn="l">
              <a:spcBef>
                <a:spcPts val="0"/>
              </a:spcBef>
              <a:spcAft>
                <a:spcPts val="0"/>
              </a:spcAft>
              <a:buSzPts val="2400"/>
              <a:buChar char="&gt;"/>
            </a:pPr>
            <a:r>
              <a:rPr lang="en"/>
              <a:t>GCA is pulling these MODs out of the backlog to create award lines</a:t>
            </a:r>
            <a:endParaRPr/>
          </a:p>
          <a:p>
            <a:pPr indent="-381000" lvl="0" marL="457200" rtl="0" algn="l">
              <a:spcBef>
                <a:spcPts val="0"/>
              </a:spcBef>
              <a:spcAft>
                <a:spcPts val="0"/>
              </a:spcAft>
              <a:buSzPts val="2400"/>
              <a:buChar char="&gt;"/>
            </a:pPr>
            <a:r>
              <a:rPr lang="en"/>
              <a:t>Once award line is created, OSP sends request for new Supplier Contract and PO to Procurement</a:t>
            </a:r>
            <a:endParaRPr/>
          </a:p>
          <a:p>
            <a:pPr indent="-381000" lvl="0" marL="457200" rtl="0" algn="l">
              <a:spcBef>
                <a:spcPts val="0"/>
              </a:spcBef>
              <a:spcAft>
                <a:spcPts val="0"/>
              </a:spcAft>
              <a:buSzPts val="2400"/>
              <a:buChar char="&gt;"/>
            </a:pPr>
            <a:r>
              <a:rPr lang="en"/>
              <a:t>After PO number created, OSP Administrator adds to agreement, signs, returns to subrecipient</a:t>
            </a:r>
            <a:endParaRPr/>
          </a:p>
          <a:p>
            <a:pPr indent="0" lvl="0" marL="0" rtl="0" algn="l">
              <a:spcBef>
                <a:spcPts val="48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Supplier Contracts Converted without PO</a:t>
            </a:r>
            <a:endParaRPr sz="2400"/>
          </a:p>
        </p:txBody>
      </p:sp>
      <p:sp>
        <p:nvSpPr>
          <p:cNvPr id="240" name="Google Shape;240;p52"/>
          <p:cNvSpPr txBox="1"/>
          <p:nvPr>
            <p:ph idx="2" type="body"/>
          </p:nvPr>
        </p:nvSpPr>
        <p:spPr>
          <a:xfrm>
            <a:off x="665900" y="1484725"/>
            <a:ext cx="8196300" cy="44820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287 instances for OSP to analyze</a:t>
            </a:r>
            <a:endParaRPr/>
          </a:p>
          <a:p>
            <a:pPr indent="-381000" lvl="0" marL="457200" rtl="0" algn="l">
              <a:spcBef>
                <a:spcPts val="0"/>
              </a:spcBef>
              <a:spcAft>
                <a:spcPts val="0"/>
              </a:spcAft>
              <a:buSzPts val="2400"/>
              <a:buChar char="&gt;"/>
            </a:pPr>
            <a:r>
              <a:rPr lang="en"/>
              <a:t>Some may not need POs because subaward is not continuing</a:t>
            </a:r>
            <a:endParaRPr/>
          </a:p>
          <a:p>
            <a:pPr indent="-381000" lvl="0" marL="457200" rtl="0" algn="l">
              <a:spcBef>
                <a:spcPts val="0"/>
              </a:spcBef>
              <a:spcAft>
                <a:spcPts val="0"/>
              </a:spcAft>
              <a:buSzPts val="2400"/>
              <a:buChar char="&gt;"/>
            </a:pPr>
            <a:r>
              <a:rPr lang="en"/>
              <a:t>If new PO needed, Send an email to </a:t>
            </a:r>
            <a:r>
              <a:rPr lang="en" u="sng">
                <a:solidFill>
                  <a:schemeClr val="accent5"/>
                </a:solidFill>
                <a:hlinkClick r:id="rId3">
                  <a:extLst>
                    <a:ext uri="{A12FA001-AC4F-418D-AE19-62706E023703}">
                      <ahyp:hlinkClr val="tx"/>
                    </a:ext>
                  </a:extLst>
                </a:hlinkClick>
              </a:rPr>
              <a:t>ospsubs@uw.edu</a:t>
            </a:r>
            <a:r>
              <a:rPr lang="en"/>
              <a:t> including:</a:t>
            </a:r>
            <a:endParaRPr/>
          </a:p>
          <a:p>
            <a:pPr indent="-355600" lvl="1" marL="914400" rtl="0" algn="l">
              <a:spcBef>
                <a:spcPts val="0"/>
              </a:spcBef>
              <a:spcAft>
                <a:spcPts val="0"/>
              </a:spcAft>
              <a:buSzPts val="2000"/>
              <a:buChar char="–"/>
            </a:pPr>
            <a:r>
              <a:rPr lang="en"/>
              <a:t>Subject Line: Converted without PO</a:t>
            </a:r>
            <a:endParaRPr/>
          </a:p>
          <a:p>
            <a:pPr indent="-355600" lvl="1" marL="914400" rtl="0" algn="l">
              <a:spcBef>
                <a:spcPts val="0"/>
              </a:spcBef>
              <a:spcAft>
                <a:spcPts val="0"/>
              </a:spcAft>
              <a:buSzPts val="2000"/>
              <a:buChar char="–"/>
            </a:pPr>
            <a:r>
              <a:rPr lang="en"/>
              <a:t>UWSC#</a:t>
            </a:r>
            <a:endParaRPr/>
          </a:p>
          <a:p>
            <a:pPr indent="-355600" lvl="1" marL="914400" rtl="0" algn="l">
              <a:spcBef>
                <a:spcPts val="0"/>
              </a:spcBef>
              <a:spcAft>
                <a:spcPts val="0"/>
              </a:spcAft>
              <a:buSzPts val="2000"/>
              <a:buChar char="–"/>
            </a:pPr>
            <a:r>
              <a:rPr lang="en"/>
              <a:t>PO Start and End date</a:t>
            </a:r>
            <a:endParaRPr/>
          </a:p>
          <a:p>
            <a:pPr indent="-355600" lvl="1" marL="914400" rtl="0" algn="l">
              <a:spcBef>
                <a:spcPts val="0"/>
              </a:spcBef>
              <a:spcAft>
                <a:spcPts val="0"/>
              </a:spcAft>
              <a:buSzPts val="2000"/>
              <a:buChar char="–"/>
            </a:pPr>
            <a:r>
              <a:rPr lang="en"/>
              <a:t>Advance Payment - Yes or No</a:t>
            </a:r>
            <a:endParaRPr/>
          </a:p>
          <a:p>
            <a:pPr indent="-355600" lvl="1" marL="914400" rtl="0" algn="l">
              <a:spcBef>
                <a:spcPts val="0"/>
              </a:spcBef>
              <a:spcAft>
                <a:spcPts val="0"/>
              </a:spcAft>
              <a:buSzPts val="2000"/>
              <a:buChar char="–"/>
            </a:pPr>
            <a:r>
              <a:rPr lang="en"/>
              <a:t>Main PO Amount (lees Advance, if applicable)</a:t>
            </a:r>
            <a:endParaRPr/>
          </a:p>
          <a:p>
            <a:pPr indent="-355600" lvl="1" marL="914400" rtl="0" algn="l">
              <a:spcBef>
                <a:spcPts val="0"/>
              </a:spcBef>
              <a:spcAft>
                <a:spcPts val="0"/>
              </a:spcAft>
              <a:buSzPts val="2000"/>
              <a:buChar char="–"/>
            </a:pPr>
            <a:r>
              <a:rPr lang="en"/>
              <a:t>Advance Amount</a:t>
            </a:r>
            <a:endParaRPr/>
          </a:p>
          <a:p>
            <a:pPr indent="-355600" lvl="1" marL="914400" rtl="0" algn="l">
              <a:spcBef>
                <a:spcPts val="0"/>
              </a:spcBef>
              <a:spcAft>
                <a:spcPts val="0"/>
              </a:spcAft>
              <a:buSzPts val="2000"/>
              <a:buChar char="–"/>
            </a:pPr>
            <a:r>
              <a:rPr lang="en"/>
              <a:t>PO Grand Total</a:t>
            </a:r>
            <a:endParaRPr/>
          </a:p>
          <a:p>
            <a:pPr indent="-355600" lvl="1" marL="914400" rtl="0" algn="l">
              <a:spcBef>
                <a:spcPts val="0"/>
              </a:spcBef>
              <a:spcAft>
                <a:spcPts val="0"/>
              </a:spcAft>
              <a:buSzPts val="2000"/>
              <a:buChar char="–"/>
            </a:pPr>
            <a:r>
              <a:rPr lang="en"/>
              <a:t>Campus point of contact</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latin typeface="Encode Sans Black"/>
                <a:ea typeface="Encode Sans Black"/>
                <a:cs typeface="Encode Sans Black"/>
                <a:sym typeface="Encode Sans Black"/>
              </a:rPr>
              <a:t>Supplier Contracts missing PO Post-Conversion</a:t>
            </a:r>
            <a:endParaRPr sz="2400"/>
          </a:p>
        </p:txBody>
      </p:sp>
      <p:sp>
        <p:nvSpPr>
          <p:cNvPr id="247" name="Google Shape;247;p53"/>
          <p:cNvSpPr txBox="1"/>
          <p:nvPr>
            <p:ph idx="2" type="body"/>
          </p:nvPr>
        </p:nvSpPr>
        <p:spPr>
          <a:xfrm>
            <a:off x="665905" y="1484725"/>
            <a:ext cx="8196300" cy="4015500"/>
          </a:xfrm>
          <a:prstGeom prst="rect">
            <a:avLst/>
          </a:prstGeom>
        </p:spPr>
        <p:txBody>
          <a:bodyPr anchorCtr="0" anchor="t" bIns="91425" lIns="91425" spcFirstLastPara="1" rIns="91425" wrap="square" tIns="91425">
            <a:noAutofit/>
          </a:bodyPr>
          <a:lstStyle/>
          <a:p>
            <a:pPr indent="-381000" lvl="0" marL="457200" rtl="0" algn="l">
              <a:spcBef>
                <a:spcPts val="480"/>
              </a:spcBef>
              <a:spcAft>
                <a:spcPts val="0"/>
              </a:spcAft>
              <a:buSzPts val="2400"/>
              <a:buChar char="&gt;"/>
            </a:pPr>
            <a:r>
              <a:rPr lang="en"/>
              <a:t>We do not anticipate this issue occurring beyond conversion</a:t>
            </a:r>
            <a:endParaRPr/>
          </a:p>
          <a:p>
            <a:pPr indent="-381000" lvl="0" marL="457200" rtl="0" algn="l">
              <a:spcBef>
                <a:spcPts val="0"/>
              </a:spcBef>
              <a:spcAft>
                <a:spcPts val="0"/>
              </a:spcAft>
              <a:buSzPts val="2400"/>
              <a:buChar char="&gt;"/>
            </a:pPr>
            <a:r>
              <a:rPr lang="en"/>
              <a:t>OSP requests new supplier contract and PO in same request for new subawards</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a:p>
            <a:pPr indent="0" lvl="0" marL="0" rtl="0" algn="l">
              <a:spcBef>
                <a:spcPts val="48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