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Encode Sans Black" panose="020B0604020202020204" charset="0"/>
      <p:bold r:id="rId23"/>
    </p:embeddedFont>
    <p:embeddedFont>
      <p:font typeface="Merriweather Sans" pitchFamily="2" charset="0"/>
      <p:regular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2bede33c4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 name="Google Shape;44;g2bede33c4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267dfcf7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267dfcf7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444746"/>
                </a:solidFill>
                <a:highlight>
                  <a:srgbClr val="FFFFFF"/>
                </a:highlight>
                <a:latin typeface="Roboto"/>
                <a:ea typeface="Roboto"/>
                <a:cs typeface="Roboto"/>
                <a:sym typeface="Roboto"/>
              </a:rPr>
              <a:t>if Campus selects the one Mod Request (i.e. they choose it to be only reviewed by GCA, when it has to be reviewed by both teams) then GCA will send it back to Campus and they'll need to delete this Mod request and start over.</a:t>
            </a:r>
            <a:endParaRPr/>
          </a:p>
        </p:txBody>
      </p:sp>
      <p:sp>
        <p:nvSpPr>
          <p:cNvPr id="112" name="Google Shape;112;g25267dfcf77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267dfcf7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267dfc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444746"/>
                </a:solidFill>
                <a:highlight>
                  <a:srgbClr val="FFFFFF"/>
                </a:highlight>
                <a:latin typeface="Roboto"/>
                <a:ea typeface="Roboto"/>
                <a:cs typeface="Roboto"/>
                <a:sym typeface="Roboto"/>
              </a:rPr>
              <a:t>Searching by Award ID is confirmed for R1. The team is unsure if they'll be able to get searching by PI or Short Title in by R1.</a:t>
            </a:r>
            <a:endParaRPr/>
          </a:p>
        </p:txBody>
      </p:sp>
      <p:sp>
        <p:nvSpPr>
          <p:cNvPr id="120" name="Google Shape;120;g25267dfcf77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267dfcf77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267dfcf7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25267dfcf77_0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267dfcf77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267dfcf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5267dfcf77_0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267dfcf77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267dfcf7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25267dfcf77_0_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0a5ffdd96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0a5ffdd96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0a5ffdd962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ede33c40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63" name="Google Shape;163;g2bede33c40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6ae9c0e01_1_12:notes"/>
          <p:cNvSpPr>
            <a:spLocks noGrp="1" noRot="1" noChangeAspect="1"/>
          </p:cNvSpPr>
          <p:nvPr>
            <p:ph type="sldImg" idx="2"/>
          </p:nvPr>
        </p:nvSpPr>
        <p:spPr>
          <a:xfrm>
            <a:off x="1714763" y="685800"/>
            <a:ext cx="3429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26ae9c0e01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26ae9c0e01_1_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26ae9c0e01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solidFill>
                  <a:srgbClr val="33006F"/>
                </a:solidFill>
                <a:latin typeface="Open Sans"/>
                <a:ea typeface="Open Sans"/>
                <a:cs typeface="Open Sans"/>
                <a:sym typeface="Open Sans"/>
              </a:rPr>
              <a:t>Post-Award Changes (PACs) or Funding Actions (FAs) will no longer be used to reflect changes.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26ae9c0e01_1_3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26ae9c0e01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26ae9c0e01_1_3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26ae9c0e01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26ae9c0e01_1_4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26ae9c0e01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a5ffdd962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a5ffdd96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20a5ffdd962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260f6e49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260f6e49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25260f6e49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267dfcf7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267dfc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25267dfcf7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31"/>
        <p:cNvGrpSpPr/>
        <p:nvPr/>
      </p:nvGrpSpPr>
      <p:grpSpPr>
        <a:xfrm>
          <a:off x="0" y="0"/>
          <a:ext cx="0" cy="0"/>
          <a:chOff x="0" y="0"/>
          <a:chExt cx="0" cy="0"/>
        </a:xfrm>
      </p:grpSpPr>
      <p:pic>
        <p:nvPicPr>
          <p:cNvPr id="32" name="Google Shape;32;p6"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33" name="Google Shape;33;p6"/>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34" name="Google Shape;34;p6"/>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35" name="Google Shape;35;p6"/>
          <p:cNvSpPr txBox="1">
            <a:spLocks noGrp="1"/>
          </p:cNvSpPr>
          <p:nvPr>
            <p:ph type="title"/>
          </p:nvPr>
        </p:nvSpPr>
        <p:spPr>
          <a:xfrm>
            <a:off x="460375" y="859991"/>
            <a:ext cx="6972300" cy="352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 Text 2">
  <p:cSld name="1_Title Slide_2">
    <p:bg>
      <p:bgPr>
        <a:solidFill>
          <a:srgbClr val="FFFFFF"/>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671750" y="1035207"/>
            <a:ext cx="6972300" cy="466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38" name="Google Shape;38;p7"/>
          <p:cNvPicPr preferRelativeResize="0"/>
          <p:nvPr/>
        </p:nvPicPr>
        <p:blipFill rotWithShape="1">
          <a:blip r:embed="rId2">
            <a:alphaModFix/>
          </a:blip>
          <a:srcRect/>
          <a:stretch/>
        </p:blipFill>
        <p:spPr>
          <a:xfrm>
            <a:off x="761632" y="6148251"/>
            <a:ext cx="3149100" cy="389100"/>
          </a:xfrm>
          <a:prstGeom prst="rect">
            <a:avLst/>
          </a:prstGeom>
          <a:noFill/>
          <a:ln>
            <a:noFill/>
          </a:ln>
        </p:spPr>
      </p:pic>
      <p:pic>
        <p:nvPicPr>
          <p:cNvPr id="39" name="Google Shape;39;p7" descr="UW_W Logo_White.png"/>
          <p:cNvPicPr preferRelativeResize="0"/>
          <p:nvPr/>
        </p:nvPicPr>
        <p:blipFill rotWithShape="1">
          <a:blip r:embed="rId3">
            <a:alphaModFix/>
          </a:blip>
          <a:srcRect/>
          <a:stretch/>
        </p:blipFill>
        <p:spPr>
          <a:xfrm>
            <a:off x="7808025" y="5945855"/>
            <a:ext cx="1047600" cy="692700"/>
          </a:xfrm>
          <a:prstGeom prst="rect">
            <a:avLst/>
          </a:prstGeom>
          <a:noFill/>
          <a:ln>
            <a:noFill/>
          </a:ln>
        </p:spPr>
      </p:pic>
      <p:sp>
        <p:nvSpPr>
          <p:cNvPr id="40" name="Google Shape;40;p7"/>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7"/>
          <p:cNvSpPr/>
          <p:nvPr/>
        </p:nvSpPr>
        <p:spPr>
          <a:xfrm>
            <a:off x="671750" y="804151"/>
            <a:ext cx="1600200" cy="13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shington.edu/research/faq/when-will-i-need-an-egc1-vs-create-a-modification-reques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washington.edu/research/myresearch-lifecycle/manage/award-chang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edu/research/glossary/non-award-agreemen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body" idx="1"/>
          </p:nvPr>
        </p:nvSpPr>
        <p:spPr>
          <a:xfrm>
            <a:off x="534225" y="1529025"/>
            <a:ext cx="6972300" cy="2570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endParaRPr sz="3300"/>
          </a:p>
          <a:p>
            <a:pPr marL="0" marR="0" lvl="0" indent="0" algn="l" rtl="0">
              <a:lnSpc>
                <a:spcPct val="100000"/>
              </a:lnSpc>
              <a:spcBef>
                <a:spcPts val="0"/>
              </a:spcBef>
              <a:spcAft>
                <a:spcPts val="0"/>
              </a:spcAft>
              <a:buClr>
                <a:srgbClr val="4B2E83"/>
              </a:buClr>
              <a:buSzPts val="1500"/>
              <a:buFont typeface="Arial"/>
              <a:buNone/>
            </a:pPr>
            <a:endParaRPr sz="3300"/>
          </a:p>
          <a:p>
            <a:pPr marL="0" marR="0" lvl="0" indent="0" algn="l" rtl="0">
              <a:lnSpc>
                <a:spcPct val="100000"/>
              </a:lnSpc>
              <a:spcBef>
                <a:spcPts val="0"/>
              </a:spcBef>
              <a:spcAft>
                <a:spcPts val="0"/>
              </a:spcAft>
              <a:buClr>
                <a:srgbClr val="4B2E83"/>
              </a:buClr>
              <a:buSzPts val="1500"/>
              <a:buFont typeface="Arial"/>
              <a:buNone/>
            </a:pPr>
            <a:endParaRPr sz="3300"/>
          </a:p>
          <a:p>
            <a:pPr marL="0" marR="0" lvl="0" indent="0" algn="l" rtl="0">
              <a:lnSpc>
                <a:spcPct val="100000"/>
              </a:lnSpc>
              <a:spcBef>
                <a:spcPts val="0"/>
              </a:spcBef>
              <a:spcAft>
                <a:spcPts val="0"/>
              </a:spcAft>
              <a:buClr>
                <a:srgbClr val="4B2E83"/>
              </a:buClr>
              <a:buSzPts val="1500"/>
              <a:buFont typeface="Arial"/>
              <a:buNone/>
            </a:pPr>
            <a:r>
              <a:rPr lang="en-US" sz="3300"/>
              <a:t>Closer look at Future State: </a:t>
            </a:r>
            <a:endParaRPr sz="3300"/>
          </a:p>
          <a:p>
            <a:pPr marL="0" marR="0" lvl="0" indent="0" algn="l" rtl="0">
              <a:lnSpc>
                <a:spcPct val="100000"/>
              </a:lnSpc>
              <a:spcBef>
                <a:spcPts val="0"/>
              </a:spcBef>
              <a:spcAft>
                <a:spcPts val="0"/>
              </a:spcAft>
              <a:buClr>
                <a:srgbClr val="4B2E83"/>
              </a:buClr>
              <a:buSzPts val="1500"/>
              <a:buFont typeface="Arial"/>
              <a:buNone/>
            </a:pPr>
            <a:r>
              <a:rPr lang="en-US" sz="3300"/>
              <a:t>When do I need an eGC1? </a:t>
            </a:r>
            <a:endParaRPr sz="3300"/>
          </a:p>
          <a:p>
            <a:pPr marL="0" marR="0" lvl="0" indent="0" algn="l" rtl="0">
              <a:lnSpc>
                <a:spcPct val="100000"/>
              </a:lnSpc>
              <a:spcBef>
                <a:spcPts val="0"/>
              </a:spcBef>
              <a:spcAft>
                <a:spcPts val="0"/>
              </a:spcAft>
              <a:buClr>
                <a:srgbClr val="4B2E83"/>
              </a:buClr>
              <a:buSzPts val="1500"/>
              <a:buFont typeface="Arial"/>
              <a:buNone/>
            </a:pPr>
            <a:r>
              <a:rPr lang="en-US" sz="3100"/>
              <a:t>&amp; Modifications</a:t>
            </a:r>
            <a:endParaRPr sz="3100"/>
          </a:p>
        </p:txBody>
      </p:sp>
      <p:sp>
        <p:nvSpPr>
          <p:cNvPr id="47" name="Google Shape;47;p8"/>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June 16, 2023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Carol Rhodes  </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
        <p:nvSpPr>
          <p:cNvPr id="48" name="Google Shape;48;p8"/>
          <p:cNvSpPr txBox="1"/>
          <p:nvPr/>
        </p:nvSpPr>
        <p:spPr>
          <a:xfrm>
            <a:off x="442925" y="130625"/>
            <a:ext cx="83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9" name="Google Shape;49;p8"/>
          <p:cNvPicPr preferRelativeResize="0"/>
          <p:nvPr/>
        </p:nvPicPr>
        <p:blipFill>
          <a:blip r:embed="rId3">
            <a:alphaModFix/>
          </a:blip>
          <a:stretch>
            <a:fillRect/>
          </a:stretch>
        </p:blipFill>
        <p:spPr>
          <a:xfrm>
            <a:off x="0" y="0"/>
            <a:ext cx="9143999" cy="251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100"/>
              <a:t>Select Modification Request and offices that need to be involved</a:t>
            </a:r>
            <a:endParaRPr sz="2100"/>
          </a:p>
          <a:p>
            <a:pPr marL="0" lvl="0" indent="0" algn="l" rtl="0">
              <a:spcBef>
                <a:spcPts val="480"/>
              </a:spcBef>
              <a:spcAft>
                <a:spcPts val="0"/>
              </a:spcAft>
              <a:buNone/>
            </a:pPr>
            <a:endParaRPr sz="2100"/>
          </a:p>
        </p:txBody>
      </p:sp>
      <p:sp>
        <p:nvSpPr>
          <p:cNvPr id="115" name="Google Shape;115;p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b="1">
                <a:latin typeface="Arial"/>
                <a:ea typeface="Arial"/>
                <a:cs typeface="Arial"/>
                <a:sym typeface="Arial"/>
              </a:rPr>
              <a:t>How to Create an Award Modification:</a:t>
            </a:r>
            <a:endParaRPr sz="2800" b="1">
              <a:latin typeface="Arial"/>
              <a:ea typeface="Arial"/>
              <a:cs typeface="Arial"/>
              <a:sym typeface="Arial"/>
            </a:endParaRPr>
          </a:p>
          <a:p>
            <a:pPr marL="0" lvl="0" indent="0" algn="l" rtl="0">
              <a:spcBef>
                <a:spcPts val="600"/>
              </a:spcBef>
              <a:spcAft>
                <a:spcPts val="0"/>
              </a:spcAft>
              <a:buNone/>
            </a:pPr>
            <a:r>
              <a:rPr lang="en-US" sz="2800" b="1">
                <a:latin typeface="Arial"/>
                <a:ea typeface="Arial"/>
                <a:cs typeface="Arial"/>
                <a:sym typeface="Arial"/>
              </a:rPr>
              <a:t>Select Modification Request &amp; offices involved</a:t>
            </a:r>
            <a:endParaRPr sz="2800" b="1">
              <a:latin typeface="Arial"/>
              <a:ea typeface="Arial"/>
              <a:cs typeface="Arial"/>
              <a:sym typeface="Arial"/>
            </a:endParaRPr>
          </a:p>
        </p:txBody>
      </p:sp>
      <p:pic>
        <p:nvPicPr>
          <p:cNvPr id="116" name="Google Shape;116;p17"/>
          <p:cNvPicPr preferRelativeResize="0"/>
          <p:nvPr/>
        </p:nvPicPr>
        <p:blipFill rotWithShape="1">
          <a:blip r:embed="rId3">
            <a:alphaModFix/>
          </a:blip>
          <a:srcRect l="3121" r="2289" b="4789"/>
          <a:stretch/>
        </p:blipFill>
        <p:spPr>
          <a:xfrm>
            <a:off x="1658675" y="2317300"/>
            <a:ext cx="5699050" cy="38921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100"/>
              <a:t>Search for award that requires modification</a:t>
            </a:r>
            <a:endParaRPr sz="2100"/>
          </a:p>
          <a:p>
            <a:pPr marL="0" lvl="0" indent="0" algn="l" rtl="0">
              <a:spcBef>
                <a:spcPts val="480"/>
              </a:spcBef>
              <a:spcAft>
                <a:spcPts val="0"/>
              </a:spcAft>
              <a:buNone/>
            </a:pPr>
            <a:endParaRPr sz="2100"/>
          </a:p>
        </p:txBody>
      </p:sp>
      <p:pic>
        <p:nvPicPr>
          <p:cNvPr id="123" name="Google Shape;123;p18"/>
          <p:cNvPicPr preferRelativeResize="0"/>
          <p:nvPr/>
        </p:nvPicPr>
        <p:blipFill rotWithShape="1">
          <a:blip r:embed="rId3">
            <a:alphaModFix/>
          </a:blip>
          <a:srcRect l="37248" t="60603" r="31172" b="26653"/>
          <a:stretch/>
        </p:blipFill>
        <p:spPr>
          <a:xfrm>
            <a:off x="1250897" y="2756375"/>
            <a:ext cx="5360527" cy="1767949"/>
          </a:xfrm>
          <a:prstGeom prst="rect">
            <a:avLst/>
          </a:prstGeom>
          <a:noFill/>
          <a:ln w="9525" cap="flat" cmpd="sng">
            <a:solidFill>
              <a:schemeClr val="dk2"/>
            </a:solidFill>
            <a:prstDash val="solid"/>
            <a:round/>
            <a:headEnd type="none" w="sm" len="sm"/>
            <a:tailEnd type="none" w="sm" len="sm"/>
          </a:ln>
        </p:spPr>
      </p:pic>
      <p:sp>
        <p:nvSpPr>
          <p:cNvPr id="124" name="Google Shape;124;p1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b="1">
                <a:latin typeface="Arial"/>
                <a:ea typeface="Arial"/>
                <a:cs typeface="Arial"/>
                <a:sym typeface="Arial"/>
              </a:rPr>
              <a:t>How to Create an Award Modification:</a:t>
            </a:r>
            <a:endParaRPr sz="2800" b="1">
              <a:latin typeface="Arial"/>
              <a:ea typeface="Arial"/>
              <a:cs typeface="Arial"/>
              <a:sym typeface="Arial"/>
            </a:endParaRPr>
          </a:p>
          <a:p>
            <a:pPr marL="0" lvl="0" indent="0" algn="l" rtl="0">
              <a:spcBef>
                <a:spcPts val="600"/>
              </a:spcBef>
              <a:spcAft>
                <a:spcPts val="0"/>
              </a:spcAft>
              <a:buNone/>
            </a:pPr>
            <a:r>
              <a:rPr lang="en-US" sz="2800" b="1">
                <a:latin typeface="Arial"/>
                <a:ea typeface="Arial"/>
                <a:cs typeface="Arial"/>
                <a:sym typeface="Arial"/>
              </a:rPr>
              <a:t>Search for award</a:t>
            </a:r>
            <a:endParaRPr sz="2800" b="1">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100"/>
              <a:t>Select all modification categories that apply</a:t>
            </a:r>
            <a:endParaRPr sz="2100"/>
          </a:p>
          <a:p>
            <a:pPr marL="0" lvl="0" indent="0" algn="l" rtl="0">
              <a:spcBef>
                <a:spcPts val="480"/>
              </a:spcBef>
              <a:spcAft>
                <a:spcPts val="0"/>
              </a:spcAft>
              <a:buNone/>
            </a:pPr>
            <a:endParaRPr sz="2100"/>
          </a:p>
        </p:txBody>
      </p:sp>
      <p:sp>
        <p:nvSpPr>
          <p:cNvPr id="131" name="Google Shape;131;p1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b="1">
                <a:latin typeface="Arial"/>
                <a:ea typeface="Arial"/>
                <a:cs typeface="Arial"/>
                <a:sym typeface="Arial"/>
              </a:rPr>
              <a:t>How to Create an Award Modification:</a:t>
            </a:r>
            <a:endParaRPr sz="2800" b="1">
              <a:latin typeface="Arial"/>
              <a:ea typeface="Arial"/>
              <a:cs typeface="Arial"/>
              <a:sym typeface="Arial"/>
            </a:endParaRPr>
          </a:p>
          <a:p>
            <a:pPr marL="0" lvl="0" indent="0" algn="l" rtl="0">
              <a:spcBef>
                <a:spcPts val="600"/>
              </a:spcBef>
              <a:spcAft>
                <a:spcPts val="0"/>
              </a:spcAft>
              <a:buNone/>
            </a:pPr>
            <a:r>
              <a:rPr lang="en-US" sz="2800" b="1">
                <a:latin typeface="Arial"/>
                <a:ea typeface="Arial"/>
                <a:cs typeface="Arial"/>
                <a:sym typeface="Arial"/>
              </a:rPr>
              <a:t>Select categories</a:t>
            </a:r>
            <a:endParaRPr sz="2800" b="1">
              <a:latin typeface="Arial"/>
              <a:ea typeface="Arial"/>
              <a:cs typeface="Arial"/>
              <a:sym typeface="Arial"/>
            </a:endParaRPr>
          </a:p>
        </p:txBody>
      </p:sp>
      <p:sp>
        <p:nvSpPr>
          <p:cNvPr id="132" name="Google Shape;132;p19"/>
          <p:cNvSpPr/>
          <p:nvPr/>
        </p:nvSpPr>
        <p:spPr>
          <a:xfrm>
            <a:off x="6295500" y="2279850"/>
            <a:ext cx="742200" cy="1977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B7F6A"/>
              </a:solidFill>
            </a:endParaRPr>
          </a:p>
        </p:txBody>
      </p:sp>
      <p:pic>
        <p:nvPicPr>
          <p:cNvPr id="133" name="Google Shape;133;p19"/>
          <p:cNvPicPr preferRelativeResize="0"/>
          <p:nvPr/>
        </p:nvPicPr>
        <p:blipFill>
          <a:blip r:embed="rId3">
            <a:alphaModFix/>
          </a:blip>
          <a:stretch>
            <a:fillRect/>
          </a:stretch>
        </p:blipFill>
        <p:spPr>
          <a:xfrm>
            <a:off x="97725" y="2279850"/>
            <a:ext cx="9144000" cy="4556749"/>
          </a:xfrm>
          <a:prstGeom prst="rect">
            <a:avLst/>
          </a:prstGeom>
          <a:noFill/>
          <a:ln w="9525" cap="flat" cmpd="sng">
            <a:solidFill>
              <a:schemeClr val="dk2"/>
            </a:solidFill>
            <a:prstDash val="solid"/>
            <a:round/>
            <a:headEnd type="none" w="sm" len="sm"/>
            <a:tailEnd type="none" w="sm" len="sm"/>
          </a:ln>
        </p:spPr>
      </p:pic>
      <p:sp>
        <p:nvSpPr>
          <p:cNvPr id="134" name="Google Shape;134;p19"/>
          <p:cNvSpPr/>
          <p:nvPr/>
        </p:nvSpPr>
        <p:spPr>
          <a:xfrm>
            <a:off x="6913175" y="2315250"/>
            <a:ext cx="742200" cy="1269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B7F6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2"/>
          </p:nvPr>
        </p:nvSpPr>
        <p:spPr>
          <a:xfrm>
            <a:off x="659300" y="1660525"/>
            <a:ext cx="8184600" cy="12984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100"/>
              <a:t>Review your Modification request summary</a:t>
            </a:r>
            <a:endParaRPr sz="2100"/>
          </a:p>
        </p:txBody>
      </p:sp>
      <p:pic>
        <p:nvPicPr>
          <p:cNvPr id="141" name="Google Shape;141;p20"/>
          <p:cNvPicPr preferRelativeResize="0"/>
          <p:nvPr/>
        </p:nvPicPr>
        <p:blipFill rotWithShape="1">
          <a:blip r:embed="rId3">
            <a:alphaModFix/>
          </a:blip>
          <a:srcRect b="50092"/>
          <a:stretch/>
        </p:blipFill>
        <p:spPr>
          <a:xfrm>
            <a:off x="888050" y="2352350"/>
            <a:ext cx="6483975" cy="3828649"/>
          </a:xfrm>
          <a:prstGeom prst="rect">
            <a:avLst/>
          </a:prstGeom>
          <a:noFill/>
          <a:ln w="9525" cap="flat" cmpd="sng">
            <a:solidFill>
              <a:schemeClr val="dk2"/>
            </a:solidFill>
            <a:prstDash val="solid"/>
            <a:round/>
            <a:headEnd type="none" w="sm" len="sm"/>
            <a:tailEnd type="none" w="sm" len="sm"/>
          </a:ln>
        </p:spPr>
      </p:pic>
      <p:sp>
        <p:nvSpPr>
          <p:cNvPr id="142" name="Google Shape;142;p20"/>
          <p:cNvSpPr txBox="1">
            <a:spLocks noGrp="1"/>
          </p:cNvSpPr>
          <p:nvPr>
            <p:ph type="body" idx="2"/>
          </p:nvPr>
        </p:nvSpPr>
        <p:spPr>
          <a:xfrm>
            <a:off x="1429325" y="6235750"/>
            <a:ext cx="5942700" cy="526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100" i="1"/>
              <a:t>Screenshot 1 of 2. Image continues on next slide.</a:t>
            </a:r>
            <a:endParaRPr sz="2100" i="1"/>
          </a:p>
        </p:txBody>
      </p:sp>
      <p:sp>
        <p:nvSpPr>
          <p:cNvPr id="143" name="Google Shape;143;p20"/>
          <p:cNvSpPr/>
          <p:nvPr/>
        </p:nvSpPr>
        <p:spPr>
          <a:xfrm>
            <a:off x="5960350" y="2352350"/>
            <a:ext cx="742200" cy="1794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B7F6A"/>
              </a:solidFill>
            </a:endParaRPr>
          </a:p>
        </p:txBody>
      </p:sp>
      <p:sp>
        <p:nvSpPr>
          <p:cNvPr id="144" name="Google Shape;144;p2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b="1">
                <a:latin typeface="Arial"/>
                <a:ea typeface="Arial"/>
                <a:cs typeface="Arial"/>
                <a:sym typeface="Arial"/>
              </a:rPr>
              <a:t>How to Create an Award Modification:</a:t>
            </a:r>
            <a:endParaRPr sz="2800" b="1">
              <a:latin typeface="Arial"/>
              <a:ea typeface="Arial"/>
              <a:cs typeface="Arial"/>
              <a:sym typeface="Arial"/>
            </a:endParaRPr>
          </a:p>
          <a:p>
            <a:pPr marL="0" lvl="0" indent="0" algn="l" rtl="0">
              <a:spcBef>
                <a:spcPts val="600"/>
              </a:spcBef>
              <a:spcAft>
                <a:spcPts val="0"/>
              </a:spcAft>
              <a:buNone/>
            </a:pPr>
            <a:r>
              <a:rPr lang="en-US" sz="2800" b="1">
                <a:latin typeface="Arial"/>
                <a:ea typeface="Arial"/>
                <a:cs typeface="Arial"/>
                <a:sym typeface="Arial"/>
              </a:rPr>
              <a:t>Review request summary </a:t>
            </a:r>
            <a:endParaRPr sz="2800" b="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body" idx="2"/>
          </p:nvPr>
        </p:nvSpPr>
        <p:spPr>
          <a:xfrm>
            <a:off x="659300" y="1660525"/>
            <a:ext cx="8184600" cy="12984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100"/>
              <a:t>Review the authority &amp; approval statement</a:t>
            </a:r>
            <a:endParaRPr sz="2100"/>
          </a:p>
        </p:txBody>
      </p:sp>
      <p:pic>
        <p:nvPicPr>
          <p:cNvPr id="151" name="Google Shape;151;p21"/>
          <p:cNvPicPr preferRelativeResize="0"/>
          <p:nvPr/>
        </p:nvPicPr>
        <p:blipFill rotWithShape="1">
          <a:blip r:embed="rId3">
            <a:alphaModFix/>
          </a:blip>
          <a:srcRect t="49250" b="-2037"/>
          <a:stretch/>
        </p:blipFill>
        <p:spPr>
          <a:xfrm>
            <a:off x="795100" y="2357075"/>
            <a:ext cx="6483975" cy="4049603"/>
          </a:xfrm>
          <a:prstGeom prst="rect">
            <a:avLst/>
          </a:prstGeom>
          <a:noFill/>
          <a:ln w="9525" cap="flat" cmpd="sng">
            <a:solidFill>
              <a:schemeClr val="dk2"/>
            </a:solidFill>
            <a:prstDash val="solid"/>
            <a:round/>
            <a:headEnd type="none" w="sm" len="sm"/>
            <a:tailEnd type="none" w="sm" len="sm"/>
          </a:ln>
        </p:spPr>
      </p:pic>
      <p:sp>
        <p:nvSpPr>
          <p:cNvPr id="152" name="Google Shape;152;p21"/>
          <p:cNvSpPr txBox="1">
            <a:spLocks noGrp="1"/>
          </p:cNvSpPr>
          <p:nvPr>
            <p:ph type="body" idx="2"/>
          </p:nvPr>
        </p:nvSpPr>
        <p:spPr>
          <a:xfrm>
            <a:off x="1429325" y="6331500"/>
            <a:ext cx="5942700" cy="526500"/>
          </a:xfrm>
          <a:prstGeom prst="rect">
            <a:avLst/>
          </a:prstGeom>
        </p:spPr>
        <p:txBody>
          <a:bodyPr spcFirstLastPara="1" wrap="square" lIns="91425" tIns="91425" rIns="91425" bIns="91425" anchor="t" anchorCtr="0">
            <a:noAutofit/>
          </a:bodyPr>
          <a:lstStyle/>
          <a:p>
            <a:pPr marL="0" lvl="0" indent="0" algn="r" rtl="0">
              <a:spcBef>
                <a:spcPts val="480"/>
              </a:spcBef>
              <a:spcAft>
                <a:spcPts val="0"/>
              </a:spcAft>
              <a:buNone/>
            </a:pPr>
            <a:r>
              <a:rPr lang="en-US" sz="2100" i="1"/>
              <a:t>Screenshot 2 of 2.</a:t>
            </a:r>
            <a:endParaRPr sz="2100" i="1"/>
          </a:p>
        </p:txBody>
      </p:sp>
      <p:sp>
        <p:nvSpPr>
          <p:cNvPr id="153" name="Google Shape;153;p2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endParaRPr sz="2800" b="1">
              <a:latin typeface="Arial"/>
              <a:ea typeface="Arial"/>
              <a:cs typeface="Arial"/>
              <a:sym typeface="Arial"/>
            </a:endParaRPr>
          </a:p>
          <a:p>
            <a:pPr marL="0" lvl="0" indent="0" algn="l" rtl="0">
              <a:spcBef>
                <a:spcPts val="600"/>
              </a:spcBef>
              <a:spcAft>
                <a:spcPts val="0"/>
              </a:spcAft>
              <a:buNone/>
            </a:pPr>
            <a:r>
              <a:rPr lang="en-US" sz="2800" b="1">
                <a:latin typeface="Arial"/>
                <a:ea typeface="Arial"/>
                <a:cs typeface="Arial"/>
                <a:sym typeface="Arial"/>
              </a:rPr>
              <a:t>How to Create an Award Modification:</a:t>
            </a:r>
            <a:endParaRPr sz="2800" b="1">
              <a:latin typeface="Arial"/>
              <a:ea typeface="Arial"/>
              <a:cs typeface="Arial"/>
              <a:sym typeface="Arial"/>
            </a:endParaRPr>
          </a:p>
          <a:p>
            <a:pPr marL="0" lvl="0" indent="0" algn="l" rtl="0">
              <a:spcBef>
                <a:spcPts val="600"/>
              </a:spcBef>
              <a:spcAft>
                <a:spcPts val="0"/>
              </a:spcAft>
              <a:buNone/>
            </a:pPr>
            <a:r>
              <a:rPr lang="en-US" sz="2800" b="1">
                <a:latin typeface="Arial"/>
                <a:ea typeface="Arial"/>
                <a:cs typeface="Arial"/>
                <a:sym typeface="Arial"/>
              </a:rPr>
              <a:t>Review authority &amp; approval statement</a:t>
            </a:r>
            <a:endParaRPr sz="2800" b="1">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body" idx="1"/>
          </p:nvPr>
        </p:nvSpPr>
        <p:spPr>
          <a:xfrm>
            <a:off x="671750" y="1035207"/>
            <a:ext cx="6972300" cy="4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900" u="sng">
                <a:solidFill>
                  <a:schemeClr val="hlink"/>
                </a:solidFill>
                <a:latin typeface="Open Sans"/>
                <a:ea typeface="Open Sans"/>
                <a:cs typeface="Open Sans"/>
                <a:sym typeface="Open Sans"/>
                <a:hlinkClick r:id="rId3"/>
              </a:rPr>
              <a:t>When will I need to route an eGC1 vs. create a Modification Request? </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r>
              <a:rPr lang="en-US" sz="1900">
                <a:latin typeface="Open Sans"/>
                <a:ea typeface="Open Sans"/>
                <a:cs typeface="Open Sans"/>
                <a:sym typeface="Open Sans"/>
              </a:rPr>
              <a:t>More details and instructions will be published as we get closer to launch in early July on our </a:t>
            </a:r>
            <a:r>
              <a:rPr lang="en-US" sz="1900" u="sng">
                <a:solidFill>
                  <a:schemeClr val="hlink"/>
                </a:solidFill>
                <a:latin typeface="Open Sans"/>
                <a:ea typeface="Open Sans"/>
                <a:cs typeface="Open Sans"/>
                <a:sym typeface="Open Sans"/>
                <a:hlinkClick r:id="rId4"/>
              </a:rPr>
              <a:t>Award Changes</a:t>
            </a:r>
            <a:r>
              <a:rPr lang="en-US" sz="1900">
                <a:latin typeface="Open Sans"/>
                <a:ea typeface="Open Sans"/>
                <a:cs typeface="Open Sans"/>
                <a:sym typeface="Open Sans"/>
              </a:rPr>
              <a:t> web page - Stay tuned!</a:t>
            </a:r>
            <a:endParaRPr sz="1900">
              <a:latin typeface="Open Sans"/>
              <a:ea typeface="Open Sans"/>
              <a:cs typeface="Open Sans"/>
              <a:sym typeface="Open Sans"/>
            </a:endParaRPr>
          </a:p>
          <a:p>
            <a:pPr marL="914400" lvl="0" indent="0" algn="l" rtl="0">
              <a:spcBef>
                <a:spcPts val="0"/>
              </a:spcBef>
              <a:spcAft>
                <a:spcPts val="0"/>
              </a:spcAft>
              <a:buNone/>
            </a:pPr>
            <a:endParaRPr sz="1900">
              <a:latin typeface="Open Sans"/>
              <a:ea typeface="Open Sans"/>
              <a:cs typeface="Open Sans"/>
              <a:sym typeface="Open Sans"/>
            </a:endParaRPr>
          </a:p>
          <a:p>
            <a:pPr marL="91440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endParaRPr/>
          </a:p>
        </p:txBody>
      </p:sp>
      <p:sp>
        <p:nvSpPr>
          <p:cNvPr id="160" name="Google Shape;160;p22"/>
          <p:cNvSpPr txBox="1">
            <a:spLocks noGrp="1"/>
          </p:cNvSpPr>
          <p:nvPr>
            <p:ph type="subTitle" idx="2"/>
          </p:nvPr>
        </p:nvSpPr>
        <p:spPr>
          <a:xfrm>
            <a:off x="625875" y="56567"/>
            <a:ext cx="70437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900"/>
              <a:t>Resources</a:t>
            </a:r>
            <a:endParaRPr sz="2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subTitle" idx="2"/>
          </p:nvPr>
        </p:nvSpPr>
        <p:spPr>
          <a:xfrm>
            <a:off x="577675" y="70400"/>
            <a:ext cx="7973700" cy="648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2500"/>
              <a:t> Award Modification Handling - what we used to do</a:t>
            </a:r>
            <a:endParaRPr sz="2500"/>
          </a:p>
        </p:txBody>
      </p:sp>
      <p:sp>
        <p:nvSpPr>
          <p:cNvPr id="55" name="Google Shape;55;p9"/>
          <p:cNvSpPr txBox="1"/>
          <p:nvPr/>
        </p:nvSpPr>
        <p:spPr>
          <a:xfrm>
            <a:off x="632225" y="1023200"/>
            <a:ext cx="7973700" cy="622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1900">
                <a:solidFill>
                  <a:srgbClr val="4B2E83"/>
                </a:solidFill>
                <a:latin typeface="Open Sans"/>
                <a:ea typeface="Open Sans"/>
                <a:cs typeface="Open Sans"/>
                <a:sym typeface="Open Sans"/>
              </a:rPr>
              <a:t>Award Changes without funding were handled as Post-Award Changes (PACs).  </a:t>
            </a: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900">
                <a:solidFill>
                  <a:srgbClr val="4B2E83"/>
                </a:solidFill>
                <a:latin typeface="Open Sans"/>
                <a:ea typeface="Open Sans"/>
                <a:cs typeface="Open Sans"/>
                <a:sym typeface="Open Sans"/>
              </a:rPr>
              <a:t>Examples:</a:t>
            </a:r>
            <a:endParaRPr sz="1900">
              <a:solidFill>
                <a:srgbClr val="4B2E83"/>
              </a:solidFill>
              <a:latin typeface="Open Sans"/>
              <a:ea typeface="Open Sans"/>
              <a:cs typeface="Open Sans"/>
              <a:sym typeface="Open Sans"/>
            </a:endParaRPr>
          </a:p>
          <a:p>
            <a:pPr marL="914400" lvl="0" indent="-349250" algn="l" rtl="0">
              <a:lnSpc>
                <a:spcPct val="115000"/>
              </a:lnSpc>
              <a:spcBef>
                <a:spcPts val="0"/>
              </a:spcBef>
              <a:spcAft>
                <a:spcPts val="0"/>
              </a:spcAft>
              <a:buClr>
                <a:srgbClr val="4B2E83"/>
              </a:buClr>
              <a:buSzPts val="1900"/>
              <a:buFont typeface="Open Sans"/>
              <a:buChar char="●"/>
            </a:pPr>
            <a:r>
              <a:rPr lang="en-US" sz="1900">
                <a:solidFill>
                  <a:srgbClr val="4B2E83"/>
                </a:solidFill>
                <a:latin typeface="Open Sans"/>
                <a:ea typeface="Open Sans"/>
                <a:cs typeface="Open Sans"/>
                <a:sym typeface="Open Sans"/>
              </a:rPr>
              <a:t>Change in budget (no additional funding)</a:t>
            </a:r>
            <a:endParaRPr sz="1900">
              <a:solidFill>
                <a:srgbClr val="4B2E83"/>
              </a:solidFill>
              <a:latin typeface="Open Sans"/>
              <a:ea typeface="Open Sans"/>
              <a:cs typeface="Open Sans"/>
              <a:sym typeface="Open Sans"/>
            </a:endParaRPr>
          </a:p>
          <a:p>
            <a:pPr marL="914400" lvl="0" indent="-349250" algn="l" rtl="0">
              <a:lnSpc>
                <a:spcPct val="115000"/>
              </a:lnSpc>
              <a:spcBef>
                <a:spcPts val="0"/>
              </a:spcBef>
              <a:spcAft>
                <a:spcPts val="0"/>
              </a:spcAft>
              <a:buClr>
                <a:srgbClr val="4B2E83"/>
              </a:buClr>
              <a:buSzPts val="1900"/>
              <a:buFont typeface="Open Sans"/>
              <a:buChar char="●"/>
            </a:pPr>
            <a:r>
              <a:rPr lang="en-US" sz="1900">
                <a:solidFill>
                  <a:srgbClr val="4B2E83"/>
                </a:solidFill>
                <a:latin typeface="Open Sans"/>
                <a:ea typeface="Open Sans"/>
                <a:cs typeface="Open Sans"/>
                <a:sym typeface="Open Sans"/>
              </a:rPr>
              <a:t>Extensions</a:t>
            </a: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900">
                <a:solidFill>
                  <a:srgbClr val="4B2E83"/>
                </a:solidFill>
                <a:latin typeface="Open Sans"/>
                <a:ea typeface="Open Sans"/>
                <a:cs typeface="Open Sans"/>
                <a:sym typeface="Open Sans"/>
              </a:rPr>
              <a:t>When the Award Change involved </a:t>
            </a:r>
            <a:r>
              <a:rPr lang="en-US" sz="1900" b="1">
                <a:solidFill>
                  <a:srgbClr val="4B2E83"/>
                </a:solidFill>
                <a:latin typeface="Open Sans"/>
                <a:ea typeface="Open Sans"/>
                <a:cs typeface="Open Sans"/>
                <a:sym typeface="Open Sans"/>
              </a:rPr>
              <a:t>funding</a:t>
            </a:r>
            <a:r>
              <a:rPr lang="en-US" sz="1900">
                <a:solidFill>
                  <a:srgbClr val="4B2E83"/>
                </a:solidFill>
                <a:latin typeface="Open Sans"/>
                <a:ea typeface="Open Sans"/>
                <a:cs typeface="Open Sans"/>
                <a:sym typeface="Open Sans"/>
              </a:rPr>
              <a:t>:</a:t>
            </a:r>
            <a:endParaRPr sz="1900">
              <a:solidFill>
                <a:srgbClr val="4B2E83"/>
              </a:solidFill>
              <a:latin typeface="Open Sans"/>
              <a:ea typeface="Open Sans"/>
              <a:cs typeface="Open Sans"/>
              <a:sym typeface="Open Sans"/>
            </a:endParaRPr>
          </a:p>
          <a:p>
            <a:pPr marL="457200" marR="0" lvl="0" indent="-349250" algn="l" rtl="0">
              <a:lnSpc>
                <a:spcPct val="115000"/>
              </a:lnSpc>
              <a:spcBef>
                <a:spcPts val="0"/>
              </a:spcBef>
              <a:spcAft>
                <a:spcPts val="0"/>
              </a:spcAft>
              <a:buClr>
                <a:srgbClr val="4B2E83"/>
              </a:buClr>
              <a:buSzPts val="1900"/>
              <a:buFont typeface="Open Sans"/>
              <a:buChar char="●"/>
            </a:pPr>
            <a:r>
              <a:rPr lang="en-US" sz="1900">
                <a:solidFill>
                  <a:srgbClr val="4B2E83"/>
                </a:solidFill>
                <a:latin typeface="Open Sans"/>
                <a:ea typeface="Open Sans"/>
                <a:cs typeface="Open Sans"/>
                <a:sym typeface="Open Sans"/>
              </a:rPr>
              <a:t>If funding above the current eGC1 amount, you’d route an eGC1 for the additional amount.</a:t>
            </a:r>
            <a:endParaRPr sz="1900">
              <a:solidFill>
                <a:srgbClr val="4B2E83"/>
              </a:solidFill>
              <a:latin typeface="Open Sans"/>
              <a:ea typeface="Open Sans"/>
              <a:cs typeface="Open Sans"/>
              <a:sym typeface="Open Sans"/>
            </a:endParaRPr>
          </a:p>
          <a:p>
            <a:pPr marL="457200" marR="0" lvl="0" indent="-349250" algn="l" rtl="0">
              <a:lnSpc>
                <a:spcPct val="115000"/>
              </a:lnSpc>
              <a:spcBef>
                <a:spcPts val="0"/>
              </a:spcBef>
              <a:spcAft>
                <a:spcPts val="0"/>
              </a:spcAft>
              <a:buClr>
                <a:srgbClr val="4B2E83"/>
              </a:buClr>
              <a:buSzPts val="1900"/>
              <a:buFont typeface="Open Sans"/>
              <a:buChar char="●"/>
            </a:pPr>
            <a:r>
              <a:rPr lang="en-US" sz="1900">
                <a:solidFill>
                  <a:srgbClr val="4B2E83"/>
                </a:solidFill>
                <a:latin typeface="Open Sans"/>
                <a:ea typeface="Open Sans"/>
                <a:cs typeface="Open Sans"/>
                <a:sym typeface="Open Sans"/>
              </a:rPr>
              <a:t>OSP would create a funding action under that eGC1.</a:t>
            </a: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900">
                <a:solidFill>
                  <a:srgbClr val="4B2E83"/>
                </a:solidFill>
                <a:latin typeface="Open Sans"/>
                <a:ea typeface="Open Sans"/>
                <a:cs typeface="Open Sans"/>
                <a:sym typeface="Open Sans"/>
              </a:rPr>
              <a:t>Examples:</a:t>
            </a:r>
            <a:endParaRPr sz="1900">
              <a:solidFill>
                <a:srgbClr val="4B2E83"/>
              </a:solidFill>
              <a:latin typeface="Open Sans"/>
              <a:ea typeface="Open Sans"/>
              <a:cs typeface="Open Sans"/>
              <a:sym typeface="Open Sans"/>
            </a:endParaRPr>
          </a:p>
          <a:p>
            <a:pPr marL="914400" lvl="0" indent="-349250" algn="l" rtl="0">
              <a:lnSpc>
                <a:spcPct val="115000"/>
              </a:lnSpc>
              <a:spcBef>
                <a:spcPts val="0"/>
              </a:spcBef>
              <a:spcAft>
                <a:spcPts val="0"/>
              </a:spcAft>
              <a:buClr>
                <a:srgbClr val="4B2E83"/>
              </a:buClr>
              <a:buSzPts val="1900"/>
              <a:buFont typeface="Open Sans"/>
              <a:buChar char="●"/>
            </a:pPr>
            <a:r>
              <a:rPr lang="en-US" sz="1900">
                <a:solidFill>
                  <a:srgbClr val="4B2E83"/>
                </a:solidFill>
                <a:latin typeface="Open Sans"/>
                <a:ea typeface="Open Sans"/>
                <a:cs typeface="Open Sans"/>
                <a:sym typeface="Open Sans"/>
              </a:rPr>
              <a:t>Supplemental funding</a:t>
            </a:r>
            <a:endParaRPr sz="1900">
              <a:solidFill>
                <a:srgbClr val="4B2E83"/>
              </a:solidFill>
              <a:latin typeface="Open Sans"/>
              <a:ea typeface="Open Sans"/>
              <a:cs typeface="Open Sans"/>
              <a:sym typeface="Open Sans"/>
            </a:endParaRPr>
          </a:p>
          <a:p>
            <a:pPr marL="914400" lvl="0" indent="-349250" algn="l" rtl="0">
              <a:lnSpc>
                <a:spcPct val="115000"/>
              </a:lnSpc>
              <a:spcBef>
                <a:spcPts val="0"/>
              </a:spcBef>
              <a:spcAft>
                <a:spcPts val="0"/>
              </a:spcAft>
              <a:buClr>
                <a:srgbClr val="4B2E83"/>
              </a:buClr>
              <a:buSzPts val="1900"/>
              <a:buFont typeface="Open Sans"/>
              <a:buChar char="●"/>
            </a:pPr>
            <a:r>
              <a:rPr lang="en-US" sz="1900">
                <a:solidFill>
                  <a:srgbClr val="4B2E83"/>
                </a:solidFill>
                <a:latin typeface="Open Sans"/>
                <a:ea typeface="Open Sans"/>
                <a:cs typeface="Open Sans"/>
                <a:sym typeface="Open Sans"/>
              </a:rPr>
              <a:t>Amount of award exceeded the original proposed amount by 25% or more</a:t>
            </a:r>
            <a:endParaRPr sz="1900">
              <a:solidFill>
                <a:srgbClr val="4B2E83"/>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2000" b="1">
              <a:solidFill>
                <a:srgbClr val="4B2E83"/>
              </a:solidFill>
              <a:latin typeface="Open Sans"/>
              <a:ea typeface="Open Sans"/>
              <a:cs typeface="Open Sans"/>
              <a:sym typeface="Open Sans"/>
            </a:endParaRPr>
          </a:p>
          <a:p>
            <a:pPr marL="457200" marR="0" lvl="0" indent="0" algn="l" rtl="0">
              <a:lnSpc>
                <a:spcPct val="115000"/>
              </a:lnSpc>
              <a:spcBef>
                <a:spcPts val="0"/>
              </a:spcBef>
              <a:spcAft>
                <a:spcPts val="0"/>
              </a:spcAft>
              <a:buNone/>
            </a:pPr>
            <a:endParaRPr sz="2000" b="1">
              <a:solidFill>
                <a:srgbClr val="4B2E8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671750" y="1035200"/>
            <a:ext cx="7773000" cy="474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latin typeface="Open Sans"/>
                <a:ea typeface="Open Sans"/>
                <a:cs typeface="Open Sans"/>
                <a:sym typeface="Open Sans"/>
              </a:rPr>
              <a:t>After Award is established, all changes are processed via a Modification (MOD).</a:t>
            </a:r>
            <a:endParaRPr sz="2100">
              <a:latin typeface="Open Sans"/>
              <a:ea typeface="Open Sans"/>
              <a:cs typeface="Open Sans"/>
              <a:sym typeface="Open Sans"/>
            </a:endParaRPr>
          </a:p>
          <a:p>
            <a:pPr marL="0" lvl="0" indent="0" algn="l" rtl="0">
              <a:spcBef>
                <a:spcPts val="0"/>
              </a:spcBef>
              <a:spcAft>
                <a:spcPts val="0"/>
              </a:spcAft>
              <a:buNone/>
            </a:pPr>
            <a:endParaRPr sz="2100">
              <a:latin typeface="Open Sans"/>
              <a:ea typeface="Open Sans"/>
              <a:cs typeface="Open Sans"/>
              <a:sym typeface="Open Sans"/>
            </a:endParaRPr>
          </a:p>
          <a:p>
            <a:pPr marL="0" lvl="0" indent="0" algn="l" rtl="0">
              <a:spcBef>
                <a:spcPts val="0"/>
              </a:spcBef>
              <a:spcAft>
                <a:spcPts val="0"/>
              </a:spcAft>
              <a:buNone/>
            </a:pPr>
            <a:r>
              <a:rPr lang="en-US" sz="2100">
                <a:latin typeface="Open Sans"/>
                <a:ea typeface="Open Sans"/>
                <a:cs typeface="Open Sans"/>
                <a:sym typeface="Open Sans"/>
              </a:rPr>
              <a:t>Some features:</a:t>
            </a:r>
            <a:endParaRPr sz="2100">
              <a:latin typeface="Open Sans"/>
              <a:ea typeface="Open Sans"/>
              <a:cs typeface="Open Sans"/>
              <a:sym typeface="Open Sans"/>
            </a:endParaRPr>
          </a:p>
          <a:p>
            <a:pPr marL="914400" lvl="1" indent="-349250" algn="l" rtl="0">
              <a:spcBef>
                <a:spcPts val="0"/>
              </a:spcBef>
              <a:spcAft>
                <a:spcPts val="0"/>
              </a:spcAft>
              <a:buSzPts val="1900"/>
              <a:buFont typeface="Open Sans"/>
              <a:buChar char="○"/>
            </a:pPr>
            <a:r>
              <a:rPr lang="en-US" sz="1900">
                <a:latin typeface="Open Sans"/>
                <a:ea typeface="Open Sans"/>
                <a:cs typeface="Open Sans"/>
                <a:sym typeface="Open Sans"/>
              </a:rPr>
              <a:t>You can decide to route to OSP or to GCA only</a:t>
            </a:r>
            <a:endParaRPr sz="1900">
              <a:latin typeface="Open Sans"/>
              <a:ea typeface="Open Sans"/>
              <a:cs typeface="Open Sans"/>
              <a:sym typeface="Open Sans"/>
            </a:endParaRPr>
          </a:p>
          <a:p>
            <a:pPr marL="914400" lvl="1" indent="-349250" algn="l" rtl="0">
              <a:spcBef>
                <a:spcPts val="0"/>
              </a:spcBef>
              <a:spcAft>
                <a:spcPts val="0"/>
              </a:spcAft>
              <a:buSzPts val="1900"/>
              <a:buFont typeface="Open Sans"/>
              <a:buChar char="○"/>
            </a:pPr>
            <a:r>
              <a:rPr lang="en-US" sz="1900">
                <a:latin typeface="Open Sans"/>
                <a:ea typeface="Open Sans"/>
                <a:cs typeface="Open Sans"/>
                <a:sym typeface="Open Sans"/>
              </a:rPr>
              <a:t>Ability to choose categories </a:t>
            </a:r>
            <a:endParaRPr sz="1900">
              <a:latin typeface="Open Sans"/>
              <a:ea typeface="Open Sans"/>
              <a:cs typeface="Open Sans"/>
              <a:sym typeface="Open Sans"/>
            </a:endParaRPr>
          </a:p>
          <a:p>
            <a:pPr marL="914400" lvl="1" indent="-349250" algn="l" rtl="0">
              <a:spcBef>
                <a:spcPts val="0"/>
              </a:spcBef>
              <a:spcAft>
                <a:spcPts val="0"/>
              </a:spcAft>
              <a:buSzPts val="1900"/>
              <a:buFont typeface="Open Sans"/>
              <a:buChar char="○"/>
            </a:pPr>
            <a:r>
              <a:rPr lang="en-US" sz="1900">
                <a:latin typeface="Open Sans"/>
                <a:ea typeface="Open Sans"/>
                <a:cs typeface="Open Sans"/>
                <a:sym typeface="Open Sans"/>
              </a:rPr>
              <a:t>Submission button with assurance language </a:t>
            </a:r>
            <a:endParaRPr sz="1900">
              <a:latin typeface="Open Sans"/>
              <a:ea typeface="Open Sans"/>
              <a:cs typeface="Open Sans"/>
              <a:sym typeface="Open Sans"/>
            </a:endParaRPr>
          </a:p>
          <a:p>
            <a:pPr marL="914400" lvl="1" indent="-349250" algn="l" rtl="0">
              <a:spcBef>
                <a:spcPts val="0"/>
              </a:spcBef>
              <a:spcAft>
                <a:spcPts val="0"/>
              </a:spcAft>
              <a:buSzPts val="1900"/>
              <a:buFont typeface="Open Sans"/>
              <a:buChar char="○"/>
            </a:pPr>
            <a:r>
              <a:rPr lang="en-US" sz="1900">
                <a:latin typeface="Open Sans"/>
                <a:ea typeface="Open Sans"/>
                <a:cs typeface="Open Sans"/>
                <a:sym typeface="Open Sans"/>
              </a:rPr>
              <a:t>Ability to add ad-hoc approvers</a:t>
            </a:r>
            <a:endParaRPr sz="1900">
              <a:latin typeface="Open Sans"/>
              <a:ea typeface="Open Sans"/>
              <a:cs typeface="Open Sans"/>
              <a:sym typeface="Open Sans"/>
            </a:endParaRPr>
          </a:p>
          <a:p>
            <a:pPr marL="914400" lvl="1" indent="-349250" algn="l" rtl="0">
              <a:spcBef>
                <a:spcPts val="0"/>
              </a:spcBef>
              <a:spcAft>
                <a:spcPts val="0"/>
              </a:spcAft>
              <a:buSzPts val="1900"/>
              <a:buFont typeface="Open Sans"/>
              <a:buChar char="○"/>
            </a:pPr>
            <a:r>
              <a:rPr lang="en-US" sz="1900">
                <a:latin typeface="Open Sans"/>
                <a:ea typeface="Open Sans"/>
                <a:cs typeface="Open Sans"/>
                <a:sym typeface="Open Sans"/>
              </a:rPr>
              <a:t>and more to come…</a:t>
            </a:r>
            <a:endParaRPr sz="1900">
              <a:latin typeface="Open Sans"/>
              <a:ea typeface="Open Sans"/>
              <a:cs typeface="Open Sans"/>
              <a:sym typeface="Open Sans"/>
            </a:endParaRPr>
          </a:p>
          <a:p>
            <a:pPr marL="457200" lvl="0" indent="0" algn="l" rtl="0">
              <a:spcBef>
                <a:spcPts val="0"/>
              </a:spcBef>
              <a:spcAft>
                <a:spcPts val="0"/>
              </a:spcAft>
              <a:buNone/>
            </a:pPr>
            <a:endParaRPr sz="2100">
              <a:latin typeface="Open Sans"/>
              <a:ea typeface="Open Sans"/>
              <a:cs typeface="Open Sans"/>
              <a:sym typeface="Open Sans"/>
            </a:endParaRPr>
          </a:p>
          <a:p>
            <a:pPr marL="0" lvl="0" indent="0" algn="l" rtl="0">
              <a:spcBef>
                <a:spcPts val="0"/>
              </a:spcBef>
              <a:spcAft>
                <a:spcPts val="0"/>
              </a:spcAft>
              <a:buNone/>
            </a:pPr>
            <a:r>
              <a:rPr lang="en-US" sz="2100">
                <a:latin typeface="Open Sans"/>
                <a:ea typeface="Open Sans"/>
                <a:cs typeface="Open Sans"/>
                <a:sym typeface="Open Sans"/>
              </a:rPr>
              <a:t>This means adjusting eGC1 Requirements.</a:t>
            </a:r>
            <a:endParaRPr sz="2100">
              <a:latin typeface="Open Sans"/>
              <a:ea typeface="Open Sans"/>
              <a:cs typeface="Open Sans"/>
              <a:sym typeface="Open Sans"/>
            </a:endParaRPr>
          </a:p>
          <a:p>
            <a:pPr marL="0" lvl="0" indent="0" algn="l" rtl="0">
              <a:spcBef>
                <a:spcPts val="0"/>
              </a:spcBef>
              <a:spcAft>
                <a:spcPts val="0"/>
              </a:spcAft>
              <a:buNone/>
            </a:pPr>
            <a:r>
              <a:rPr lang="en-US" sz="2100">
                <a:latin typeface="Open Sans"/>
                <a:ea typeface="Open Sans"/>
                <a:cs typeface="Open Sans"/>
                <a:sym typeface="Open Sans"/>
              </a:rPr>
              <a:t> </a:t>
            </a:r>
            <a:endParaRPr sz="21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lnSpc>
                <a:spcPct val="115000"/>
              </a:lnSpc>
              <a:spcBef>
                <a:spcPts val="0"/>
              </a:spcBef>
              <a:spcAft>
                <a:spcPts val="0"/>
              </a:spcAft>
              <a:buNone/>
            </a:pPr>
            <a:endParaRPr sz="1900">
              <a:solidFill>
                <a:srgbClr val="3D3D3D"/>
              </a:solidFill>
              <a:highlight>
                <a:srgbClr val="FFFFFF"/>
              </a:highlight>
              <a:latin typeface="Open Sans"/>
              <a:ea typeface="Open Sans"/>
              <a:cs typeface="Open Sans"/>
              <a:sym typeface="Open Sans"/>
            </a:endParaRPr>
          </a:p>
          <a:p>
            <a:pPr marL="914400" lvl="0" indent="0" algn="l" rtl="0">
              <a:lnSpc>
                <a:spcPct val="115000"/>
              </a:lnSpc>
              <a:spcBef>
                <a:spcPts val="1100"/>
              </a:spcBef>
              <a:spcAft>
                <a:spcPts val="0"/>
              </a:spcAft>
              <a:buNone/>
            </a:pPr>
            <a:endParaRPr sz="1900">
              <a:solidFill>
                <a:srgbClr val="3D3D3D"/>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None/>
            </a:pPr>
            <a:endParaRPr sz="1900">
              <a:solidFill>
                <a:srgbClr val="3D3D3D"/>
              </a:solidFill>
              <a:highlight>
                <a:srgbClr val="FFFFFF"/>
              </a:highlight>
              <a:latin typeface="Open Sans"/>
              <a:ea typeface="Open Sans"/>
              <a:cs typeface="Open Sans"/>
              <a:sym typeface="Open Sans"/>
            </a:endParaRPr>
          </a:p>
          <a:p>
            <a:pPr marL="457200" lvl="0" indent="0" algn="l" rtl="0">
              <a:spcBef>
                <a:spcPts val="1100"/>
              </a:spcBef>
              <a:spcAft>
                <a:spcPts val="0"/>
              </a:spcAft>
              <a:buNone/>
            </a:pPr>
            <a:endParaRPr sz="2000"/>
          </a:p>
        </p:txBody>
      </p:sp>
      <p:sp>
        <p:nvSpPr>
          <p:cNvPr id="61" name="Google Shape;61;p10"/>
          <p:cNvSpPr txBox="1">
            <a:spLocks noGrp="1"/>
          </p:cNvSpPr>
          <p:nvPr>
            <p:ph type="subTitle" idx="2"/>
          </p:nvPr>
        </p:nvSpPr>
        <p:spPr>
          <a:xfrm>
            <a:off x="625875" y="56575"/>
            <a:ext cx="75225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a:t>Future State Award Modification Handling </a:t>
            </a:r>
            <a:endParaRPr sz="2800"/>
          </a:p>
        </p:txBody>
      </p:sp>
      <p:sp>
        <p:nvSpPr>
          <p:cNvPr id="62" name="Google Shape;62;p10"/>
          <p:cNvSpPr txBox="1"/>
          <p:nvPr/>
        </p:nvSpPr>
        <p:spPr>
          <a:xfrm>
            <a:off x="6162175" y="5297150"/>
            <a:ext cx="286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3" name="Google Shape;63;p10"/>
          <p:cNvPicPr preferRelativeResize="0"/>
          <p:nvPr/>
        </p:nvPicPr>
        <p:blipFill>
          <a:blip r:embed="rId3">
            <a:alphaModFix/>
          </a:blip>
          <a:stretch>
            <a:fillRect/>
          </a:stretch>
        </p:blipFill>
        <p:spPr>
          <a:xfrm>
            <a:off x="5993375" y="3796200"/>
            <a:ext cx="3107950" cy="3012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body" idx="1"/>
          </p:nvPr>
        </p:nvSpPr>
        <p:spPr>
          <a:xfrm>
            <a:off x="671750" y="1035200"/>
            <a:ext cx="8015100" cy="450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100">
                <a:solidFill>
                  <a:schemeClr val="accent1"/>
                </a:solidFill>
                <a:highlight>
                  <a:srgbClr val="FFFFFF"/>
                </a:highlight>
                <a:latin typeface="Open Sans"/>
                <a:ea typeface="Open Sans"/>
                <a:cs typeface="Open Sans"/>
                <a:sym typeface="Open Sans"/>
              </a:rPr>
              <a:t>Keeping eGC1 requirement for:</a:t>
            </a:r>
            <a:endParaRPr sz="2100">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110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Pre-applications, Pre-proposals, Letters of Intent / Interest </a:t>
            </a:r>
            <a:r>
              <a:rPr lang="en-US" sz="2100">
                <a:solidFill>
                  <a:schemeClr val="accent1"/>
                </a:solidFill>
                <a:highlight>
                  <a:srgbClr val="FFFFFF"/>
                </a:highlight>
                <a:latin typeface="Open Sans"/>
                <a:ea typeface="Open Sans"/>
                <a:cs typeface="Open Sans"/>
                <a:sym typeface="Open Sans"/>
              </a:rPr>
              <a:t>requiring authorized official (AO) submission/sign-off </a:t>
            </a:r>
            <a:r>
              <a:rPr lang="en-US" sz="2100" b="1">
                <a:solidFill>
                  <a:schemeClr val="accent1"/>
                </a:solidFill>
                <a:highlight>
                  <a:srgbClr val="FFFFFF"/>
                </a:highlight>
                <a:latin typeface="Open Sans"/>
                <a:ea typeface="Open Sans"/>
                <a:cs typeface="Open Sans"/>
                <a:sym typeface="Open Sans"/>
              </a:rPr>
              <a:t>or </a:t>
            </a:r>
            <a:r>
              <a:rPr lang="en-US" sz="2100">
                <a:solidFill>
                  <a:schemeClr val="accent1"/>
                </a:solidFill>
                <a:highlight>
                  <a:srgbClr val="FFFFFF"/>
                </a:highlight>
                <a:latin typeface="Open Sans"/>
                <a:ea typeface="Open Sans"/>
                <a:cs typeface="Open Sans"/>
                <a:sym typeface="Open Sans"/>
              </a:rPr>
              <a:t>that contain budget details.</a:t>
            </a:r>
            <a:endParaRPr sz="2100">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Proposals</a:t>
            </a:r>
            <a:r>
              <a:rPr lang="en-US" sz="2100">
                <a:solidFill>
                  <a:schemeClr val="accent1"/>
                </a:solidFill>
                <a:highlight>
                  <a:srgbClr val="FFFFFF"/>
                </a:highlight>
                <a:latin typeface="Open Sans"/>
                <a:ea typeface="Open Sans"/>
                <a:cs typeface="Open Sans"/>
                <a:sym typeface="Open Sans"/>
              </a:rPr>
              <a:t>  (competing and application stage for </a:t>
            </a:r>
            <a:r>
              <a:rPr lang="en-US" sz="2100" b="1">
                <a:solidFill>
                  <a:schemeClr val="accent1"/>
                </a:solidFill>
                <a:highlight>
                  <a:srgbClr val="FFFFFF"/>
                </a:highlight>
                <a:latin typeface="Open Sans"/>
                <a:ea typeface="Open Sans"/>
                <a:cs typeface="Open Sans"/>
                <a:sym typeface="Open Sans"/>
              </a:rPr>
              <a:t>supplemental</a:t>
            </a:r>
            <a:r>
              <a:rPr lang="en-US" sz="2100">
                <a:solidFill>
                  <a:schemeClr val="accent1"/>
                </a:solidFill>
                <a:highlight>
                  <a:srgbClr val="FFFFFF"/>
                </a:highlight>
                <a:latin typeface="Open Sans"/>
                <a:ea typeface="Open Sans"/>
                <a:cs typeface="Open Sans"/>
                <a:sym typeface="Open Sans"/>
              </a:rPr>
              <a:t>)  </a:t>
            </a:r>
            <a:endParaRPr sz="2100" u="sng">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Revised applications</a:t>
            </a:r>
            <a:endParaRPr sz="2100">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Resubmission</a:t>
            </a:r>
            <a:r>
              <a:rPr lang="en-US" sz="2100">
                <a:solidFill>
                  <a:schemeClr val="accent1"/>
                </a:solidFill>
                <a:highlight>
                  <a:srgbClr val="FFFFFF"/>
                </a:highlight>
                <a:latin typeface="Open Sans"/>
                <a:ea typeface="Open Sans"/>
                <a:cs typeface="Open Sans"/>
                <a:sym typeface="Open Sans"/>
              </a:rPr>
              <a:t> </a:t>
            </a:r>
            <a:endParaRPr sz="2100">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Transfer from Another Institution</a:t>
            </a:r>
            <a:endParaRPr sz="2100" b="1">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After-the-Fact  awards: </a:t>
            </a:r>
            <a:endParaRPr sz="2100" u="sng">
              <a:solidFill>
                <a:schemeClr val="accent1"/>
              </a:solidFill>
              <a:highlight>
                <a:srgbClr val="FFFFFF"/>
              </a:highlight>
              <a:latin typeface="Open Sans"/>
              <a:ea typeface="Open Sans"/>
              <a:cs typeface="Open Sans"/>
              <a:sym typeface="Open Sans"/>
            </a:endParaRPr>
          </a:p>
          <a:p>
            <a:pPr marL="457200" lvl="0" indent="-361950" algn="l" rtl="0">
              <a:lnSpc>
                <a:spcPct val="115000"/>
              </a:lnSpc>
              <a:spcBef>
                <a:spcPts val="0"/>
              </a:spcBef>
              <a:spcAft>
                <a:spcPts val="0"/>
              </a:spcAft>
              <a:buClr>
                <a:schemeClr val="accent1"/>
              </a:buClr>
              <a:buSzPts val="2100"/>
              <a:buFont typeface="Open Sans"/>
              <a:buChar char="●"/>
            </a:pPr>
            <a:r>
              <a:rPr lang="en-US" sz="2100" b="1">
                <a:solidFill>
                  <a:schemeClr val="accent1"/>
                </a:solidFill>
                <a:highlight>
                  <a:srgbClr val="FFFFFF"/>
                </a:highlight>
                <a:latin typeface="Open Sans"/>
                <a:ea typeface="Open Sans"/>
                <a:cs typeface="Open Sans"/>
                <a:sym typeface="Open Sans"/>
              </a:rPr>
              <a:t>Non-award agreements </a:t>
            </a:r>
            <a:r>
              <a:rPr lang="en-US" sz="2100">
                <a:solidFill>
                  <a:schemeClr val="accent1"/>
                </a:solidFill>
                <a:highlight>
                  <a:srgbClr val="FFFFFF"/>
                </a:highlight>
                <a:latin typeface="Open Sans"/>
                <a:ea typeface="Open Sans"/>
                <a:cs typeface="Open Sans"/>
                <a:sym typeface="Open Sans"/>
              </a:rPr>
              <a:t>(</a:t>
            </a:r>
            <a:r>
              <a:rPr lang="en-US" sz="2100" u="sng">
                <a:solidFill>
                  <a:schemeClr val="accent1"/>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NAAs</a:t>
            </a:r>
            <a:r>
              <a:rPr lang="en-US" sz="2100">
                <a:solidFill>
                  <a:schemeClr val="accent1"/>
                </a:solidFill>
                <a:highlight>
                  <a:srgbClr val="FFFFFF"/>
                </a:highlight>
                <a:latin typeface="Open Sans"/>
                <a:ea typeface="Open Sans"/>
                <a:cs typeface="Open Sans"/>
                <a:sym typeface="Open Sans"/>
              </a:rPr>
              <a:t>) and </a:t>
            </a:r>
            <a:r>
              <a:rPr lang="en-US" sz="2100" b="1">
                <a:solidFill>
                  <a:schemeClr val="accent1"/>
                </a:solidFill>
                <a:highlight>
                  <a:srgbClr val="FFFFFF"/>
                </a:highlight>
                <a:latin typeface="Open Sans"/>
                <a:ea typeface="Open Sans"/>
                <a:cs typeface="Open Sans"/>
                <a:sym typeface="Open Sans"/>
              </a:rPr>
              <a:t>NAA continuations</a:t>
            </a:r>
            <a:endParaRPr sz="2100">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None/>
            </a:pPr>
            <a:r>
              <a:rPr lang="en-US" sz="2100">
                <a:solidFill>
                  <a:schemeClr val="accent1"/>
                </a:solidFill>
                <a:highlight>
                  <a:srgbClr val="FFFFFF"/>
                </a:highlight>
                <a:latin typeface="Open Sans"/>
                <a:ea typeface="Open Sans"/>
                <a:cs typeface="Open Sans"/>
                <a:sym typeface="Open Sans"/>
              </a:rPr>
              <a:t>OSP will determine if unique situations not described require an eGC1.</a:t>
            </a:r>
            <a:endParaRPr sz="2300">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None/>
            </a:pPr>
            <a:endParaRPr sz="2000">
              <a:solidFill>
                <a:srgbClr val="3D3D3D"/>
              </a:solidFill>
              <a:highlight>
                <a:srgbClr val="FFFFFF"/>
              </a:highlight>
              <a:latin typeface="Open Sans"/>
              <a:ea typeface="Open Sans"/>
              <a:cs typeface="Open Sans"/>
              <a:sym typeface="Open Sans"/>
            </a:endParaRPr>
          </a:p>
          <a:p>
            <a:pPr marL="0" lvl="0" indent="0" algn="l" rtl="0">
              <a:spcBef>
                <a:spcPts val="1100"/>
              </a:spcBef>
              <a:spcAft>
                <a:spcPts val="0"/>
              </a:spcAft>
              <a:buNone/>
            </a:pPr>
            <a:endParaRPr sz="2100"/>
          </a:p>
        </p:txBody>
      </p:sp>
      <p:sp>
        <p:nvSpPr>
          <p:cNvPr id="69" name="Google Shape;69;p11"/>
          <p:cNvSpPr txBox="1">
            <a:spLocks noGrp="1"/>
          </p:cNvSpPr>
          <p:nvPr>
            <p:ph type="subTitle" idx="2"/>
          </p:nvPr>
        </p:nvSpPr>
        <p:spPr>
          <a:xfrm>
            <a:off x="625875" y="56567"/>
            <a:ext cx="70437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a:t>Future State eGC1 Requirements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body" idx="1"/>
          </p:nvPr>
        </p:nvSpPr>
        <p:spPr>
          <a:xfrm>
            <a:off x="671750" y="1035200"/>
            <a:ext cx="8200500" cy="465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highlight>
                  <a:srgbClr val="FFFFFF"/>
                </a:highlight>
                <a:latin typeface="Open Sans"/>
                <a:ea typeface="Open Sans"/>
                <a:cs typeface="Open Sans"/>
                <a:sym typeface="Open Sans"/>
              </a:rPr>
              <a:t>These will no longer require an eGC1:</a:t>
            </a:r>
            <a:endParaRPr sz="2400">
              <a:highlight>
                <a:srgbClr val="FFFFFF"/>
              </a:highlight>
              <a:latin typeface="Open Sans"/>
              <a:ea typeface="Open Sans"/>
              <a:cs typeface="Open Sans"/>
              <a:sym typeface="Open Sans"/>
            </a:endParaRPr>
          </a:p>
          <a:p>
            <a:pPr marL="914400" lvl="0" indent="-381000" algn="l" rtl="0">
              <a:lnSpc>
                <a:spcPct val="115000"/>
              </a:lnSpc>
              <a:spcBef>
                <a:spcPts val="1100"/>
              </a:spcBef>
              <a:spcAft>
                <a:spcPts val="0"/>
              </a:spcAft>
              <a:buClr>
                <a:schemeClr val="dk1"/>
              </a:buClr>
              <a:buSzPts val="2400"/>
              <a:buFont typeface="Open Sans"/>
              <a:buChar char="●"/>
            </a:pPr>
            <a:r>
              <a:rPr lang="en-US" sz="2400">
                <a:highlight>
                  <a:srgbClr val="FFFFFF"/>
                </a:highlight>
                <a:latin typeface="Open Sans"/>
                <a:ea typeface="Open Sans"/>
                <a:cs typeface="Open Sans"/>
                <a:sym typeface="Open Sans"/>
              </a:rPr>
              <a:t>Change in scope of work (change in direction, aims, objectives, purpose)</a:t>
            </a:r>
            <a:endParaRPr sz="2400">
              <a:highlight>
                <a:srgbClr val="FFFFFF"/>
              </a:highlight>
              <a:latin typeface="Open Sans"/>
              <a:ea typeface="Open Sans"/>
              <a:cs typeface="Open Sans"/>
              <a:sym typeface="Open Sans"/>
            </a:endParaRPr>
          </a:p>
          <a:p>
            <a:pPr marL="914400" lvl="0" indent="-381000" algn="l" rtl="0">
              <a:lnSpc>
                <a:spcPct val="115000"/>
              </a:lnSpc>
              <a:spcBef>
                <a:spcPts val="0"/>
              </a:spcBef>
              <a:spcAft>
                <a:spcPts val="0"/>
              </a:spcAft>
              <a:buClr>
                <a:schemeClr val="dk1"/>
              </a:buClr>
              <a:buSzPts val="2400"/>
              <a:buFont typeface="Open Sans"/>
              <a:buChar char="●"/>
            </a:pPr>
            <a:r>
              <a:rPr lang="en-US" sz="2400">
                <a:highlight>
                  <a:srgbClr val="FFFFFF"/>
                </a:highlight>
                <a:latin typeface="Open Sans"/>
                <a:ea typeface="Open Sans"/>
                <a:cs typeface="Open Sans"/>
                <a:sym typeface="Open Sans"/>
              </a:rPr>
              <a:t>Additional compliance requirements not in an earlier eGC1, such as animal or human subjects or cost share.</a:t>
            </a:r>
            <a:endParaRPr sz="2400">
              <a:highlight>
                <a:srgbClr val="FFFFFF"/>
              </a:highlight>
              <a:latin typeface="Open Sans"/>
              <a:ea typeface="Open Sans"/>
              <a:cs typeface="Open Sans"/>
              <a:sym typeface="Open Sans"/>
            </a:endParaRPr>
          </a:p>
          <a:p>
            <a:pPr marL="914400" lvl="0" indent="-381000" algn="l" rtl="0">
              <a:lnSpc>
                <a:spcPct val="115000"/>
              </a:lnSpc>
              <a:spcBef>
                <a:spcPts val="0"/>
              </a:spcBef>
              <a:spcAft>
                <a:spcPts val="0"/>
              </a:spcAft>
              <a:buClr>
                <a:schemeClr val="dk1"/>
              </a:buClr>
              <a:buSzPts val="2400"/>
              <a:buFont typeface="Open Sans"/>
              <a:buChar char="●"/>
            </a:pPr>
            <a:r>
              <a:rPr lang="en-US" sz="2400">
                <a:highlight>
                  <a:srgbClr val="FFFFFF"/>
                </a:highlight>
                <a:latin typeface="Open Sans"/>
                <a:ea typeface="Open Sans"/>
                <a:cs typeface="Open Sans"/>
                <a:sym typeface="Open Sans"/>
              </a:rPr>
              <a:t>When award exceeds 25% or more of original eGC1 amount</a:t>
            </a:r>
            <a:endParaRPr sz="2400">
              <a:highlight>
                <a:srgbClr val="FFFFFF"/>
              </a:highlight>
              <a:latin typeface="Open Sans"/>
              <a:ea typeface="Open Sans"/>
              <a:cs typeface="Open Sans"/>
              <a:sym typeface="Open Sans"/>
            </a:endParaRPr>
          </a:p>
          <a:p>
            <a:pPr marL="914400" lvl="0" indent="-381000" algn="l" rtl="0">
              <a:lnSpc>
                <a:spcPct val="115000"/>
              </a:lnSpc>
              <a:spcBef>
                <a:spcPts val="0"/>
              </a:spcBef>
              <a:spcAft>
                <a:spcPts val="0"/>
              </a:spcAft>
              <a:buClr>
                <a:schemeClr val="dk1"/>
              </a:buClr>
              <a:buSzPts val="2400"/>
              <a:buFont typeface="Open Sans"/>
              <a:buChar char="●"/>
            </a:pPr>
            <a:r>
              <a:rPr lang="en-US" sz="2400">
                <a:highlight>
                  <a:srgbClr val="FFFFFF"/>
                </a:highlight>
                <a:latin typeface="Open Sans"/>
                <a:ea typeface="Open Sans"/>
                <a:cs typeface="Open Sans"/>
                <a:sym typeface="Open Sans"/>
              </a:rPr>
              <a:t>Non-SNAP RPPRs </a:t>
            </a:r>
            <a:endParaRPr sz="2400">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None/>
            </a:pPr>
            <a:endParaRPr sz="1900">
              <a:solidFill>
                <a:srgbClr val="3D3D3D"/>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None/>
            </a:pPr>
            <a:endParaRPr sz="1900">
              <a:solidFill>
                <a:srgbClr val="3D3D3D"/>
              </a:solidFill>
              <a:highlight>
                <a:srgbClr val="FFFFFF"/>
              </a:highlight>
              <a:latin typeface="Open Sans"/>
              <a:ea typeface="Open Sans"/>
              <a:cs typeface="Open Sans"/>
              <a:sym typeface="Open Sans"/>
            </a:endParaRPr>
          </a:p>
          <a:p>
            <a:pPr marL="0" lvl="0" indent="0" algn="l" rtl="0">
              <a:spcBef>
                <a:spcPts val="1100"/>
              </a:spcBef>
              <a:spcAft>
                <a:spcPts val="0"/>
              </a:spcAft>
              <a:buNone/>
            </a:pPr>
            <a:endParaRPr sz="2000"/>
          </a:p>
        </p:txBody>
      </p:sp>
      <p:sp>
        <p:nvSpPr>
          <p:cNvPr id="75" name="Google Shape;75;p12"/>
          <p:cNvSpPr txBox="1">
            <a:spLocks noGrp="1"/>
          </p:cNvSpPr>
          <p:nvPr>
            <p:ph type="subTitle" idx="2"/>
          </p:nvPr>
        </p:nvSpPr>
        <p:spPr>
          <a:xfrm>
            <a:off x="625875" y="56567"/>
            <a:ext cx="7043700" cy="7476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a:t>Updates to eGC1 Requirements </a:t>
            </a:r>
            <a:endParaRPr sz="2800"/>
          </a:p>
          <a:p>
            <a:pPr marL="0" marR="0" lvl="0" indent="0" algn="l" rtl="0">
              <a:lnSpc>
                <a:spcPct val="100000"/>
              </a:lnSpc>
              <a:spcBef>
                <a:spcPts val="0"/>
              </a:spcBef>
              <a:spcAft>
                <a:spcPts val="0"/>
              </a:spcAft>
              <a:buClr>
                <a:srgbClr val="000000"/>
              </a:buClr>
              <a:buSzPts val="2400"/>
              <a:buFont typeface="Arial"/>
              <a:buNone/>
            </a:pP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body" idx="1"/>
          </p:nvPr>
        </p:nvSpPr>
        <p:spPr>
          <a:xfrm>
            <a:off x="697275" y="1082235"/>
            <a:ext cx="6972300" cy="369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Modification to change Key Personnel (MOD)</a:t>
            </a:r>
            <a:endParaRPr sz="1900">
              <a:latin typeface="Open Sans"/>
              <a:ea typeface="Open Sans"/>
              <a:cs typeface="Open Sans"/>
              <a:sym typeface="Open Sans"/>
            </a:endParaRPr>
          </a:p>
          <a:p>
            <a:pPr marL="9144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Modification awarding additional funding, even when additional funding exceeds amount on original eGC1 (MOD)</a:t>
            </a:r>
            <a:endParaRPr sz="1900">
              <a:latin typeface="Open Sans"/>
              <a:ea typeface="Open Sans"/>
              <a:cs typeface="Open Sans"/>
              <a:sym typeface="Open Sans"/>
            </a:endParaRPr>
          </a:p>
          <a:p>
            <a:pPr marL="9144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Char char="●"/>
            </a:pPr>
            <a:r>
              <a:rPr lang="en-US" sz="1900">
                <a:latin typeface="Open Sans"/>
                <a:ea typeface="Open Sans"/>
                <a:cs typeface="Open Sans"/>
                <a:sym typeface="Open Sans"/>
              </a:rPr>
              <a:t>Your PI is </a:t>
            </a:r>
            <a:r>
              <a:rPr lang="en-US" sz="1900" b="1">
                <a:latin typeface="Open Sans"/>
                <a:ea typeface="Open Sans"/>
                <a:cs typeface="Open Sans"/>
                <a:sym typeface="Open Sans"/>
              </a:rPr>
              <a:t>applying for</a:t>
            </a:r>
            <a:r>
              <a:rPr lang="en-US" sz="1900">
                <a:latin typeface="Open Sans"/>
                <a:ea typeface="Open Sans"/>
                <a:cs typeface="Open Sans"/>
                <a:sym typeface="Open Sans"/>
              </a:rPr>
              <a:t> additional funding for year 3 (eGC1)</a:t>
            </a:r>
            <a:endParaRPr sz="1900">
              <a:latin typeface="Open Sans"/>
              <a:ea typeface="Open Sans"/>
              <a:cs typeface="Open Sans"/>
              <a:sym typeface="Open Sans"/>
            </a:endParaRPr>
          </a:p>
          <a:p>
            <a:pPr marL="9144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Your PI is </a:t>
            </a:r>
            <a:r>
              <a:rPr lang="en-US" sz="1900" b="1">
                <a:latin typeface="Open Sans"/>
                <a:ea typeface="Open Sans"/>
                <a:cs typeface="Open Sans"/>
                <a:sym typeface="Open Sans"/>
              </a:rPr>
              <a:t>applying for</a:t>
            </a:r>
            <a:r>
              <a:rPr lang="en-US" sz="1900">
                <a:latin typeface="Open Sans"/>
                <a:ea typeface="Open Sans"/>
                <a:cs typeface="Open Sans"/>
                <a:sym typeface="Open Sans"/>
              </a:rPr>
              <a:t> an administrative supplement (eGC1)</a:t>
            </a:r>
            <a:endParaRPr sz="1900">
              <a:latin typeface="Open Sans"/>
              <a:ea typeface="Open Sans"/>
              <a:cs typeface="Open Sans"/>
              <a:sym typeface="Open Sans"/>
            </a:endParaRPr>
          </a:p>
          <a:p>
            <a:pPr marL="13716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Your PI needs additional time added to end of project (MOD)</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457200" lvl="0" indent="0" algn="l" rtl="0">
              <a:spcBef>
                <a:spcPts val="0"/>
              </a:spcBef>
              <a:spcAft>
                <a:spcPts val="0"/>
              </a:spcAft>
              <a:buNone/>
            </a:pPr>
            <a:endParaRPr/>
          </a:p>
        </p:txBody>
      </p:sp>
      <p:sp>
        <p:nvSpPr>
          <p:cNvPr id="81" name="Google Shape;81;p13"/>
          <p:cNvSpPr txBox="1">
            <a:spLocks noGrp="1"/>
          </p:cNvSpPr>
          <p:nvPr>
            <p:ph type="subTitle" idx="2"/>
          </p:nvPr>
        </p:nvSpPr>
        <p:spPr>
          <a:xfrm>
            <a:off x="661575" y="-8"/>
            <a:ext cx="70437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a:t>Examples to consider in our future state</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body" idx="1"/>
          </p:nvPr>
        </p:nvSpPr>
        <p:spPr>
          <a:xfrm>
            <a:off x="661575" y="1017107"/>
            <a:ext cx="6972300" cy="4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Open Sans"/>
                <a:ea typeface="Open Sans"/>
                <a:cs typeface="Open Sans"/>
                <a:sym typeface="Open Sans"/>
              </a:rPr>
              <a:t>What you need to include on MODs will be listed in Award Changes guidance (coming soon!)</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r>
              <a:rPr lang="en-US" sz="1900">
                <a:latin typeface="Open Sans"/>
                <a:ea typeface="Open Sans"/>
                <a:cs typeface="Open Sans"/>
                <a:sym typeface="Open Sans"/>
              </a:rPr>
              <a:t>Modifications will be requested according to Categories.</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r>
              <a:rPr lang="en-US" sz="1900">
                <a:latin typeface="Open Sans"/>
                <a:ea typeface="Open Sans"/>
                <a:cs typeface="Open Sans"/>
                <a:sym typeface="Open Sans"/>
              </a:rPr>
              <a:t>We are keeping forms we require, and recommended concurrence letter form:</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Change of PI form</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Extension form</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End of Award Request form</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F&amp;A Waiver form</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US" sz="1900">
                <a:latin typeface="Open Sans"/>
                <a:ea typeface="Open Sans"/>
                <a:cs typeface="Open Sans"/>
                <a:sym typeface="Open Sans"/>
              </a:rPr>
              <a:t>Concurrence letter</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r>
              <a:rPr lang="en-US" sz="1900">
                <a:latin typeface="Open Sans"/>
                <a:ea typeface="Open Sans"/>
                <a:cs typeface="Open Sans"/>
                <a:sym typeface="Open Sans"/>
              </a:rPr>
              <a:t>What about changes you used to process via TRANSPASU?</a:t>
            </a:r>
            <a:endParaRPr sz="1900">
              <a:latin typeface="Open Sans"/>
              <a:ea typeface="Open Sans"/>
              <a:cs typeface="Open Sans"/>
              <a:sym typeface="Open Sans"/>
            </a:endParaRPr>
          </a:p>
          <a:p>
            <a:pPr marL="0" lvl="0" indent="0" algn="l" rtl="0">
              <a:spcBef>
                <a:spcPts val="0"/>
              </a:spcBef>
              <a:spcAft>
                <a:spcPts val="0"/>
              </a:spcAft>
              <a:buNone/>
            </a:pPr>
            <a:r>
              <a:rPr lang="en-US" sz="1900">
                <a:latin typeface="Open Sans"/>
                <a:ea typeface="Open Sans"/>
                <a:cs typeface="Open Sans"/>
                <a:sym typeface="Open Sans"/>
              </a:rPr>
              <a:t>Those will be handled as MODs as well!  They will go straight to GCA and bypass OSP.</a:t>
            </a: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p:txBody>
      </p:sp>
      <p:sp>
        <p:nvSpPr>
          <p:cNvPr id="88" name="Google Shape;88;p14"/>
          <p:cNvSpPr txBox="1">
            <a:spLocks noGrp="1"/>
          </p:cNvSpPr>
          <p:nvPr>
            <p:ph type="subTitle" idx="2"/>
          </p:nvPr>
        </p:nvSpPr>
        <p:spPr>
          <a:xfrm>
            <a:off x="625875" y="56567"/>
            <a:ext cx="7043700" cy="74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a:t> Modifications Guidance</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body" idx="1"/>
          </p:nvPr>
        </p:nvSpPr>
        <p:spPr>
          <a:xfrm>
            <a:off x="671750" y="1035207"/>
            <a:ext cx="6972300" cy="4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5"/>
          <p:cNvSpPr txBox="1">
            <a:spLocks noGrp="1"/>
          </p:cNvSpPr>
          <p:nvPr>
            <p:ph type="subTitle" idx="2"/>
          </p:nvPr>
        </p:nvSpPr>
        <p:spPr>
          <a:xfrm>
            <a:off x="625875" y="56567"/>
            <a:ext cx="7043700" cy="7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a:t>We will have smooth sailing soon!</a:t>
            </a:r>
            <a:endParaRPr sz="2600"/>
          </a:p>
        </p:txBody>
      </p:sp>
      <p:pic>
        <p:nvPicPr>
          <p:cNvPr id="96" name="Google Shape;96;p15"/>
          <p:cNvPicPr preferRelativeResize="0"/>
          <p:nvPr/>
        </p:nvPicPr>
        <p:blipFill>
          <a:blip r:embed="rId3">
            <a:alphaModFix/>
          </a:blip>
          <a:stretch>
            <a:fillRect/>
          </a:stretch>
        </p:blipFill>
        <p:spPr>
          <a:xfrm>
            <a:off x="1983087" y="624775"/>
            <a:ext cx="4349625" cy="6161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2800" b="1">
                <a:latin typeface="Arial"/>
                <a:ea typeface="Arial"/>
                <a:cs typeface="Arial"/>
                <a:sym typeface="Arial"/>
              </a:rPr>
              <a:t>How to Create an Award Modification</a:t>
            </a:r>
            <a:endParaRPr sz="2800" b="1">
              <a:latin typeface="Arial"/>
              <a:ea typeface="Arial"/>
              <a:cs typeface="Arial"/>
              <a:sym typeface="Arial"/>
            </a:endParaRPr>
          </a:p>
        </p:txBody>
      </p:sp>
      <p:sp>
        <p:nvSpPr>
          <p:cNvPr id="103" name="Google Shape;103;p16"/>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457200" lvl="0" indent="-361950" algn="l" rtl="0">
              <a:spcBef>
                <a:spcPts val="480"/>
              </a:spcBef>
              <a:spcAft>
                <a:spcPts val="0"/>
              </a:spcAft>
              <a:buSzPts val="2100"/>
              <a:buChar char="&gt;"/>
            </a:pPr>
            <a:endParaRPr sz="2100"/>
          </a:p>
          <a:p>
            <a:pPr marL="0" lvl="0" indent="0" algn="l" rtl="0">
              <a:spcBef>
                <a:spcPts val="480"/>
              </a:spcBef>
              <a:spcAft>
                <a:spcPts val="0"/>
              </a:spcAft>
              <a:buNone/>
            </a:pPr>
            <a:endParaRPr sz="2100"/>
          </a:p>
        </p:txBody>
      </p:sp>
      <p:pic>
        <p:nvPicPr>
          <p:cNvPr id="104" name="Google Shape;104;p16"/>
          <p:cNvPicPr preferRelativeResize="0"/>
          <p:nvPr/>
        </p:nvPicPr>
        <p:blipFill rotWithShape="1">
          <a:blip r:embed="rId3">
            <a:alphaModFix/>
          </a:blip>
          <a:srcRect r="25445" b="41448"/>
          <a:stretch/>
        </p:blipFill>
        <p:spPr>
          <a:xfrm>
            <a:off x="803150" y="1660525"/>
            <a:ext cx="6543800" cy="4200627"/>
          </a:xfrm>
          <a:prstGeom prst="rect">
            <a:avLst/>
          </a:prstGeom>
          <a:noFill/>
          <a:ln w="9525" cap="flat" cmpd="sng">
            <a:solidFill>
              <a:schemeClr val="dk2"/>
            </a:solidFill>
            <a:prstDash val="solid"/>
            <a:round/>
            <a:headEnd type="none" w="sm" len="sm"/>
            <a:tailEnd type="none" w="sm" len="sm"/>
          </a:ln>
        </p:spPr>
      </p:pic>
      <p:sp>
        <p:nvSpPr>
          <p:cNvPr id="105" name="Google Shape;105;p16"/>
          <p:cNvSpPr/>
          <p:nvPr/>
        </p:nvSpPr>
        <p:spPr>
          <a:xfrm>
            <a:off x="5942775" y="2047425"/>
            <a:ext cx="1341300" cy="3093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82981"/>
              </a:solidFill>
              <a:latin typeface="Calibri"/>
              <a:ea typeface="Calibri"/>
              <a:cs typeface="Calibri"/>
              <a:sym typeface="Calibri"/>
            </a:endParaRPr>
          </a:p>
        </p:txBody>
      </p:sp>
      <p:cxnSp>
        <p:nvCxnSpPr>
          <p:cNvPr id="106" name="Google Shape;106;p16"/>
          <p:cNvCxnSpPr/>
          <p:nvPr/>
        </p:nvCxnSpPr>
        <p:spPr>
          <a:xfrm>
            <a:off x="7284275" y="2199975"/>
            <a:ext cx="343800" cy="0"/>
          </a:xfrm>
          <a:prstGeom prst="straightConnector1">
            <a:avLst/>
          </a:prstGeom>
          <a:noFill/>
          <a:ln w="9525" cap="flat" cmpd="sng">
            <a:solidFill>
              <a:srgbClr val="4B2E83"/>
            </a:solidFill>
            <a:prstDash val="solid"/>
            <a:round/>
            <a:headEnd type="none" w="med" len="med"/>
            <a:tailEnd type="oval" w="med" len="med"/>
          </a:ln>
        </p:spPr>
      </p:cxnSp>
      <p:sp>
        <p:nvSpPr>
          <p:cNvPr id="107" name="Google Shape;107;p16"/>
          <p:cNvSpPr txBox="1"/>
          <p:nvPr/>
        </p:nvSpPr>
        <p:spPr>
          <a:xfrm>
            <a:off x="7628075" y="1756575"/>
            <a:ext cx="1408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33006F"/>
                </a:solidFill>
                <a:latin typeface="Open Sans"/>
                <a:ea typeface="Open Sans"/>
                <a:cs typeface="Open Sans"/>
                <a:sym typeface="Open Sans"/>
              </a:rPr>
              <a:t>Create an Award Modification </a:t>
            </a:r>
            <a:endParaRPr>
              <a:solidFill>
                <a:srgbClr val="33006F"/>
              </a:solidFill>
              <a:latin typeface="Open Sans"/>
              <a:ea typeface="Open Sans"/>
              <a:cs typeface="Open Sans"/>
              <a:sym typeface="Open Sans"/>
            </a:endParaRPr>
          </a:p>
          <a:p>
            <a:pPr marL="0" lvl="0" indent="0" algn="l" rtl="0">
              <a:spcBef>
                <a:spcPts val="0"/>
              </a:spcBef>
              <a:spcAft>
                <a:spcPts val="0"/>
              </a:spcAft>
              <a:buNone/>
            </a:pPr>
            <a:endParaRPr>
              <a:solidFill>
                <a:srgbClr val="33006F"/>
              </a:solidFill>
              <a:latin typeface="Open Sans"/>
              <a:ea typeface="Open Sans"/>
              <a:cs typeface="Open Sans"/>
              <a:sym typeface="Open Sans"/>
            </a:endParaRPr>
          </a:p>
          <a:p>
            <a:pPr marL="0" lvl="0" indent="0" algn="l" rtl="0">
              <a:spcBef>
                <a:spcPts val="0"/>
              </a:spcBef>
              <a:spcAft>
                <a:spcPts val="0"/>
              </a:spcAft>
              <a:buNone/>
            </a:pPr>
            <a:r>
              <a:rPr lang="en-US">
                <a:solidFill>
                  <a:srgbClr val="33006F"/>
                </a:solidFill>
                <a:latin typeface="Open Sans"/>
                <a:ea typeface="Open Sans"/>
                <a:cs typeface="Open Sans"/>
                <a:sym typeface="Open Sans"/>
              </a:rPr>
              <a:t>Help icon links to guidance on selecting the correct modification type</a:t>
            </a:r>
            <a:endParaRPr>
              <a:solidFill>
                <a:srgbClr val="33006F"/>
              </a:solidFill>
              <a:latin typeface="Open Sans"/>
              <a:ea typeface="Open Sans"/>
              <a:cs typeface="Open Sans"/>
              <a:sym typeface="Open Sans"/>
            </a:endParaRPr>
          </a:p>
        </p:txBody>
      </p:sp>
      <p:sp>
        <p:nvSpPr>
          <p:cNvPr id="108" name="Google Shape;108;p16"/>
          <p:cNvSpPr/>
          <p:nvPr/>
        </p:nvSpPr>
        <p:spPr>
          <a:xfrm>
            <a:off x="5732950" y="1660525"/>
            <a:ext cx="742200" cy="230400"/>
          </a:xfrm>
          <a:prstGeom prst="rect">
            <a:avLst/>
          </a:prstGeom>
          <a:solidFill>
            <a:srgbClr val="5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B7F6A"/>
              </a:solidFill>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Words>
  <Application>Microsoft Office PowerPoint</Application>
  <PresentationFormat>On-screen Show (4:3)</PresentationFormat>
  <Paragraphs>126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Roboto</vt:lpstr>
      <vt:lpstr>Encode Sans Black</vt:lpstr>
      <vt:lpstr>Merriweather Sans</vt:lpstr>
      <vt:lpstr>Arial</vt:lpstr>
      <vt:lpstr>Open Sans</vt:lpstr>
      <vt:lpstr>Open Sans Light</vt:lpstr>
      <vt:lpstr>Calibri</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2023-06-16T17:42:55Z</dcterms:modified>
</cp:coreProperties>
</file>