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Encode Sans" panose="020B0604020202020204" charset="0"/>
      <p:regular r:id="rId26"/>
      <p:bold r:id="rId27"/>
    </p:embeddedFont>
    <p:embeddedFont>
      <p:font typeface="Encode Sans Black" panose="020B0604020202020204" charset="0"/>
      <p:bold r:id="rId28"/>
    </p:embeddedFont>
    <p:embeddedFont>
      <p:font typeface="Merriweather Sans" pitchFamily="2" charset="0"/>
      <p:regular r:id="rId29"/>
    </p:embeddedFont>
    <p:embeddedFont>
      <p:font typeface="Open Sans" panose="020B0606030504020204" pitchFamily="34" charset="0"/>
      <p:regular r:id="rId30"/>
      <p:bold r:id="rId31"/>
      <p:italic r:id="rId32"/>
      <p:boldItalic r:id="rId33"/>
    </p:embeddedFont>
    <p:embeddedFont>
      <p:font typeface="Open Sans Light" panose="020B03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8.fntdata"/><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2ecae105c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22ecae105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ecae105c_2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2ecae105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JC notes if helpful:</a:t>
            </a:r>
            <a:br>
              <a:rPr lang="en-US"/>
            </a:br>
            <a:r>
              <a:rPr lang="en-US"/>
              <a:t>It was originally conceived that CTO would be exempt from using SAGE Budget. In order to collect all of the line and period setup necessary for basic Workday awards for CTO, and given time constraints as we approach go-live, it was determined that pivoting to a SAGE Budget requirement for all ASRs would be the most stable approach going into 1st release. After go live, and with input from CTO budget preparers, we will re-asses whether an exemption would still be beneficial in the future or if data collection through SAGE Budget is acceptable. (Note that the fields of information needed are the same, regardless of whether SAGE Budget is used or an alternate approach to collecting the data).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1ff36f743_2_4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41ff36f743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Naming conventions are in development.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1ff36f743_2_5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1ff36f743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Naming conventions are in development.</a:t>
            </a:r>
            <a:endParaRPr/>
          </a:p>
          <a:p>
            <a:pPr marL="0" lvl="0" indent="0" algn="l" rtl="0">
              <a:spcBef>
                <a:spcPts val="0"/>
              </a:spcBef>
              <a:spcAft>
                <a:spcPts val="0"/>
              </a:spcAft>
              <a:buNone/>
            </a:pPr>
            <a:r>
              <a:rPr lang="en-US" sz="1200">
                <a:solidFill>
                  <a:schemeClr val="dk1"/>
                </a:solidFill>
                <a:highlight>
                  <a:srgbClr val="FFFFFF"/>
                </a:highlight>
                <a:latin typeface="Calibri"/>
                <a:ea typeface="Calibri"/>
                <a:cs typeface="Calibri"/>
                <a:sym typeface="Calibri"/>
              </a:rPr>
              <a:t>Note that the "view only" banner will not be there and that period 1 will be selected.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41ff36f743_2_7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41ff36f743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444746"/>
                </a:solidFill>
                <a:highlight>
                  <a:srgbClr val="FFFFFF"/>
                </a:highlight>
                <a:latin typeface="Roboto"/>
                <a:ea typeface="Roboto"/>
                <a:cs typeface="Roboto"/>
                <a:sym typeface="Roboto"/>
              </a:rPr>
              <a:t>Each worksheet will need one row of personnel at minimum who is assigned as PI.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1ff36f743_17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1ff36f743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Period 1 will be selected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22ecae105c_2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22ecae105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2ecae105c_2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22ecae105c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3e55afbc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03e55afbc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1b66938f3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41b66938f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17f5a8da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17f5a8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17f5a8da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17f5a8d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17f5a8dac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217f5a8d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1b66938f3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41b66938f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1b66938f3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1b66938f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41b66938f3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41b66938f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8" name="Google Shape;8;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9" name="Google Shape;9;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Google Shape;10;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Text 2">
  <p:cSld name="1_Title Slide_2">
    <p:bg>
      <p:bgPr>
        <a:solidFill>
          <a:srgbClr val="FFFFFF"/>
        </a:solid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671750" y="1035206"/>
            <a:ext cx="6972300" cy="4664800"/>
          </a:xfrm>
          <a:prstGeom prst="rect">
            <a:avLst/>
          </a:prstGeom>
          <a:noFill/>
          <a:ln>
            <a:noFill/>
          </a:ln>
        </p:spPr>
        <p:txBody>
          <a:bodyPr spcFirstLastPara="1" wrap="square" lIns="91425" tIns="91425" rIns="91425" bIns="91425" anchor="t" anchorCtr="0">
            <a:noAutofit/>
          </a:bodyPr>
          <a:lstStyle>
            <a:lvl1pPr marL="457200" lvl="0" indent="-228600" rtl="0">
              <a:lnSpc>
                <a:spcPct val="100000"/>
              </a:lnSpc>
              <a:spcBef>
                <a:spcPts val="0"/>
              </a:spcBef>
              <a:spcAft>
                <a:spcPts val="0"/>
              </a:spcAft>
              <a:buClr>
                <a:schemeClr val="dk1"/>
              </a:buClr>
              <a:buSzPts val="1400"/>
              <a:buNone/>
              <a:defRPr>
                <a:solidFill>
                  <a:schemeClr val="dk1"/>
                </a:solidFill>
              </a:defRPr>
            </a:lvl1pPr>
            <a:lvl2pPr marL="914400" lvl="1" indent="-228600" rtl="0">
              <a:spcBef>
                <a:spcPts val="0"/>
              </a:spcBef>
              <a:spcAft>
                <a:spcPts val="0"/>
              </a:spcAft>
              <a:buClr>
                <a:schemeClr val="dk1"/>
              </a:buClr>
              <a:buSzPts val="1400"/>
              <a:buNone/>
              <a:defRPr>
                <a:solidFill>
                  <a:schemeClr val="dk1"/>
                </a:solidFill>
              </a:defRPr>
            </a:lvl2pPr>
            <a:lvl3pPr marL="1371600" lvl="2" indent="-228600" rtl="0">
              <a:spcBef>
                <a:spcPts val="0"/>
              </a:spcBef>
              <a:spcAft>
                <a:spcPts val="0"/>
              </a:spcAft>
              <a:buClr>
                <a:schemeClr val="dk1"/>
              </a:buClr>
              <a:buSzPts val="1400"/>
              <a:buNone/>
              <a:defRPr>
                <a:solidFill>
                  <a:schemeClr val="dk1"/>
                </a:solidFill>
              </a:defRPr>
            </a:lvl3pPr>
            <a:lvl4pPr marL="1828800" lvl="3" indent="-228600" rtl="0">
              <a:spcBef>
                <a:spcPts val="0"/>
              </a:spcBef>
              <a:spcAft>
                <a:spcPts val="0"/>
              </a:spcAft>
              <a:buClr>
                <a:schemeClr val="dk1"/>
              </a:buClr>
              <a:buSzPts val="1400"/>
              <a:buNone/>
              <a:defRPr>
                <a:solidFill>
                  <a:schemeClr val="dk1"/>
                </a:solidFill>
              </a:defRPr>
            </a:lvl4pPr>
            <a:lvl5pPr marL="2286000" lvl="4" indent="-228600" rtl="0">
              <a:spcBef>
                <a:spcPts val="0"/>
              </a:spcBef>
              <a:spcAft>
                <a:spcPts val="0"/>
              </a:spcAft>
              <a:buClr>
                <a:schemeClr val="dk1"/>
              </a:buClr>
              <a:buSzPts val="1400"/>
              <a:buNone/>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8" name="Google Shape;58;p13"/>
          <p:cNvPicPr preferRelativeResize="0"/>
          <p:nvPr/>
        </p:nvPicPr>
        <p:blipFill rotWithShape="1">
          <a:blip r:embed="rId2">
            <a:alphaModFix/>
          </a:blip>
          <a:srcRect/>
          <a:stretch/>
        </p:blipFill>
        <p:spPr>
          <a:xfrm>
            <a:off x="761632" y="6148251"/>
            <a:ext cx="3149100" cy="518800"/>
          </a:xfrm>
          <a:prstGeom prst="rect">
            <a:avLst/>
          </a:prstGeom>
          <a:noFill/>
          <a:ln>
            <a:noFill/>
          </a:ln>
        </p:spPr>
      </p:pic>
      <p:pic>
        <p:nvPicPr>
          <p:cNvPr id="59" name="Google Shape;59;p13" descr="UW_W Logo_White.png"/>
          <p:cNvPicPr preferRelativeResize="0"/>
          <p:nvPr/>
        </p:nvPicPr>
        <p:blipFill rotWithShape="1">
          <a:blip r:embed="rId3">
            <a:alphaModFix/>
          </a:blip>
          <a:srcRect/>
          <a:stretch/>
        </p:blipFill>
        <p:spPr>
          <a:xfrm>
            <a:off x="7808025" y="5945855"/>
            <a:ext cx="1047600" cy="923600"/>
          </a:xfrm>
          <a:prstGeom prst="rect">
            <a:avLst/>
          </a:prstGeom>
          <a:noFill/>
          <a:ln>
            <a:noFill/>
          </a:ln>
        </p:spPr>
      </p:pic>
      <p:sp>
        <p:nvSpPr>
          <p:cNvPr id="60" name="Google Shape;60;p13"/>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61" name="Google Shape;61;p13"/>
          <p:cNvSpPr/>
          <p:nvPr/>
        </p:nvSpPr>
        <p:spPr>
          <a:xfrm>
            <a:off x="671750" y="804150"/>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 Text 1 1">
  <p:cSld name="1_Title Slide_1_1">
    <p:bg>
      <p:bgPr>
        <a:solidFill>
          <a:srgbClr val="FFFFFF"/>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body" idx="1"/>
          </p:nvPr>
        </p:nvSpPr>
        <p:spPr>
          <a:xfrm>
            <a:off x="661575" y="2305435"/>
            <a:ext cx="6972300" cy="3522000"/>
          </a:xfrm>
          <a:prstGeom prst="rect">
            <a:avLst/>
          </a:prstGeom>
          <a:noFill/>
          <a:ln>
            <a:noFill/>
          </a:ln>
        </p:spPr>
        <p:txBody>
          <a:bodyPr spcFirstLastPara="1" wrap="square" lIns="91425" tIns="91425" rIns="91425" bIns="91425" anchor="t" anchorCtr="0">
            <a:noAutofit/>
          </a:bodyPr>
          <a:lstStyle>
            <a:lvl1pPr marL="457200" lvl="0" indent="-228600" rtl="0">
              <a:lnSpc>
                <a:spcPct val="100000"/>
              </a:lnSpc>
              <a:spcBef>
                <a:spcPts val="0"/>
              </a:spcBef>
              <a:spcAft>
                <a:spcPts val="0"/>
              </a:spcAft>
              <a:buClr>
                <a:schemeClr val="dk1"/>
              </a:buClr>
              <a:buSzPts val="1400"/>
              <a:buNone/>
              <a:defRPr>
                <a:solidFill>
                  <a:schemeClr val="dk1"/>
                </a:solidFill>
              </a:defRPr>
            </a:lvl1pPr>
            <a:lvl2pPr marL="914400" lvl="1" indent="-228600" rtl="0">
              <a:spcBef>
                <a:spcPts val="0"/>
              </a:spcBef>
              <a:spcAft>
                <a:spcPts val="0"/>
              </a:spcAft>
              <a:buClr>
                <a:schemeClr val="dk1"/>
              </a:buClr>
              <a:buSzPts val="1400"/>
              <a:buNone/>
              <a:defRPr>
                <a:solidFill>
                  <a:schemeClr val="dk1"/>
                </a:solidFill>
              </a:defRPr>
            </a:lvl2pPr>
            <a:lvl3pPr marL="1371600" lvl="2" indent="-228600" rtl="0">
              <a:spcBef>
                <a:spcPts val="0"/>
              </a:spcBef>
              <a:spcAft>
                <a:spcPts val="0"/>
              </a:spcAft>
              <a:buClr>
                <a:schemeClr val="dk1"/>
              </a:buClr>
              <a:buSzPts val="1400"/>
              <a:buNone/>
              <a:defRPr>
                <a:solidFill>
                  <a:schemeClr val="dk1"/>
                </a:solidFill>
              </a:defRPr>
            </a:lvl3pPr>
            <a:lvl4pPr marL="1828800" lvl="3" indent="-228600" rtl="0">
              <a:spcBef>
                <a:spcPts val="0"/>
              </a:spcBef>
              <a:spcAft>
                <a:spcPts val="0"/>
              </a:spcAft>
              <a:buClr>
                <a:schemeClr val="dk1"/>
              </a:buClr>
              <a:buSzPts val="1400"/>
              <a:buNone/>
              <a:defRPr>
                <a:solidFill>
                  <a:schemeClr val="dk1"/>
                </a:solidFill>
              </a:defRPr>
            </a:lvl4pPr>
            <a:lvl5pPr marL="2286000" lvl="4" indent="-228600" rtl="0">
              <a:spcBef>
                <a:spcPts val="0"/>
              </a:spcBef>
              <a:spcAft>
                <a:spcPts val="0"/>
              </a:spcAft>
              <a:buClr>
                <a:schemeClr val="dk1"/>
              </a:buClr>
              <a:buSzPts val="1400"/>
              <a:buNone/>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64" name="Google Shape;64;p14"/>
          <p:cNvPicPr preferRelativeResize="0"/>
          <p:nvPr/>
        </p:nvPicPr>
        <p:blipFill rotWithShape="1">
          <a:blip r:embed="rId2">
            <a:alphaModFix/>
          </a:blip>
          <a:srcRect/>
          <a:stretch/>
        </p:blipFill>
        <p:spPr>
          <a:xfrm>
            <a:off x="761632" y="6148251"/>
            <a:ext cx="3149100" cy="518800"/>
          </a:xfrm>
          <a:prstGeom prst="rect">
            <a:avLst/>
          </a:prstGeom>
          <a:noFill/>
          <a:ln>
            <a:noFill/>
          </a:ln>
        </p:spPr>
      </p:pic>
      <p:pic>
        <p:nvPicPr>
          <p:cNvPr id="65" name="Google Shape;65;p14" descr="UW_W Logo_White.png"/>
          <p:cNvPicPr preferRelativeResize="0"/>
          <p:nvPr/>
        </p:nvPicPr>
        <p:blipFill rotWithShape="1">
          <a:blip r:embed="rId3">
            <a:alphaModFix/>
          </a:blip>
          <a:srcRect/>
          <a:stretch/>
        </p:blipFill>
        <p:spPr>
          <a:xfrm>
            <a:off x="7808025" y="5945855"/>
            <a:ext cx="1047600" cy="923600"/>
          </a:xfrm>
          <a:prstGeom prst="rect">
            <a:avLst/>
          </a:prstGeom>
          <a:noFill/>
          <a:ln>
            <a:noFill/>
          </a:ln>
        </p:spPr>
      </p:pic>
      <p:sp>
        <p:nvSpPr>
          <p:cNvPr id="66" name="Google Shape;66;p14"/>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67" name="Google Shape;67;p14"/>
          <p:cNvSpPr txBox="1">
            <a:spLocks noGrp="1"/>
          </p:cNvSpPr>
          <p:nvPr>
            <p:ph type="subTitle" idx="3"/>
          </p:nvPr>
        </p:nvSpPr>
        <p:spPr>
          <a:xfrm>
            <a:off x="753150" y="1074933"/>
            <a:ext cx="4328100" cy="608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8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68" name="Google Shape;68;p14"/>
          <p:cNvSpPr/>
          <p:nvPr/>
        </p:nvSpPr>
        <p:spPr>
          <a:xfrm>
            <a:off x="671750" y="804150"/>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Graphic 1">
  <p:cSld name="Header + Graphic_1">
    <p:bg>
      <p:bgPr>
        <a:solidFill>
          <a:srgbClr val="FFFFFF"/>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2">
            <a:alphaModFix/>
          </a:blip>
          <a:srcRect/>
          <a:stretch/>
        </p:blipFill>
        <p:spPr>
          <a:xfrm>
            <a:off x="5866410" y="6130327"/>
            <a:ext cx="2926200" cy="482000"/>
          </a:xfrm>
          <a:prstGeom prst="rect">
            <a:avLst/>
          </a:prstGeom>
          <a:noFill/>
          <a:ln>
            <a:noFill/>
          </a:ln>
        </p:spPr>
      </p:pic>
      <p:sp>
        <p:nvSpPr>
          <p:cNvPr id="71" name="Google Shape;71;p15"/>
          <p:cNvSpPr txBox="1">
            <a:spLocks noGrp="1"/>
          </p:cNvSpPr>
          <p:nvPr>
            <p:ph type="subTitle" idx="1"/>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2 Columns Text 1">
  <p:cSld name="Header + Subheader + Content_1">
    <p:bg>
      <p:bgPr>
        <a:solidFill>
          <a:srgbClr val="FFFFFF"/>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a:stretch/>
        </p:blipFill>
        <p:spPr>
          <a:xfrm>
            <a:off x="761632" y="6148251"/>
            <a:ext cx="3149100" cy="518800"/>
          </a:xfrm>
          <a:prstGeom prst="rect">
            <a:avLst/>
          </a:prstGeom>
          <a:noFill/>
          <a:ln>
            <a:noFill/>
          </a:ln>
        </p:spPr>
      </p:pic>
      <p:pic>
        <p:nvPicPr>
          <p:cNvPr id="74" name="Google Shape;74;p16" descr="UW_W Logo_White.png"/>
          <p:cNvPicPr preferRelativeResize="0"/>
          <p:nvPr/>
        </p:nvPicPr>
        <p:blipFill rotWithShape="1">
          <a:blip r:embed="rId3">
            <a:alphaModFix/>
          </a:blip>
          <a:srcRect/>
          <a:stretch/>
        </p:blipFill>
        <p:spPr>
          <a:xfrm>
            <a:off x="7808025" y="5945855"/>
            <a:ext cx="1047600" cy="923600"/>
          </a:xfrm>
          <a:prstGeom prst="rect">
            <a:avLst/>
          </a:prstGeom>
          <a:noFill/>
          <a:ln>
            <a:noFill/>
          </a:ln>
        </p:spPr>
      </p:pic>
      <p:sp>
        <p:nvSpPr>
          <p:cNvPr id="75" name="Google Shape;75;p16"/>
          <p:cNvSpPr txBox="1">
            <a:spLocks noGrp="1"/>
          </p:cNvSpPr>
          <p:nvPr>
            <p:ph type="subTitle" idx="1"/>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76" name="Google Shape;76;p16"/>
          <p:cNvSpPr txBox="1">
            <a:spLocks noGrp="1"/>
          </p:cNvSpPr>
          <p:nvPr>
            <p:ph type="body" idx="2"/>
          </p:nvPr>
        </p:nvSpPr>
        <p:spPr>
          <a:xfrm>
            <a:off x="741525" y="1261633"/>
            <a:ext cx="3189300" cy="4724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7" name="Google Shape;77;p16"/>
          <p:cNvSpPr txBox="1">
            <a:spLocks noGrp="1"/>
          </p:cNvSpPr>
          <p:nvPr>
            <p:ph type="body" idx="3"/>
          </p:nvPr>
        </p:nvSpPr>
        <p:spPr>
          <a:xfrm>
            <a:off x="4480275" y="1337533"/>
            <a:ext cx="3189300" cy="4724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8" name="Google Shape;78;p16"/>
          <p:cNvSpPr/>
          <p:nvPr/>
        </p:nvSpPr>
        <p:spPr>
          <a:xfrm>
            <a:off x="671750" y="804150"/>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79"/>
        <p:cNvGrpSpPr/>
        <p:nvPr/>
      </p:nvGrpSpPr>
      <p:grpSpPr>
        <a:xfrm>
          <a:off x="0" y="0"/>
          <a:ext cx="0" cy="0"/>
          <a:chOff x="0" y="0"/>
          <a:chExt cx="0" cy="0"/>
        </a:xfrm>
      </p:grpSpPr>
      <p:pic>
        <p:nvPicPr>
          <p:cNvPr id="80" name="Google Shape;80;p17"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81" name="Google Shape;81;p17"/>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82" name="Google Shape;82;p17"/>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83" name="Google Shape;83;p17"/>
          <p:cNvSpPr txBox="1">
            <a:spLocks noGrp="1"/>
          </p:cNvSpPr>
          <p:nvPr>
            <p:ph type="title"/>
          </p:nvPr>
        </p:nvSpPr>
        <p:spPr>
          <a:xfrm>
            <a:off x="460375" y="859991"/>
            <a:ext cx="6972300" cy="3522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671757" y="371510"/>
            <a:ext cx="8184600" cy="9920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2"/>
          </p:nvPr>
        </p:nvSpPr>
        <p:spPr>
          <a:xfrm>
            <a:off x="659305" y="1736725"/>
            <a:ext cx="81963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7" name="Google Shape;87;p18" descr="W Logo_Purple_2685_HEX.png"/>
          <p:cNvPicPr preferRelativeResize="0"/>
          <p:nvPr/>
        </p:nvPicPr>
        <p:blipFill rotWithShape="1">
          <a:blip r:embed="rId2">
            <a:alphaModFix/>
          </a:blip>
          <a:srcRect/>
          <a:stretch/>
        </p:blipFill>
        <p:spPr>
          <a:xfrm>
            <a:off x="7448139" y="5949410"/>
            <a:ext cx="1028700" cy="692658"/>
          </a:xfrm>
          <a:prstGeom prst="rect">
            <a:avLst/>
          </a:prstGeom>
          <a:noFill/>
          <a:ln>
            <a:noFill/>
          </a:ln>
        </p:spPr>
      </p:pic>
      <p:pic>
        <p:nvPicPr>
          <p:cNvPr id="88" name="Google Shape;88;p1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 name="Google Shape;15;p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6" name="Google Shape;16;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7"/>
        <p:cNvGrpSpPr/>
        <p:nvPr/>
      </p:nvGrpSpPr>
      <p:grpSpPr>
        <a:xfrm>
          <a:off x="0" y="0"/>
          <a:ext cx="0" cy="0"/>
          <a:chOff x="0" y="0"/>
          <a:chExt cx="0" cy="0"/>
        </a:xfrm>
      </p:grpSpPr>
      <p:pic>
        <p:nvPicPr>
          <p:cNvPr id="18" name="Google Shape;18;p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9" name="Google Shape;19;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 name="Google Shape;20;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Google Shape;21;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4" name="Google Shape;24;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 name="Google Shape;25;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 name="Google Shape;26;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 name="Google Shape;31;p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2" name="Google Shape;32;p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p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Google Shape;36;p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7" name="Google Shape;37;p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 name="Google Shape;42;p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3" name="Google Shape;43;p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4"/>
        <p:cNvGrpSpPr/>
        <p:nvPr/>
      </p:nvGrpSpPr>
      <p:grpSpPr>
        <a:xfrm>
          <a:off x="0" y="0"/>
          <a:ext cx="0" cy="0"/>
          <a:chOff x="0" y="0"/>
          <a:chExt cx="0" cy="0"/>
        </a:xfrm>
      </p:grpSpPr>
      <p:sp>
        <p:nvSpPr>
          <p:cNvPr id="45" name="Google Shape;45;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Google Shape;47;p1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8" name="Google Shape;48;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1">
  <p:cSld name="Header + SubHeader + Content_1">
    <p:spTree>
      <p:nvGrpSpPr>
        <p:cNvPr id="1" name="Shape 50"/>
        <p:cNvGrpSpPr/>
        <p:nvPr/>
      </p:nvGrpSpPr>
      <p:grpSpPr>
        <a:xfrm>
          <a:off x="0" y="0"/>
          <a:ext cx="0" cy="0"/>
          <a:chOff x="0" y="0"/>
          <a:chExt cx="0" cy="0"/>
        </a:xfrm>
      </p:grpSpPr>
      <p:pic>
        <p:nvPicPr>
          <p:cNvPr id="51" name="Google Shape;51;p12" descr="ORIS-white-left-no-W.png"/>
          <p:cNvPicPr preferRelativeResize="0"/>
          <p:nvPr/>
        </p:nvPicPr>
        <p:blipFill>
          <a:blip r:embed="rId2">
            <a:alphaModFix/>
          </a:blip>
          <a:stretch>
            <a:fillRect/>
          </a:stretch>
        </p:blipFill>
        <p:spPr>
          <a:xfrm>
            <a:off x="416970" y="5889300"/>
            <a:ext cx="4464625" cy="551625"/>
          </a:xfrm>
          <a:prstGeom prst="rect">
            <a:avLst/>
          </a:prstGeom>
          <a:noFill/>
          <a:ln>
            <a:noFill/>
          </a:ln>
        </p:spPr>
      </p:pic>
      <p:sp>
        <p:nvSpPr>
          <p:cNvPr id="52" name="Google Shape;52;p12"/>
          <p:cNvSpPr txBox="1">
            <a:spLocks noGrp="1"/>
          </p:cNvSpPr>
          <p:nvPr>
            <p:ph type="title"/>
          </p:nvPr>
        </p:nvSpPr>
        <p:spPr>
          <a:xfrm>
            <a:off x="487975" y="1004200"/>
            <a:ext cx="8093700" cy="305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600" b="1">
                <a:solidFill>
                  <a:schemeClr val="dk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3" name="Google Shape;53;p12"/>
          <p:cNvSpPr txBox="1">
            <a:spLocks noGrp="1"/>
          </p:cNvSpPr>
          <p:nvPr>
            <p:ph type="subTitle" idx="1"/>
          </p:nvPr>
        </p:nvSpPr>
        <p:spPr>
          <a:xfrm>
            <a:off x="445525" y="4342167"/>
            <a:ext cx="6279900" cy="848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pic>
        <p:nvPicPr>
          <p:cNvPr id="54" name="Google Shape;54;p12" descr="W-Logo_White_RGB.png"/>
          <p:cNvPicPr preferRelativeResize="0"/>
          <p:nvPr/>
        </p:nvPicPr>
        <p:blipFill>
          <a:blip r:embed="rId3">
            <a:alphaModFix/>
          </a:blip>
          <a:stretch>
            <a:fillRect/>
          </a:stretch>
        </p:blipFill>
        <p:spPr>
          <a:xfrm>
            <a:off x="7497700" y="5656100"/>
            <a:ext cx="1340424" cy="901424"/>
          </a:xfrm>
          <a:prstGeom prst="rect">
            <a:avLst/>
          </a:prstGeom>
          <a:noFill/>
          <a:ln>
            <a:noFill/>
          </a:ln>
        </p:spPr>
      </p:pic>
      <p:sp>
        <p:nvSpPr>
          <p:cNvPr id="55" name="Google Shape;55;p12"/>
          <p:cNvSpPr/>
          <p:nvPr/>
        </p:nvSpPr>
        <p:spPr>
          <a:xfrm>
            <a:off x="487975" y="4130983"/>
            <a:ext cx="1600200" cy="13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uwresearch.gosignmeup.com/public/Course/browse?courseid=4289"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sagehelp@uw.edu" TargetMode="External"/><Relationship Id="rId5" Type="http://schemas.openxmlformats.org/officeDocument/2006/relationships/hyperlink" Target="https://www.washington.edu/research/uwft-for-the-research-community/" TargetMode="External"/><Relationship Id="rId4" Type="http://schemas.openxmlformats.org/officeDocument/2006/relationships/hyperlink" Target="https://uwresearch.gosignmeup.com/public/Course/browse?courseid=42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epts.washington.edu/comply/docs/comp_202.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692025" y="2327223"/>
            <a:ext cx="6972300" cy="1363200"/>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150000"/>
              </a:lnSpc>
              <a:spcBef>
                <a:spcPts val="0"/>
              </a:spcBef>
              <a:spcAft>
                <a:spcPts val="0"/>
              </a:spcAft>
              <a:buClr>
                <a:schemeClr val="accent3"/>
              </a:buClr>
              <a:buSzPct val="138902"/>
              <a:buNone/>
            </a:pPr>
            <a:r>
              <a:rPr lang="en-US" sz="3329"/>
              <a:t>Scope of </a:t>
            </a:r>
            <a:endParaRPr sz="3329"/>
          </a:p>
          <a:p>
            <a:pPr marL="0" lvl="0" indent="0" algn="l" rtl="0">
              <a:lnSpc>
                <a:spcPct val="150000"/>
              </a:lnSpc>
              <a:spcBef>
                <a:spcPts val="0"/>
              </a:spcBef>
              <a:spcAft>
                <a:spcPts val="0"/>
              </a:spcAft>
              <a:buClr>
                <a:schemeClr val="accent3"/>
              </a:buClr>
              <a:buSzPct val="138902"/>
              <a:buNone/>
            </a:pPr>
            <a:r>
              <a:rPr lang="en-US" sz="3329"/>
              <a:t>UW Clinical Trial Office Budget Review</a:t>
            </a:r>
            <a:endParaRPr sz="3026">
              <a:latin typeface="Arial"/>
              <a:ea typeface="Arial"/>
              <a:cs typeface="Arial"/>
              <a:sym typeface="Arial"/>
            </a:endParaRPr>
          </a:p>
          <a:p>
            <a:pPr marL="0" lvl="0" indent="0" algn="l" rtl="0">
              <a:lnSpc>
                <a:spcPct val="100000"/>
              </a:lnSpc>
              <a:spcBef>
                <a:spcPts val="0"/>
              </a:spcBef>
              <a:spcAft>
                <a:spcPts val="0"/>
              </a:spcAft>
              <a:buClr>
                <a:schemeClr val="accent3"/>
              </a:buClr>
              <a:buSzPct val="183168"/>
              <a:buNone/>
            </a:pPr>
            <a:endParaRPr sz="2525">
              <a:latin typeface="Arial"/>
              <a:ea typeface="Arial"/>
              <a:cs typeface="Arial"/>
              <a:sym typeface="Arial"/>
            </a:endParaRPr>
          </a:p>
        </p:txBody>
      </p:sp>
      <p:sp>
        <p:nvSpPr>
          <p:cNvPr id="94" name="Google Shape;94;p19"/>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a:solidFill>
                  <a:schemeClr val="lt2"/>
                </a:solidFill>
              </a:rPr>
              <a:t>MRAM</a:t>
            </a:r>
            <a:endParaRPr/>
          </a:p>
          <a:p>
            <a:pPr marL="0" marR="0" lvl="0" indent="0" algn="l" rtl="0">
              <a:lnSpc>
                <a:spcPct val="150000"/>
              </a:lnSpc>
              <a:spcBef>
                <a:spcPts val="320"/>
              </a:spcBef>
              <a:spcAft>
                <a:spcPts val="0"/>
              </a:spcAft>
              <a:buClr>
                <a:schemeClr val="lt2"/>
              </a:buClr>
              <a:buSzPts val="1600"/>
              <a:buFont typeface="Arial"/>
              <a:buNone/>
            </a:pPr>
            <a:r>
              <a:rPr lang="en-US" sz="1600">
                <a:solidFill>
                  <a:schemeClr val="lt2"/>
                </a:solidFill>
              </a:rPr>
              <a:t>May 11, 2023</a:t>
            </a:r>
            <a:endParaRPr/>
          </a:p>
          <a:p>
            <a:pPr marL="0" marR="0" lvl="0" indent="0" algn="l" rtl="0">
              <a:lnSpc>
                <a:spcPct val="150000"/>
              </a:lnSpc>
              <a:spcBef>
                <a:spcPts val="320"/>
              </a:spcBef>
              <a:spcAft>
                <a:spcPts val="0"/>
              </a:spcAft>
              <a:buClr>
                <a:schemeClr val="lt2"/>
              </a:buClr>
              <a:buSzPts val="1600"/>
              <a:buFont typeface="Arial"/>
              <a:buNone/>
            </a:pPr>
            <a:r>
              <a:rPr lang="en-US" sz="1600">
                <a:solidFill>
                  <a:schemeClr val="lt2"/>
                </a:solidFill>
              </a:rPr>
              <a:t>Pavel Kruchek, Clinical Trials Office</a:t>
            </a:r>
            <a:endParaRPr sz="1600">
              <a:solidFill>
                <a:schemeClr val="lt2"/>
              </a:solidFill>
            </a:endParaRPr>
          </a:p>
          <a:p>
            <a:pPr marL="0" marR="0" lvl="0" indent="0" algn="l" rtl="0">
              <a:lnSpc>
                <a:spcPct val="150000"/>
              </a:lnSpc>
              <a:spcBef>
                <a:spcPts val="320"/>
              </a:spcBef>
              <a:spcAft>
                <a:spcPts val="0"/>
              </a:spcAft>
              <a:buClr>
                <a:schemeClr val="lt2"/>
              </a:buClr>
              <a:buSzPts val="1600"/>
              <a:buFont typeface="Arial"/>
              <a:buNone/>
            </a:pPr>
            <a:r>
              <a:rPr lang="en-US" sz="1600">
                <a:solidFill>
                  <a:schemeClr val="lt2"/>
                </a:solidFill>
              </a:rPr>
              <a:t>Carol Rhodes, Office of Sponsored Programs </a:t>
            </a:r>
            <a:endParaRPr/>
          </a:p>
        </p:txBody>
      </p:sp>
      <p:pic>
        <p:nvPicPr>
          <p:cNvPr id="95" name="Google Shape;95;p19"/>
          <p:cNvPicPr preferRelativeResize="0"/>
          <p:nvPr/>
        </p:nvPicPr>
        <p:blipFill>
          <a:blip r:embed="rId3">
            <a:alphaModFix/>
          </a:blip>
          <a:stretch>
            <a:fillRect/>
          </a:stretch>
        </p:blipFill>
        <p:spPr>
          <a:xfrm>
            <a:off x="0" y="103625"/>
            <a:ext cx="9143957" cy="2144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fontScale="92500"/>
          </a:bodyPr>
          <a:lstStyle/>
          <a:p>
            <a:pPr marL="0" lvl="0" indent="0" algn="l" rtl="0">
              <a:spcBef>
                <a:spcPts val="600"/>
              </a:spcBef>
              <a:spcAft>
                <a:spcPts val="0"/>
              </a:spcAft>
              <a:buNone/>
            </a:pPr>
            <a:r>
              <a:rPr lang="en-US" sz="3235"/>
              <a:t>Future State - Workday Finance Go-Live</a:t>
            </a:r>
            <a:endParaRPr sz="3235"/>
          </a:p>
          <a:p>
            <a:pPr marL="0" lvl="0" indent="0" algn="l" rtl="0">
              <a:spcBef>
                <a:spcPts val="600"/>
              </a:spcBef>
              <a:spcAft>
                <a:spcPts val="0"/>
              </a:spcAft>
              <a:buNone/>
            </a:pPr>
            <a:r>
              <a:rPr lang="en-US" sz="2764">
                <a:latin typeface="Encode Sans"/>
                <a:ea typeface="Encode Sans"/>
                <a:cs typeface="Encode Sans"/>
                <a:sym typeface="Encode Sans"/>
              </a:rPr>
              <a:t>SAGE Budget required on all Award Setup Requests</a:t>
            </a:r>
            <a:endParaRPr sz="2764">
              <a:latin typeface="Encode Sans"/>
              <a:ea typeface="Encode Sans"/>
              <a:cs typeface="Encode Sans"/>
              <a:sym typeface="Encode Sans"/>
            </a:endParaRPr>
          </a:p>
        </p:txBody>
      </p:sp>
      <p:sp>
        <p:nvSpPr>
          <p:cNvPr id="157" name="Google Shape;157;p28"/>
          <p:cNvSpPr txBox="1">
            <a:spLocks noGrp="1"/>
          </p:cNvSpPr>
          <p:nvPr>
            <p:ph type="body" idx="2"/>
          </p:nvPr>
        </p:nvSpPr>
        <p:spPr>
          <a:xfrm>
            <a:off x="659305" y="1736725"/>
            <a:ext cx="8196300" cy="4015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gt;"/>
            </a:pPr>
            <a:r>
              <a:rPr lang="en-US" b="0"/>
              <a:t>Use SAGE Budget for </a:t>
            </a:r>
            <a:r>
              <a:rPr lang="en-US"/>
              <a:t>all</a:t>
            </a:r>
            <a:r>
              <a:rPr lang="en-US" b="0"/>
              <a:t> Award Setup Requests, including budgets reviewed by CTO</a:t>
            </a:r>
            <a:endParaRPr b="0"/>
          </a:p>
          <a:p>
            <a:pPr marL="457200" lvl="0" indent="0" algn="l" rtl="0">
              <a:spcBef>
                <a:spcPts val="480"/>
              </a:spcBef>
              <a:spcAft>
                <a:spcPts val="0"/>
              </a:spcAft>
              <a:buNone/>
            </a:pPr>
            <a:endParaRPr b="0"/>
          </a:p>
          <a:p>
            <a:pPr marL="457200" lvl="0" indent="-381000" algn="l" rtl="0">
              <a:spcBef>
                <a:spcPts val="480"/>
              </a:spcBef>
              <a:spcAft>
                <a:spcPts val="0"/>
              </a:spcAft>
              <a:buSzPts val="2400"/>
              <a:buChar char="&gt;"/>
            </a:pPr>
            <a:r>
              <a:rPr lang="en-US" b="0"/>
              <a:t>For study budgets that will run through CTO review and Oncore billing</a:t>
            </a:r>
            <a:endParaRPr b="0"/>
          </a:p>
          <a:p>
            <a:pPr marL="914400" lvl="1" indent="-355600" algn="l" rtl="0">
              <a:spcBef>
                <a:spcPts val="0"/>
              </a:spcBef>
              <a:spcAft>
                <a:spcPts val="0"/>
              </a:spcAft>
              <a:buSzPts val="2000"/>
              <a:buChar char="–"/>
            </a:pPr>
            <a:r>
              <a:rPr lang="en-US" b="0"/>
              <a:t>Enter minimum information only in a single SAGE budget worksheet with $0 amount</a:t>
            </a:r>
            <a:br>
              <a:rPr lang="en-US" b="0"/>
            </a:br>
            <a:endParaRPr b="0"/>
          </a:p>
          <a:p>
            <a:pPr marL="457200" lvl="0" indent="-381000" algn="l" rtl="0">
              <a:spcBef>
                <a:spcPts val="0"/>
              </a:spcBef>
              <a:spcAft>
                <a:spcPts val="0"/>
              </a:spcAft>
              <a:buSzPts val="2400"/>
              <a:buChar char="&gt;"/>
            </a:pPr>
            <a:r>
              <a:rPr lang="en-US" b="0"/>
              <a:t>This will help with Award Line and Award period setup in Workday Finance</a:t>
            </a:r>
            <a:endParaRPr b="0"/>
          </a:p>
          <a:p>
            <a:pPr marL="914400" lvl="0" indent="0" algn="l" rtl="0">
              <a:spcBef>
                <a:spcPts val="480"/>
              </a:spcBef>
              <a:spcAft>
                <a:spcPts val="0"/>
              </a:spcAft>
              <a:buNone/>
            </a:pPr>
            <a:endParaRPr b="0"/>
          </a:p>
          <a:p>
            <a:pPr marL="0" lvl="0" indent="0" algn="l" rtl="0">
              <a:spcBef>
                <a:spcPts val="48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SAGE Budget Entry for CTO Budgets</a:t>
            </a:r>
            <a:endParaRPr/>
          </a:p>
          <a:p>
            <a:pPr marL="0" lvl="0" indent="0" algn="l" rtl="0">
              <a:spcBef>
                <a:spcPts val="600"/>
              </a:spcBef>
              <a:spcAft>
                <a:spcPts val="0"/>
              </a:spcAft>
              <a:buNone/>
            </a:pPr>
            <a:r>
              <a:rPr lang="en-US" sz="2500">
                <a:latin typeface="Encode Sans"/>
                <a:ea typeface="Encode Sans"/>
                <a:cs typeface="Encode Sans"/>
                <a:sym typeface="Encode Sans"/>
              </a:rPr>
              <a:t>What is the minimum information? </a:t>
            </a:r>
            <a:endParaRPr sz="2500">
              <a:latin typeface="Encode Sans"/>
              <a:ea typeface="Encode Sans"/>
              <a:cs typeface="Encode Sans"/>
              <a:sym typeface="Encode Sans"/>
            </a:endParaRPr>
          </a:p>
        </p:txBody>
      </p:sp>
      <p:sp>
        <p:nvSpPr>
          <p:cNvPr id="163" name="Google Shape;163;p29"/>
          <p:cNvSpPr txBox="1">
            <a:spLocks noGrp="1"/>
          </p:cNvSpPr>
          <p:nvPr>
            <p:ph type="body" idx="2"/>
          </p:nvPr>
        </p:nvSpPr>
        <p:spPr>
          <a:xfrm>
            <a:off x="659305" y="15081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1800" i="1"/>
              <a:t>Budget Settings</a:t>
            </a:r>
            <a:endParaRPr sz="1800" i="1"/>
          </a:p>
          <a:p>
            <a:pPr marL="914400" lvl="0" indent="-342900" algn="l" rtl="0">
              <a:spcBef>
                <a:spcPts val="480"/>
              </a:spcBef>
              <a:spcAft>
                <a:spcPts val="0"/>
              </a:spcAft>
              <a:buSzPts val="1800"/>
              <a:buChar char="&gt;"/>
            </a:pPr>
            <a:r>
              <a:rPr lang="en-US" sz="1800" b="0"/>
              <a:t>Budget Title </a:t>
            </a:r>
            <a:endParaRPr sz="1800" b="0"/>
          </a:p>
          <a:p>
            <a:pPr marL="914400" lvl="0" indent="-342900" algn="l" rtl="0">
              <a:spcBef>
                <a:spcPts val="0"/>
              </a:spcBef>
              <a:spcAft>
                <a:spcPts val="0"/>
              </a:spcAft>
              <a:buSzPts val="1800"/>
              <a:buChar char="&gt;"/>
            </a:pPr>
            <a:r>
              <a:rPr lang="en-US" sz="1800" b="0"/>
              <a:t>Budget Start Date</a:t>
            </a:r>
            <a:endParaRPr sz="1800" b="0"/>
          </a:p>
          <a:p>
            <a:pPr marL="914400" lvl="0" indent="-342900" algn="l" rtl="0">
              <a:spcBef>
                <a:spcPts val="0"/>
              </a:spcBef>
              <a:spcAft>
                <a:spcPts val="0"/>
              </a:spcAft>
              <a:buSzPts val="1800"/>
              <a:buChar char="&gt;"/>
            </a:pPr>
            <a:r>
              <a:rPr lang="en-US" sz="1800" b="0"/>
              <a:t>Total number of periods (defaults to 1)</a:t>
            </a:r>
            <a:endParaRPr sz="1800" b="0"/>
          </a:p>
          <a:p>
            <a:pPr marL="0" lvl="0" indent="0" algn="l" rtl="0">
              <a:spcBef>
                <a:spcPts val="480"/>
              </a:spcBef>
              <a:spcAft>
                <a:spcPts val="0"/>
              </a:spcAft>
              <a:buNone/>
            </a:pPr>
            <a:r>
              <a:rPr lang="en-US" sz="1800" i="1"/>
              <a:t>Worksheet Settings</a:t>
            </a:r>
            <a:endParaRPr sz="1800" i="1"/>
          </a:p>
          <a:p>
            <a:pPr marL="914400" lvl="0" indent="-342900" algn="l" rtl="0">
              <a:spcBef>
                <a:spcPts val="480"/>
              </a:spcBef>
              <a:spcAft>
                <a:spcPts val="0"/>
              </a:spcAft>
              <a:buSzPts val="1800"/>
              <a:buChar char="&gt;"/>
            </a:pPr>
            <a:r>
              <a:rPr lang="en-US" sz="1800" b="0"/>
              <a:t>Create a single SAGE budget worksheet</a:t>
            </a:r>
            <a:endParaRPr sz="1800" b="0"/>
          </a:p>
          <a:p>
            <a:pPr marL="914400" lvl="0" indent="-342900" algn="l" rtl="0">
              <a:spcBef>
                <a:spcPts val="0"/>
              </a:spcBef>
              <a:spcAft>
                <a:spcPts val="0"/>
              </a:spcAft>
              <a:buSzPts val="1800"/>
              <a:buChar char="&gt;"/>
            </a:pPr>
            <a:r>
              <a:rPr lang="en-US" sz="1800" b="0"/>
              <a:t>Primary Worksheet Title </a:t>
            </a:r>
            <a:endParaRPr sz="1800" b="0"/>
          </a:p>
          <a:p>
            <a:pPr marL="914400" lvl="0" indent="-342900" algn="l" rtl="0">
              <a:spcBef>
                <a:spcPts val="0"/>
              </a:spcBef>
              <a:spcAft>
                <a:spcPts val="0"/>
              </a:spcAft>
              <a:buSzPts val="1800"/>
              <a:buChar char="&gt;"/>
            </a:pPr>
            <a:r>
              <a:rPr lang="en-US" sz="1800" b="0"/>
              <a:t>Cost Center</a:t>
            </a:r>
            <a:endParaRPr sz="1800" b="0"/>
          </a:p>
          <a:p>
            <a:pPr marL="914400" lvl="0" indent="-342900" algn="l" rtl="0">
              <a:spcBef>
                <a:spcPts val="0"/>
              </a:spcBef>
              <a:spcAft>
                <a:spcPts val="0"/>
              </a:spcAft>
              <a:buSzPts val="1800"/>
              <a:buChar char="&gt;"/>
            </a:pPr>
            <a:r>
              <a:rPr lang="en-US" sz="1800" b="0"/>
              <a:t>Activity Location</a:t>
            </a:r>
            <a:endParaRPr sz="1800" b="0"/>
          </a:p>
          <a:p>
            <a:pPr marL="914400" lvl="0" indent="-342900" algn="l" rtl="0">
              <a:spcBef>
                <a:spcPts val="0"/>
              </a:spcBef>
              <a:spcAft>
                <a:spcPts val="0"/>
              </a:spcAft>
              <a:buSzPts val="1800"/>
              <a:buChar char="&gt;"/>
            </a:pPr>
            <a:r>
              <a:rPr lang="en-US" sz="1800" b="0"/>
              <a:t>Sponsored Program Activity Category</a:t>
            </a:r>
            <a:endParaRPr sz="1800" b="0"/>
          </a:p>
          <a:p>
            <a:pPr marL="914400" lvl="0" indent="-342900" algn="l" rtl="0">
              <a:spcBef>
                <a:spcPts val="0"/>
              </a:spcBef>
              <a:spcAft>
                <a:spcPts val="0"/>
              </a:spcAft>
              <a:buSzPts val="1800"/>
              <a:buChar char="&gt;"/>
            </a:pPr>
            <a:r>
              <a:rPr lang="en-US" sz="1800" b="0"/>
              <a:t>Sponsored Program Activity Type</a:t>
            </a:r>
            <a:endParaRPr sz="1800" b="0"/>
          </a:p>
          <a:p>
            <a:pPr marL="914400" lvl="0" indent="-342900" algn="l" rtl="0">
              <a:spcBef>
                <a:spcPts val="0"/>
              </a:spcBef>
              <a:spcAft>
                <a:spcPts val="0"/>
              </a:spcAft>
              <a:buSzPts val="1800"/>
              <a:buChar char="&gt;"/>
            </a:pPr>
            <a:r>
              <a:rPr lang="en-US" sz="1800" b="0"/>
              <a:t>Base Type</a:t>
            </a:r>
            <a:endParaRPr sz="1800" b="0"/>
          </a:p>
          <a:p>
            <a:pPr marL="0" lvl="0" indent="0" algn="l" rtl="0">
              <a:spcBef>
                <a:spcPts val="480"/>
              </a:spcBef>
              <a:spcAft>
                <a:spcPts val="0"/>
              </a:spcAft>
              <a:buNone/>
            </a:pPr>
            <a:r>
              <a:rPr lang="en-US" sz="1800" i="1"/>
              <a:t>Budget Entry</a:t>
            </a:r>
            <a:endParaRPr sz="1800" i="1"/>
          </a:p>
          <a:p>
            <a:pPr marL="914400" lvl="0" indent="-342900" algn="l" rtl="0">
              <a:spcBef>
                <a:spcPts val="480"/>
              </a:spcBef>
              <a:spcAft>
                <a:spcPts val="0"/>
              </a:spcAft>
              <a:buSzPts val="1800"/>
              <a:buChar char="&gt;"/>
            </a:pPr>
            <a:r>
              <a:rPr lang="en-US" sz="1800" b="0"/>
              <a:t>Add a Principal Investigator in personnel section for each worksheet, PI salary=$0</a:t>
            </a:r>
            <a:endParaRPr sz="1800" b="0"/>
          </a:p>
          <a:p>
            <a:pPr marL="1371600" lvl="1" indent="-342900" algn="l" rtl="0">
              <a:spcBef>
                <a:spcPts val="0"/>
              </a:spcBef>
              <a:spcAft>
                <a:spcPts val="0"/>
              </a:spcAft>
              <a:buSzPts val="1800"/>
              <a:buChar char="–"/>
            </a:pPr>
            <a:r>
              <a:rPr lang="en-US" sz="1800" b="0"/>
              <a:t>only one worksheet is needed for CTO budgets</a:t>
            </a:r>
            <a:endParaRPr sz="1800" b="0"/>
          </a:p>
          <a:p>
            <a:pPr marL="914400" lvl="0" indent="-342900" algn="l" rtl="0">
              <a:spcBef>
                <a:spcPts val="0"/>
              </a:spcBef>
              <a:spcAft>
                <a:spcPts val="0"/>
              </a:spcAft>
              <a:buSzPts val="1800"/>
              <a:buChar char="&gt;"/>
            </a:pPr>
            <a:r>
              <a:rPr lang="en-US" sz="1800" b="0"/>
              <a:t>No other line item entry required in the budget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BUDGET SETTINGS</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169" name="Google Shape;169;p30"/>
          <p:cNvPicPr preferRelativeResize="0"/>
          <p:nvPr/>
        </p:nvPicPr>
        <p:blipFill>
          <a:blip r:embed="rId3">
            <a:alphaModFix/>
          </a:blip>
          <a:stretch>
            <a:fillRect/>
          </a:stretch>
        </p:blipFill>
        <p:spPr>
          <a:xfrm>
            <a:off x="289675" y="1216050"/>
            <a:ext cx="8579456" cy="4859850"/>
          </a:xfrm>
          <a:prstGeom prst="rect">
            <a:avLst/>
          </a:prstGeom>
          <a:noFill/>
          <a:ln w="9525" cap="flat" cmpd="sng">
            <a:solidFill>
              <a:schemeClr val="dk2"/>
            </a:solidFill>
            <a:prstDash val="solid"/>
            <a:round/>
            <a:headEnd type="none" w="sm" len="sm"/>
            <a:tailEnd type="none" w="sm" len="sm"/>
          </a:ln>
        </p:spPr>
      </p:pic>
      <p:sp>
        <p:nvSpPr>
          <p:cNvPr id="170" name="Google Shape;170;p30"/>
          <p:cNvSpPr/>
          <p:nvPr/>
        </p:nvSpPr>
        <p:spPr>
          <a:xfrm>
            <a:off x="2165324" y="2689249"/>
            <a:ext cx="2689200" cy="3975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71" name="Google Shape;171;p30"/>
          <p:cNvSpPr txBox="1"/>
          <p:nvPr/>
        </p:nvSpPr>
        <p:spPr>
          <a:xfrm>
            <a:off x="3309354" y="2617330"/>
            <a:ext cx="132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Budget Title</a:t>
            </a:r>
            <a:endParaRPr>
              <a:solidFill>
                <a:srgbClr val="482981"/>
              </a:solidFill>
              <a:latin typeface="Open Sans"/>
              <a:ea typeface="Open Sans"/>
              <a:cs typeface="Open Sans"/>
              <a:sym typeface="Open Sans"/>
            </a:endParaRPr>
          </a:p>
        </p:txBody>
      </p:sp>
      <p:sp>
        <p:nvSpPr>
          <p:cNvPr id="172" name="Google Shape;172;p30"/>
          <p:cNvSpPr/>
          <p:nvPr/>
        </p:nvSpPr>
        <p:spPr>
          <a:xfrm>
            <a:off x="2165324" y="3598005"/>
            <a:ext cx="3286200" cy="457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73" name="Google Shape;173;p30"/>
          <p:cNvSpPr txBox="1"/>
          <p:nvPr/>
        </p:nvSpPr>
        <p:spPr>
          <a:xfrm>
            <a:off x="3718037" y="3562046"/>
            <a:ext cx="189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Budget Start Date</a:t>
            </a:r>
            <a:endParaRPr>
              <a:solidFill>
                <a:srgbClr val="482981"/>
              </a:solidFill>
              <a:latin typeface="Open Sans"/>
              <a:ea typeface="Open Sans"/>
              <a:cs typeface="Open Sans"/>
              <a:sym typeface="Open Sans"/>
            </a:endParaRPr>
          </a:p>
        </p:txBody>
      </p:sp>
      <p:sp>
        <p:nvSpPr>
          <p:cNvPr id="174" name="Google Shape;174;p30"/>
          <p:cNvSpPr/>
          <p:nvPr/>
        </p:nvSpPr>
        <p:spPr>
          <a:xfrm>
            <a:off x="2165324" y="5040436"/>
            <a:ext cx="3920400" cy="457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75" name="Google Shape;175;p30"/>
          <p:cNvSpPr txBox="1"/>
          <p:nvPr/>
        </p:nvSpPr>
        <p:spPr>
          <a:xfrm>
            <a:off x="3718037" y="5004476"/>
            <a:ext cx="246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Total Number of Periods</a:t>
            </a:r>
            <a:endParaRPr>
              <a:solidFill>
                <a:srgbClr val="482981"/>
              </a:solidFill>
              <a:latin typeface="Open Sans"/>
              <a:ea typeface="Open Sans"/>
              <a:cs typeface="Open Sans"/>
              <a:sym typeface="Open Sans"/>
            </a:endParaRPr>
          </a:p>
        </p:txBody>
      </p:sp>
      <p:sp>
        <p:nvSpPr>
          <p:cNvPr id="176" name="Google Shape;176;p30"/>
          <p:cNvSpPr txBox="1"/>
          <p:nvPr/>
        </p:nvSpPr>
        <p:spPr>
          <a:xfrm>
            <a:off x="6078133" y="2814735"/>
            <a:ext cx="2791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4B2E83"/>
                </a:solidFill>
                <a:latin typeface="Open Sans"/>
                <a:ea typeface="Open Sans"/>
                <a:cs typeface="Open Sans"/>
                <a:sym typeface="Open Sans"/>
              </a:rPr>
              <a:t>&gt; Dotted fields are required for a Clinical Trials SAGE Budget</a:t>
            </a:r>
            <a:endParaRPr sz="1800">
              <a:solidFill>
                <a:srgbClr val="4B2E83"/>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WORKSHEET SETTINGS</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182" name="Google Shape;182;p31"/>
          <p:cNvPicPr preferRelativeResize="0"/>
          <p:nvPr/>
        </p:nvPicPr>
        <p:blipFill>
          <a:blip r:embed="rId3">
            <a:alphaModFix/>
          </a:blip>
          <a:stretch>
            <a:fillRect/>
          </a:stretch>
        </p:blipFill>
        <p:spPr>
          <a:xfrm>
            <a:off x="69075" y="1118775"/>
            <a:ext cx="9075000" cy="4834401"/>
          </a:xfrm>
          <a:prstGeom prst="rect">
            <a:avLst/>
          </a:prstGeom>
          <a:noFill/>
          <a:ln w="9525" cap="flat" cmpd="sng">
            <a:solidFill>
              <a:schemeClr val="dk2"/>
            </a:solidFill>
            <a:prstDash val="solid"/>
            <a:round/>
            <a:headEnd type="none" w="sm" len="sm"/>
            <a:tailEnd type="none" w="sm" len="sm"/>
          </a:ln>
        </p:spPr>
      </p:pic>
      <p:sp>
        <p:nvSpPr>
          <p:cNvPr id="183" name="Google Shape;183;p31"/>
          <p:cNvSpPr/>
          <p:nvPr/>
        </p:nvSpPr>
        <p:spPr>
          <a:xfrm>
            <a:off x="188663" y="2214000"/>
            <a:ext cx="1143600" cy="6372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84" name="Google Shape;184;p31"/>
          <p:cNvSpPr/>
          <p:nvPr/>
        </p:nvSpPr>
        <p:spPr>
          <a:xfrm>
            <a:off x="1763388" y="3378633"/>
            <a:ext cx="29943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85" name="Google Shape;185;p31"/>
          <p:cNvSpPr/>
          <p:nvPr/>
        </p:nvSpPr>
        <p:spPr>
          <a:xfrm>
            <a:off x="1763488" y="3850200"/>
            <a:ext cx="29943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86" name="Google Shape;186;p31"/>
          <p:cNvSpPr/>
          <p:nvPr/>
        </p:nvSpPr>
        <p:spPr>
          <a:xfrm>
            <a:off x="5309188" y="2933600"/>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87" name="Google Shape;187;p31"/>
          <p:cNvSpPr/>
          <p:nvPr/>
        </p:nvSpPr>
        <p:spPr>
          <a:xfrm>
            <a:off x="5327188" y="3386533"/>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88" name="Google Shape;188;p31"/>
          <p:cNvSpPr/>
          <p:nvPr/>
        </p:nvSpPr>
        <p:spPr>
          <a:xfrm>
            <a:off x="5327288" y="3839467"/>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89" name="Google Shape;189;p31"/>
          <p:cNvSpPr/>
          <p:nvPr/>
        </p:nvSpPr>
        <p:spPr>
          <a:xfrm>
            <a:off x="5309188" y="4665167"/>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190" name="Google Shape;190;p31"/>
          <p:cNvSpPr txBox="1"/>
          <p:nvPr/>
        </p:nvSpPr>
        <p:spPr>
          <a:xfrm>
            <a:off x="2592688" y="3337033"/>
            <a:ext cx="225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Primary Worksheet Title</a:t>
            </a:r>
            <a:endParaRPr>
              <a:solidFill>
                <a:srgbClr val="482981"/>
              </a:solidFill>
              <a:latin typeface="Open Sans"/>
              <a:ea typeface="Open Sans"/>
              <a:cs typeface="Open Sans"/>
              <a:sym typeface="Open Sans"/>
            </a:endParaRPr>
          </a:p>
        </p:txBody>
      </p:sp>
      <p:sp>
        <p:nvSpPr>
          <p:cNvPr id="191" name="Google Shape;191;p31"/>
          <p:cNvSpPr txBox="1"/>
          <p:nvPr/>
        </p:nvSpPr>
        <p:spPr>
          <a:xfrm>
            <a:off x="3214713" y="3813400"/>
            <a:ext cx="155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Cost Center</a:t>
            </a:r>
            <a:endParaRPr>
              <a:solidFill>
                <a:srgbClr val="482981"/>
              </a:solidFill>
              <a:latin typeface="Open Sans"/>
              <a:ea typeface="Open Sans"/>
              <a:cs typeface="Open Sans"/>
              <a:sym typeface="Open Sans"/>
            </a:endParaRPr>
          </a:p>
        </p:txBody>
      </p:sp>
      <p:sp>
        <p:nvSpPr>
          <p:cNvPr id="192" name="Google Shape;192;p31"/>
          <p:cNvSpPr txBox="1"/>
          <p:nvPr/>
        </p:nvSpPr>
        <p:spPr>
          <a:xfrm>
            <a:off x="6484838" y="4621583"/>
            <a:ext cx="1713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Base Type</a:t>
            </a:r>
            <a:endParaRPr>
              <a:solidFill>
                <a:srgbClr val="482981"/>
              </a:solidFill>
              <a:latin typeface="Open Sans"/>
              <a:ea typeface="Open Sans"/>
              <a:cs typeface="Open Sans"/>
              <a:sym typeface="Open Sans"/>
            </a:endParaRPr>
          </a:p>
        </p:txBody>
      </p:sp>
      <p:sp>
        <p:nvSpPr>
          <p:cNvPr id="193" name="Google Shape;193;p31"/>
          <p:cNvSpPr txBox="1"/>
          <p:nvPr/>
        </p:nvSpPr>
        <p:spPr>
          <a:xfrm>
            <a:off x="6567938" y="2927467"/>
            <a:ext cx="155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Activity Location</a:t>
            </a:r>
            <a:endParaRPr>
              <a:solidFill>
                <a:srgbClr val="482981"/>
              </a:solidFill>
              <a:latin typeface="Open Sans"/>
              <a:ea typeface="Open Sans"/>
              <a:cs typeface="Open Sans"/>
              <a:sym typeface="Open Sans"/>
            </a:endParaRPr>
          </a:p>
        </p:txBody>
      </p:sp>
      <p:sp>
        <p:nvSpPr>
          <p:cNvPr id="194" name="Google Shape;194;p31"/>
          <p:cNvSpPr txBox="1"/>
          <p:nvPr/>
        </p:nvSpPr>
        <p:spPr>
          <a:xfrm>
            <a:off x="124013" y="2481825"/>
            <a:ext cx="126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82981"/>
                </a:solidFill>
                <a:latin typeface="Open Sans"/>
                <a:ea typeface="Open Sans"/>
                <a:cs typeface="Open Sans"/>
                <a:sym typeface="Open Sans"/>
              </a:rPr>
              <a:t>1 Worksheet</a:t>
            </a:r>
            <a:endParaRPr>
              <a:solidFill>
                <a:srgbClr val="482981"/>
              </a:solidFill>
              <a:latin typeface="Open Sans"/>
              <a:ea typeface="Open Sans"/>
              <a:cs typeface="Open Sans"/>
              <a:sym typeface="Open Sans"/>
            </a:endParaRPr>
          </a:p>
        </p:txBody>
      </p:sp>
      <p:sp>
        <p:nvSpPr>
          <p:cNvPr id="195" name="Google Shape;195;p31"/>
          <p:cNvSpPr txBox="1"/>
          <p:nvPr/>
        </p:nvSpPr>
        <p:spPr>
          <a:xfrm>
            <a:off x="5943838" y="3344933"/>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SPA Activity Category</a:t>
            </a:r>
            <a:endParaRPr>
              <a:solidFill>
                <a:srgbClr val="482981"/>
              </a:solidFill>
              <a:latin typeface="Open Sans"/>
              <a:ea typeface="Open Sans"/>
              <a:cs typeface="Open Sans"/>
              <a:sym typeface="Open Sans"/>
            </a:endParaRPr>
          </a:p>
        </p:txBody>
      </p:sp>
      <p:sp>
        <p:nvSpPr>
          <p:cNvPr id="196" name="Google Shape;196;p31"/>
          <p:cNvSpPr txBox="1"/>
          <p:nvPr/>
        </p:nvSpPr>
        <p:spPr>
          <a:xfrm>
            <a:off x="5930588" y="3797867"/>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SPA Activity Type</a:t>
            </a:r>
            <a:endParaRPr>
              <a:solidFill>
                <a:srgbClr val="48298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BUDGET ENTRY</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202" name="Google Shape;202;p32"/>
          <p:cNvPicPr preferRelativeResize="0"/>
          <p:nvPr/>
        </p:nvPicPr>
        <p:blipFill>
          <a:blip r:embed="rId3">
            <a:alphaModFix/>
          </a:blip>
          <a:stretch>
            <a:fillRect/>
          </a:stretch>
        </p:blipFill>
        <p:spPr>
          <a:xfrm>
            <a:off x="126775" y="1086200"/>
            <a:ext cx="8920151" cy="4751900"/>
          </a:xfrm>
          <a:prstGeom prst="rect">
            <a:avLst/>
          </a:prstGeom>
          <a:noFill/>
          <a:ln w="9525" cap="flat" cmpd="sng">
            <a:solidFill>
              <a:schemeClr val="dk2"/>
            </a:solidFill>
            <a:prstDash val="solid"/>
            <a:round/>
            <a:headEnd type="none" w="sm" len="sm"/>
            <a:tailEnd type="none" w="sm" len="sm"/>
          </a:ln>
        </p:spPr>
      </p:pic>
      <p:sp>
        <p:nvSpPr>
          <p:cNvPr id="203" name="Google Shape;203;p32"/>
          <p:cNvSpPr/>
          <p:nvPr/>
        </p:nvSpPr>
        <p:spPr>
          <a:xfrm>
            <a:off x="1566350" y="2587500"/>
            <a:ext cx="7223100" cy="32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204" name="Google Shape;204;p32"/>
          <p:cNvSpPr txBox="1"/>
          <p:nvPr/>
        </p:nvSpPr>
        <p:spPr>
          <a:xfrm>
            <a:off x="3234650" y="2560900"/>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482981"/>
                </a:solidFill>
                <a:latin typeface="Open Sans"/>
                <a:ea typeface="Open Sans"/>
                <a:cs typeface="Open Sans"/>
                <a:sym typeface="Open Sans"/>
              </a:rPr>
              <a:t>1 PI per Worksheet</a:t>
            </a:r>
            <a:endParaRPr>
              <a:solidFill>
                <a:srgbClr val="482981"/>
              </a:solidFill>
              <a:latin typeface="Open Sans"/>
              <a:ea typeface="Open Sans"/>
              <a:cs typeface="Open Sans"/>
              <a:sym typeface="Open Sans"/>
            </a:endParaRPr>
          </a:p>
        </p:txBody>
      </p:sp>
      <p:sp>
        <p:nvSpPr>
          <p:cNvPr id="205" name="Google Shape;205;p32"/>
          <p:cNvSpPr txBox="1"/>
          <p:nvPr/>
        </p:nvSpPr>
        <p:spPr>
          <a:xfrm>
            <a:off x="5410775" y="3261308"/>
            <a:ext cx="3117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solidFill>
                  <a:srgbClr val="482981"/>
                </a:solidFill>
                <a:latin typeface="Open Sans"/>
                <a:ea typeface="Open Sans"/>
                <a:cs typeface="Open Sans"/>
                <a:sym typeface="Open Sans"/>
              </a:rPr>
              <a:t>Leave default of $0 amount salary</a:t>
            </a:r>
            <a:endParaRPr sz="1300">
              <a:solidFill>
                <a:srgbClr val="482981"/>
              </a:solidFill>
              <a:latin typeface="Open Sans"/>
              <a:ea typeface="Open Sans"/>
              <a:cs typeface="Open Sans"/>
              <a:sym typeface="Open Sans"/>
            </a:endParaRPr>
          </a:p>
          <a:p>
            <a:pPr marL="0" lvl="0" indent="0" algn="ctr" rtl="0">
              <a:spcBef>
                <a:spcPts val="0"/>
              </a:spcBef>
              <a:spcAft>
                <a:spcPts val="0"/>
              </a:spcAft>
              <a:buNone/>
            </a:pPr>
            <a:r>
              <a:rPr lang="en-US" sz="1300">
                <a:solidFill>
                  <a:srgbClr val="482981"/>
                </a:solidFill>
                <a:latin typeface="Open Sans"/>
                <a:ea typeface="Open Sans"/>
                <a:cs typeface="Open Sans"/>
                <a:sym typeface="Open Sans"/>
              </a:rPr>
              <a:t>No other line item entry required</a:t>
            </a:r>
            <a:endParaRPr sz="1300">
              <a:solidFill>
                <a:srgbClr val="48298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subTitle" idx="2"/>
          </p:nvPr>
        </p:nvSpPr>
        <p:spPr>
          <a:xfrm>
            <a:off x="625875" y="56567"/>
            <a:ext cx="85182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b="0">
                <a:latin typeface="Encode Sans Black"/>
                <a:ea typeface="Encode Sans Black"/>
                <a:cs typeface="Encode Sans Black"/>
                <a:sym typeface="Encode Sans Black"/>
              </a:rPr>
              <a:t>CLINICAL TRIALS AWARD SETUP </a:t>
            </a:r>
            <a:r>
              <a:rPr lang="en-US" sz="2300" b="0">
                <a:latin typeface="Encode Sans"/>
                <a:ea typeface="Encode Sans"/>
                <a:cs typeface="Encode Sans"/>
                <a:sym typeface="Encode Sans"/>
              </a:rPr>
              <a:t>|</a:t>
            </a:r>
            <a:r>
              <a:rPr lang="en-US" sz="2300" b="0">
                <a:latin typeface="Encode Sans Black"/>
                <a:ea typeface="Encode Sans Black"/>
                <a:cs typeface="Encode Sans Black"/>
                <a:sym typeface="Encode Sans Black"/>
              </a:rPr>
              <a:t> </a:t>
            </a:r>
            <a:r>
              <a:rPr lang="en-US" sz="2300" b="0">
                <a:latin typeface="Encode Sans"/>
                <a:ea typeface="Encode Sans"/>
                <a:cs typeface="Encode Sans"/>
                <a:sym typeface="Encode Sans"/>
              </a:rPr>
              <a:t>CREATE &amp; LINK BUDGET</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211" name="Google Shape;211;p33"/>
          <p:cNvPicPr preferRelativeResize="0"/>
          <p:nvPr/>
        </p:nvPicPr>
        <p:blipFill>
          <a:blip r:embed="rId3">
            <a:alphaModFix/>
          </a:blip>
          <a:stretch>
            <a:fillRect/>
          </a:stretch>
        </p:blipFill>
        <p:spPr>
          <a:xfrm>
            <a:off x="131549" y="1143775"/>
            <a:ext cx="7387877" cy="4962824"/>
          </a:xfrm>
          <a:prstGeom prst="rect">
            <a:avLst/>
          </a:prstGeom>
          <a:noFill/>
          <a:ln w="9525" cap="flat" cmpd="sng">
            <a:solidFill>
              <a:srgbClr val="33006F"/>
            </a:solidFill>
            <a:prstDash val="solid"/>
            <a:round/>
            <a:headEnd type="none" w="sm" len="sm"/>
            <a:tailEnd type="none" w="sm" len="sm"/>
          </a:ln>
        </p:spPr>
      </p:pic>
      <p:sp>
        <p:nvSpPr>
          <p:cNvPr id="212" name="Google Shape;212;p33"/>
          <p:cNvSpPr/>
          <p:nvPr/>
        </p:nvSpPr>
        <p:spPr>
          <a:xfrm>
            <a:off x="1901775" y="3210825"/>
            <a:ext cx="5430000" cy="25044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213" name="Google Shape;213;p33"/>
          <p:cNvSpPr txBox="1"/>
          <p:nvPr/>
        </p:nvSpPr>
        <p:spPr>
          <a:xfrm>
            <a:off x="7782775" y="3864033"/>
            <a:ext cx="142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Automatic display of budget setup flowing to the award request</a:t>
            </a:r>
            <a:endParaRPr>
              <a:solidFill>
                <a:srgbClr val="4B2E83"/>
              </a:solidFill>
              <a:latin typeface="Open Sans"/>
              <a:ea typeface="Open Sans"/>
              <a:cs typeface="Open Sans"/>
              <a:sym typeface="Open Sans"/>
            </a:endParaRPr>
          </a:p>
        </p:txBody>
      </p:sp>
      <p:sp>
        <p:nvSpPr>
          <p:cNvPr id="214" name="Google Shape;214;p33"/>
          <p:cNvSpPr txBox="1"/>
          <p:nvPr/>
        </p:nvSpPr>
        <p:spPr>
          <a:xfrm>
            <a:off x="7672125" y="2661983"/>
            <a:ext cx="142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4B2E83"/>
                </a:solidFill>
                <a:latin typeface="Open Sans"/>
                <a:ea typeface="Open Sans"/>
                <a:cs typeface="Open Sans"/>
                <a:sym typeface="Open Sans"/>
              </a:rPr>
              <a:t>Select Period 1</a:t>
            </a:r>
            <a:endParaRPr>
              <a:solidFill>
                <a:srgbClr val="4B2E83"/>
              </a:solidFill>
              <a:latin typeface="Open Sans"/>
              <a:ea typeface="Open Sans"/>
              <a:cs typeface="Open Sans"/>
              <a:sym typeface="Open Sans"/>
            </a:endParaRPr>
          </a:p>
        </p:txBody>
      </p:sp>
      <p:cxnSp>
        <p:nvCxnSpPr>
          <p:cNvPr id="215" name="Google Shape;215;p33"/>
          <p:cNvCxnSpPr/>
          <p:nvPr/>
        </p:nvCxnSpPr>
        <p:spPr>
          <a:xfrm>
            <a:off x="3202539" y="2917433"/>
            <a:ext cx="4508700" cy="0"/>
          </a:xfrm>
          <a:prstGeom prst="straightConnector1">
            <a:avLst/>
          </a:prstGeom>
          <a:noFill/>
          <a:ln w="9525" cap="flat" cmpd="sng">
            <a:solidFill>
              <a:schemeClr val="dk2"/>
            </a:solidFill>
            <a:prstDash val="solid"/>
            <a:round/>
            <a:headEnd type="none" w="med" len="med"/>
            <a:tailEnd type="oval" w="med" len="med"/>
          </a:ln>
        </p:spPr>
      </p:cxnSp>
      <p:sp>
        <p:nvSpPr>
          <p:cNvPr id="216" name="Google Shape;216;p33"/>
          <p:cNvSpPr/>
          <p:nvPr/>
        </p:nvSpPr>
        <p:spPr>
          <a:xfrm>
            <a:off x="7555725" y="3247426"/>
            <a:ext cx="209700" cy="2544000"/>
          </a:xfrm>
          <a:prstGeom prst="rightBrace">
            <a:avLst>
              <a:gd name="adj1" fmla="val 50000"/>
              <a:gd name="adj2" fmla="val 50000"/>
            </a:avLst>
          </a:prstGeom>
          <a:no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3"/>
          <p:cNvPicPr preferRelativeResize="0"/>
          <p:nvPr/>
        </p:nvPicPr>
        <p:blipFill rotWithShape="1">
          <a:blip r:embed="rId4">
            <a:alphaModFix/>
          </a:blip>
          <a:srcRect b="94011"/>
          <a:stretch/>
        </p:blipFill>
        <p:spPr>
          <a:xfrm>
            <a:off x="131549" y="1143775"/>
            <a:ext cx="7387873" cy="339020"/>
          </a:xfrm>
          <a:prstGeom prst="rect">
            <a:avLst/>
          </a:prstGeom>
          <a:noFill/>
          <a:ln w="9525" cap="flat" cmpd="sng">
            <a:solidFill>
              <a:schemeClr val="dk2"/>
            </a:solidFill>
            <a:prstDash val="solid"/>
            <a:round/>
            <a:headEnd type="none" w="sm" len="sm"/>
            <a:tailEnd type="none" w="sm" len="sm"/>
          </a:ln>
        </p:spPr>
      </p:pic>
      <p:sp>
        <p:nvSpPr>
          <p:cNvPr id="218" name="Google Shape;218;p33"/>
          <p:cNvSpPr/>
          <p:nvPr/>
        </p:nvSpPr>
        <p:spPr>
          <a:xfrm>
            <a:off x="6163950" y="1194479"/>
            <a:ext cx="570000" cy="2376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33"/>
          <p:cNvPicPr preferRelativeResize="0"/>
          <p:nvPr/>
        </p:nvPicPr>
        <p:blipFill rotWithShape="1">
          <a:blip r:embed="rId3">
            <a:alphaModFix/>
          </a:blip>
          <a:srcRect t="27208" r="79050" b="45005"/>
          <a:stretch/>
        </p:blipFill>
        <p:spPr>
          <a:xfrm>
            <a:off x="130125" y="2488879"/>
            <a:ext cx="1547706" cy="1838694"/>
          </a:xfrm>
          <a:prstGeom prst="rect">
            <a:avLst/>
          </a:prstGeom>
          <a:noFill/>
          <a:ln>
            <a:noFill/>
          </a:ln>
        </p:spPr>
      </p:pic>
      <p:sp>
        <p:nvSpPr>
          <p:cNvPr id="220" name="Google Shape;220;p33"/>
          <p:cNvSpPr txBox="1"/>
          <p:nvPr/>
        </p:nvSpPr>
        <p:spPr>
          <a:xfrm>
            <a:off x="251375" y="3678080"/>
            <a:ext cx="7869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Notes on SAGE Budget Requirement</a:t>
            </a:r>
            <a:endParaRPr/>
          </a:p>
        </p:txBody>
      </p:sp>
      <p:sp>
        <p:nvSpPr>
          <p:cNvPr id="226" name="Google Shape;226;p34"/>
          <p:cNvSpPr txBox="1">
            <a:spLocks noGrp="1"/>
          </p:cNvSpPr>
          <p:nvPr>
            <p:ph type="body" idx="2"/>
          </p:nvPr>
        </p:nvSpPr>
        <p:spPr>
          <a:xfrm>
            <a:off x="659305" y="17367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0"/>
              <a:t>Allows necessary integration/mapping to Workday. </a:t>
            </a:r>
            <a:endParaRPr b="0"/>
          </a:p>
          <a:p>
            <a:pPr marL="0" lvl="0" indent="0" algn="l" rtl="0">
              <a:spcBef>
                <a:spcPts val="480"/>
              </a:spcBef>
              <a:spcAft>
                <a:spcPts val="0"/>
              </a:spcAft>
              <a:buNone/>
            </a:pPr>
            <a:endParaRPr b="0"/>
          </a:p>
          <a:p>
            <a:pPr marL="0" lvl="0" indent="0" algn="l" rtl="0">
              <a:spcBef>
                <a:spcPts val="480"/>
              </a:spcBef>
              <a:spcAft>
                <a:spcPts val="0"/>
              </a:spcAft>
              <a:buNone/>
            </a:pPr>
            <a:r>
              <a:rPr lang="en-US" b="0"/>
              <a:t>Setting up SAGE Budgets with basic information with $0 should take only a few minutes. </a:t>
            </a:r>
            <a:endParaRPr b="0"/>
          </a:p>
          <a:p>
            <a:pPr marL="0" lvl="0" indent="0" algn="l" rtl="0">
              <a:spcBef>
                <a:spcPts val="480"/>
              </a:spcBef>
              <a:spcAft>
                <a:spcPts val="0"/>
              </a:spcAft>
              <a:buNone/>
            </a:pPr>
            <a:endParaRPr b="0"/>
          </a:p>
          <a:p>
            <a:pPr marL="0" lvl="0" indent="0" algn="l" rtl="0">
              <a:spcBef>
                <a:spcPts val="480"/>
              </a:spcBef>
              <a:spcAft>
                <a:spcPts val="0"/>
              </a:spcAft>
              <a:buNone/>
            </a:pPr>
            <a:r>
              <a:rPr lang="en-US" b="0"/>
              <a:t>GCA will know budget detail is not needed &amp; they will not handle invoicing.</a:t>
            </a:r>
            <a:endParaRPr b="0"/>
          </a:p>
          <a:p>
            <a:pPr marL="0" lvl="0" indent="0" algn="l" rtl="0">
              <a:spcBef>
                <a:spcPts val="480"/>
              </a:spcBef>
              <a:spcAft>
                <a:spcPts val="0"/>
              </a:spcAft>
              <a:buNone/>
            </a:pPr>
            <a:endParaRPr b="0"/>
          </a:p>
          <a:p>
            <a:pPr marL="0" lvl="0" indent="0" algn="l" rtl="0">
              <a:spcBef>
                <a:spcPts val="480"/>
              </a:spcBef>
              <a:spcAft>
                <a:spcPts val="0"/>
              </a:spcAft>
              <a:buNone/>
            </a:pPr>
            <a:r>
              <a:rPr lang="en-US" b="0"/>
              <a:t>If there are other SAGE Budget requirements we will let you know as soon as possible. </a:t>
            </a:r>
            <a:endParaRPr b="0"/>
          </a:p>
          <a:p>
            <a:pPr marL="0" lvl="0" indent="0" algn="l" rtl="0">
              <a:spcBef>
                <a:spcPts val="480"/>
              </a:spcBef>
              <a:spcAft>
                <a:spcPts val="0"/>
              </a:spcAft>
              <a:buNone/>
            </a:pPr>
            <a:endParaRPr b="0"/>
          </a:p>
          <a:p>
            <a:pPr marL="0" lvl="0" indent="0" algn="l" rtl="0">
              <a:spcBef>
                <a:spcPts val="480"/>
              </a:spcBef>
              <a:spcAft>
                <a:spcPts val="0"/>
              </a:spcAft>
              <a:buNone/>
            </a:pPr>
            <a:endParaRPr/>
          </a:p>
          <a:p>
            <a:pPr marL="0" lvl="0" indent="0" algn="l" rtl="0">
              <a:spcBef>
                <a:spcPts val="480"/>
              </a:spcBef>
              <a:spcAft>
                <a:spcPts val="0"/>
              </a:spcAft>
              <a:buNone/>
            </a:pPr>
            <a:r>
              <a:rPr lang="en-US"/>
              <a:t> </a:t>
            </a:r>
            <a:endParaRPr/>
          </a:p>
          <a:p>
            <a:pPr marL="0" lvl="0" indent="0" algn="l" rtl="0">
              <a:spcBef>
                <a:spcPts val="48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Resources</a:t>
            </a:r>
            <a:endParaRPr/>
          </a:p>
        </p:txBody>
      </p:sp>
      <p:sp>
        <p:nvSpPr>
          <p:cNvPr id="232" name="Google Shape;232;p35"/>
          <p:cNvSpPr txBox="1"/>
          <p:nvPr/>
        </p:nvSpPr>
        <p:spPr>
          <a:xfrm>
            <a:off x="762000" y="1595750"/>
            <a:ext cx="8201400" cy="4433100"/>
          </a:xfrm>
          <a:prstGeom prst="rect">
            <a:avLst/>
          </a:prstGeom>
          <a:noFill/>
          <a:ln>
            <a:noFill/>
          </a:ln>
        </p:spPr>
        <p:txBody>
          <a:bodyPr spcFirstLastPara="1" wrap="square" lIns="91425" tIns="91425" rIns="91425" bIns="91425" anchor="ctr" anchorCtr="0">
            <a:spAutoFit/>
          </a:bodyPr>
          <a:lstStyle/>
          <a:p>
            <a:pPr marL="457200" lvl="0" indent="-355600" algn="l" rtl="0">
              <a:lnSpc>
                <a:spcPct val="150000"/>
              </a:lnSpc>
              <a:spcBef>
                <a:spcPts val="500"/>
              </a:spcBef>
              <a:spcAft>
                <a:spcPts val="0"/>
              </a:spcAft>
              <a:buClr>
                <a:srgbClr val="4B2E83"/>
              </a:buClr>
              <a:buSzPts val="2000"/>
              <a:buFont typeface="Open Sans"/>
              <a:buChar char="●"/>
            </a:pPr>
            <a:r>
              <a:rPr lang="en-US" sz="2000" b="1">
                <a:solidFill>
                  <a:srgbClr val="4B2E83"/>
                </a:solidFill>
                <a:latin typeface="Open Sans"/>
                <a:ea typeface="Open Sans"/>
                <a:cs typeface="Open Sans"/>
                <a:sym typeface="Open Sans"/>
              </a:rPr>
              <a:t>SAGE Budget Classes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u="sng">
                <a:solidFill>
                  <a:schemeClr val="hlink"/>
                </a:solidFill>
                <a:latin typeface="Open Sans"/>
                <a:ea typeface="Open Sans"/>
                <a:cs typeface="Open Sans"/>
                <a:sym typeface="Open Sans"/>
                <a:hlinkClick r:id="rId3"/>
              </a:rPr>
              <a:t>Thursday, May 18, 1-3 p.m.</a:t>
            </a:r>
            <a:endParaRPr sz="1800">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u="sng">
                <a:solidFill>
                  <a:schemeClr val="hlink"/>
                </a:solidFill>
                <a:latin typeface="Open Sans"/>
                <a:ea typeface="Open Sans"/>
                <a:cs typeface="Open Sans"/>
                <a:sym typeface="Open Sans"/>
                <a:hlinkClick r:id="rId4"/>
              </a:rPr>
              <a:t>Thursday, June 13, 1-3 p.m.</a:t>
            </a:r>
            <a:endParaRPr sz="18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US" sz="2000" b="1">
                <a:solidFill>
                  <a:srgbClr val="4B2E83"/>
                </a:solidFill>
                <a:latin typeface="Open Sans"/>
                <a:ea typeface="Open Sans"/>
                <a:cs typeface="Open Sans"/>
                <a:sym typeface="Open Sans"/>
              </a:rPr>
              <a:t>Drop-in SAGE Office Hours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a:solidFill>
                  <a:srgbClr val="4B2E83"/>
                </a:solidFill>
                <a:latin typeface="Open Sans"/>
                <a:ea typeface="Open Sans"/>
                <a:cs typeface="Open Sans"/>
                <a:sym typeface="Open Sans"/>
              </a:rPr>
              <a:t>Twice a month, every other Thursday. All dates/Zoom links on </a:t>
            </a:r>
            <a:r>
              <a:rPr lang="en-US" sz="1800" u="sng">
                <a:solidFill>
                  <a:schemeClr val="hlink"/>
                </a:solidFill>
                <a:latin typeface="Open Sans"/>
                <a:ea typeface="Open Sans"/>
                <a:cs typeface="Open Sans"/>
                <a:sym typeface="Open Sans"/>
                <a:hlinkClick r:id="rId5"/>
              </a:rPr>
              <a:t>UWFT for the Research Community webpage</a:t>
            </a:r>
            <a:endParaRPr sz="20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US" sz="2000" b="1" u="sng">
                <a:solidFill>
                  <a:schemeClr val="hlink"/>
                </a:solidFill>
                <a:latin typeface="Open Sans"/>
                <a:ea typeface="Open Sans"/>
                <a:cs typeface="Open Sans"/>
                <a:sym typeface="Open Sans"/>
                <a:hlinkClick r:id="rId5"/>
              </a:rPr>
              <a:t>UWFT for the Research Community Webpage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US" sz="1800">
                <a:solidFill>
                  <a:srgbClr val="4B2E83"/>
                </a:solidFill>
                <a:latin typeface="Open Sans"/>
                <a:ea typeface="Open Sans"/>
                <a:cs typeface="Open Sans"/>
                <a:sym typeface="Open Sans"/>
              </a:rPr>
              <a:t>Important dates, information, and training resources! </a:t>
            </a:r>
            <a:endParaRPr sz="1800">
              <a:solidFill>
                <a:srgbClr val="4B2E83"/>
              </a:solidFill>
              <a:latin typeface="Open Sans"/>
              <a:ea typeface="Open Sans"/>
              <a:cs typeface="Open Sans"/>
              <a:sym typeface="Open Sans"/>
            </a:endParaRPr>
          </a:p>
          <a:p>
            <a:pPr marL="457200" lvl="0" indent="-368300" algn="l" rtl="0">
              <a:lnSpc>
                <a:spcPct val="150000"/>
              </a:lnSpc>
              <a:spcBef>
                <a:spcPts val="0"/>
              </a:spcBef>
              <a:spcAft>
                <a:spcPts val="0"/>
              </a:spcAft>
              <a:buClr>
                <a:srgbClr val="4B2E83"/>
              </a:buClr>
              <a:buSzPts val="2200"/>
              <a:buFont typeface="Open Sans"/>
              <a:buChar char="●"/>
            </a:pPr>
            <a:r>
              <a:rPr lang="en-US" sz="2000" b="1">
                <a:solidFill>
                  <a:srgbClr val="4B2E83"/>
                </a:solidFill>
                <a:latin typeface="Open Sans"/>
                <a:ea typeface="Open Sans"/>
                <a:cs typeface="Open Sans"/>
                <a:sym typeface="Open Sans"/>
              </a:rPr>
              <a:t>Questions about SAGE Budget?</a:t>
            </a:r>
            <a:endParaRPr sz="2000" b="1">
              <a:solidFill>
                <a:srgbClr val="4B2E83"/>
              </a:solidFill>
              <a:latin typeface="Open Sans"/>
              <a:ea typeface="Open Sans"/>
              <a:cs typeface="Open Sans"/>
              <a:sym typeface="Open Sans"/>
            </a:endParaRPr>
          </a:p>
          <a:p>
            <a:pPr marL="914400" lvl="1" indent="-330200" algn="l" rtl="0">
              <a:lnSpc>
                <a:spcPct val="150000"/>
              </a:lnSpc>
              <a:spcBef>
                <a:spcPts val="0"/>
              </a:spcBef>
              <a:spcAft>
                <a:spcPts val="0"/>
              </a:spcAft>
              <a:buClr>
                <a:srgbClr val="4B2E83"/>
              </a:buClr>
              <a:buSzPts val="1600"/>
              <a:buFont typeface="Open Sans"/>
              <a:buChar char="○"/>
            </a:pPr>
            <a:r>
              <a:rPr lang="en-US" sz="1800">
                <a:solidFill>
                  <a:srgbClr val="4B2E83"/>
                </a:solidFill>
                <a:latin typeface="Open Sans"/>
                <a:ea typeface="Open Sans"/>
                <a:cs typeface="Open Sans"/>
                <a:sym typeface="Open Sans"/>
              </a:rPr>
              <a:t>Contact </a:t>
            </a:r>
            <a:r>
              <a:rPr lang="en-US" sz="1800" u="sng">
                <a:solidFill>
                  <a:schemeClr val="hlink"/>
                </a:solidFill>
                <a:latin typeface="Open Sans"/>
                <a:ea typeface="Open Sans"/>
                <a:cs typeface="Open Sans"/>
                <a:sym typeface="Open Sans"/>
                <a:hlinkClick r:id="rId6"/>
              </a:rPr>
              <a:t>sagehelp@uw.edu</a:t>
            </a:r>
            <a:r>
              <a:rPr lang="en-US" sz="1800">
                <a:solidFill>
                  <a:srgbClr val="4B2E83"/>
                </a:solidFill>
                <a:latin typeface="Open Sans"/>
                <a:ea typeface="Open Sans"/>
                <a:cs typeface="Open Sans"/>
                <a:sym typeface="Open Sans"/>
              </a:rPr>
              <a:t> </a:t>
            </a:r>
            <a:endParaRPr sz="1800">
              <a:solidFill>
                <a:srgbClr val="4B2E8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Clinical Trials Office: Background</a:t>
            </a:r>
            <a:endParaRPr/>
          </a:p>
        </p:txBody>
      </p:sp>
      <p:pic>
        <p:nvPicPr>
          <p:cNvPr id="101" name="Google Shape;101;p20"/>
          <p:cNvPicPr preferRelativeResize="0"/>
          <p:nvPr/>
        </p:nvPicPr>
        <p:blipFill>
          <a:blip r:embed="rId3">
            <a:alphaModFix/>
          </a:blip>
          <a:stretch>
            <a:fillRect/>
          </a:stretch>
        </p:blipFill>
        <p:spPr>
          <a:xfrm>
            <a:off x="281975" y="2489328"/>
            <a:ext cx="4363125" cy="3753700"/>
          </a:xfrm>
          <a:prstGeom prst="rect">
            <a:avLst/>
          </a:prstGeom>
          <a:noFill/>
          <a:ln>
            <a:noFill/>
          </a:ln>
        </p:spPr>
      </p:pic>
      <p:sp>
        <p:nvSpPr>
          <p:cNvPr id="102" name="Google Shape;102;p20"/>
          <p:cNvSpPr txBox="1"/>
          <p:nvPr/>
        </p:nvSpPr>
        <p:spPr>
          <a:xfrm>
            <a:off x="209325" y="1574950"/>
            <a:ext cx="86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3" name="Google Shape;103;p20"/>
          <p:cNvPicPr preferRelativeResize="0"/>
          <p:nvPr/>
        </p:nvPicPr>
        <p:blipFill>
          <a:blip r:embed="rId4">
            <a:alphaModFix/>
          </a:blip>
          <a:stretch>
            <a:fillRect/>
          </a:stretch>
        </p:blipFill>
        <p:spPr>
          <a:xfrm>
            <a:off x="192050" y="1543825"/>
            <a:ext cx="8664299" cy="91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Clinical Trials Office: Background</a:t>
            </a:r>
            <a:endParaRPr/>
          </a:p>
        </p:txBody>
      </p:sp>
      <p:sp>
        <p:nvSpPr>
          <p:cNvPr id="109" name="Google Shape;109;p21"/>
          <p:cNvSpPr txBox="1"/>
          <p:nvPr/>
        </p:nvSpPr>
        <p:spPr>
          <a:xfrm>
            <a:off x="209325" y="1574950"/>
            <a:ext cx="86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0" name="Google Shape;110;p21"/>
          <p:cNvPicPr preferRelativeResize="0"/>
          <p:nvPr/>
        </p:nvPicPr>
        <p:blipFill>
          <a:blip r:embed="rId3">
            <a:alphaModFix/>
          </a:blip>
          <a:stretch>
            <a:fillRect/>
          </a:stretch>
        </p:blipFill>
        <p:spPr>
          <a:xfrm>
            <a:off x="285525" y="2456275"/>
            <a:ext cx="6391531" cy="4209449"/>
          </a:xfrm>
          <a:prstGeom prst="rect">
            <a:avLst/>
          </a:prstGeom>
          <a:noFill/>
          <a:ln>
            <a:noFill/>
          </a:ln>
        </p:spPr>
      </p:pic>
      <p:pic>
        <p:nvPicPr>
          <p:cNvPr id="111" name="Google Shape;111;p21"/>
          <p:cNvPicPr preferRelativeResize="0"/>
          <p:nvPr/>
        </p:nvPicPr>
        <p:blipFill>
          <a:blip r:embed="rId4">
            <a:alphaModFix/>
          </a:blip>
          <a:stretch>
            <a:fillRect/>
          </a:stretch>
        </p:blipFill>
        <p:spPr>
          <a:xfrm>
            <a:off x="192050" y="1562900"/>
            <a:ext cx="8664302" cy="69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CTO Services</a:t>
            </a:r>
            <a:endParaRPr/>
          </a:p>
        </p:txBody>
      </p:sp>
      <p:pic>
        <p:nvPicPr>
          <p:cNvPr id="117" name="Google Shape;117;p22"/>
          <p:cNvPicPr preferRelativeResize="0"/>
          <p:nvPr/>
        </p:nvPicPr>
        <p:blipFill>
          <a:blip r:embed="rId3">
            <a:alphaModFix/>
          </a:blip>
          <a:stretch>
            <a:fillRect/>
          </a:stretch>
        </p:blipFill>
        <p:spPr>
          <a:xfrm>
            <a:off x="152400" y="2724135"/>
            <a:ext cx="8839200" cy="2538345"/>
          </a:xfrm>
          <a:prstGeom prst="rect">
            <a:avLst/>
          </a:prstGeom>
          <a:noFill/>
          <a:ln>
            <a:noFill/>
          </a:ln>
        </p:spPr>
      </p:pic>
      <p:pic>
        <p:nvPicPr>
          <p:cNvPr id="118" name="Google Shape;118;p22"/>
          <p:cNvPicPr preferRelativeResize="0"/>
          <p:nvPr/>
        </p:nvPicPr>
        <p:blipFill>
          <a:blip r:embed="rId4">
            <a:alphaModFix/>
          </a:blip>
          <a:stretch>
            <a:fillRect/>
          </a:stretch>
        </p:blipFill>
        <p:spPr>
          <a:xfrm>
            <a:off x="152400" y="1592200"/>
            <a:ext cx="8839201" cy="79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CTO Compliance Functions </a:t>
            </a:r>
            <a:endParaRPr/>
          </a:p>
        </p:txBody>
      </p:sp>
      <p:pic>
        <p:nvPicPr>
          <p:cNvPr id="124" name="Google Shape;124;p23"/>
          <p:cNvPicPr preferRelativeResize="0"/>
          <p:nvPr/>
        </p:nvPicPr>
        <p:blipFill>
          <a:blip r:embed="rId3">
            <a:alphaModFix/>
          </a:blip>
          <a:stretch>
            <a:fillRect/>
          </a:stretch>
        </p:blipFill>
        <p:spPr>
          <a:xfrm>
            <a:off x="152400" y="2887610"/>
            <a:ext cx="8839199" cy="2530553"/>
          </a:xfrm>
          <a:prstGeom prst="rect">
            <a:avLst/>
          </a:prstGeom>
          <a:noFill/>
          <a:ln>
            <a:noFill/>
          </a:ln>
        </p:spPr>
      </p:pic>
      <p:pic>
        <p:nvPicPr>
          <p:cNvPr id="125" name="Google Shape;125;p23"/>
          <p:cNvPicPr preferRelativeResize="0"/>
          <p:nvPr/>
        </p:nvPicPr>
        <p:blipFill>
          <a:blip r:embed="rId4">
            <a:alphaModFix/>
          </a:blip>
          <a:stretch>
            <a:fillRect/>
          </a:stretch>
        </p:blipFill>
        <p:spPr>
          <a:xfrm>
            <a:off x="152400" y="1592210"/>
            <a:ext cx="8839199" cy="1078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Institutional Financial Review: The Why</a:t>
            </a:r>
            <a:endParaRPr/>
          </a:p>
        </p:txBody>
      </p:sp>
      <p:sp>
        <p:nvSpPr>
          <p:cNvPr id="131" name="Google Shape;131;p24"/>
          <p:cNvSpPr txBox="1">
            <a:spLocks noGrp="1"/>
          </p:cNvSpPr>
          <p:nvPr>
            <p:ph type="body" idx="2"/>
          </p:nvPr>
        </p:nvSpPr>
        <p:spPr>
          <a:xfrm>
            <a:off x="659305" y="22701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0"/>
              <a:t>Consider these examples: </a:t>
            </a:r>
            <a:endParaRPr b="0"/>
          </a:p>
          <a:p>
            <a:pPr marL="457200" lvl="0" indent="-361950" algn="l" rtl="0">
              <a:spcBef>
                <a:spcPts val="480"/>
              </a:spcBef>
              <a:spcAft>
                <a:spcPts val="0"/>
              </a:spcAft>
              <a:buSzPts val="2100"/>
              <a:buChar char="&gt;"/>
            </a:pPr>
            <a:r>
              <a:rPr lang="en-US" sz="2100" b="0"/>
              <a:t>Rush UMC ($1.1M)</a:t>
            </a:r>
            <a:endParaRPr sz="2100" b="0"/>
          </a:p>
          <a:p>
            <a:pPr marL="457200" lvl="0" indent="-361950" algn="l" rtl="0">
              <a:spcBef>
                <a:spcPts val="0"/>
              </a:spcBef>
              <a:spcAft>
                <a:spcPts val="0"/>
              </a:spcAft>
              <a:buSzPts val="2100"/>
              <a:buChar char="&gt;"/>
            </a:pPr>
            <a:r>
              <a:rPr lang="en-US" sz="2100" b="0"/>
              <a:t>Emory ($1.5M)</a:t>
            </a:r>
            <a:endParaRPr sz="2100" b="0"/>
          </a:p>
          <a:p>
            <a:pPr marL="457200" lvl="0" indent="-361950" algn="l" rtl="0">
              <a:spcBef>
                <a:spcPts val="0"/>
              </a:spcBef>
              <a:spcAft>
                <a:spcPts val="0"/>
              </a:spcAft>
              <a:buSzPts val="2100"/>
              <a:buChar char="&gt;"/>
            </a:pPr>
            <a:r>
              <a:rPr lang="en-US" sz="2100" b="0"/>
              <a:t>USC Norris CC ($1.9M)</a:t>
            </a:r>
            <a:endParaRPr sz="2100" b="0"/>
          </a:p>
          <a:p>
            <a:pPr marL="457200" lvl="0" indent="-361950" algn="l" rtl="0">
              <a:spcBef>
                <a:spcPts val="0"/>
              </a:spcBef>
              <a:spcAft>
                <a:spcPts val="0"/>
              </a:spcAft>
              <a:buSzPts val="2100"/>
              <a:buChar char="&gt;"/>
            </a:pPr>
            <a:r>
              <a:rPr lang="en-US" sz="2100" b="0"/>
              <a:t>Beth Israel ($2.4M)</a:t>
            </a:r>
            <a:endParaRPr sz="2100" b="0"/>
          </a:p>
          <a:p>
            <a:pPr marL="457200" lvl="0" indent="-361950" algn="l" rtl="0">
              <a:spcBef>
                <a:spcPts val="0"/>
              </a:spcBef>
              <a:spcAft>
                <a:spcPts val="0"/>
              </a:spcAft>
              <a:buSzPts val="2100"/>
              <a:buChar char="&gt;"/>
            </a:pPr>
            <a:r>
              <a:rPr lang="en-US" sz="2100" b="0"/>
              <a:t>Johns Hopkins ($2.6M)</a:t>
            </a:r>
            <a:endParaRPr sz="2100" b="0"/>
          </a:p>
          <a:p>
            <a:pPr marL="457200" lvl="0" indent="-361950" algn="l" rtl="0">
              <a:spcBef>
                <a:spcPts val="0"/>
              </a:spcBef>
              <a:spcAft>
                <a:spcPts val="0"/>
              </a:spcAft>
              <a:buSzPts val="2100"/>
              <a:buChar char="&gt;"/>
            </a:pPr>
            <a:r>
              <a:rPr lang="en-US" sz="2100" b="0"/>
              <a:t>UAB ($3.4M)</a:t>
            </a:r>
            <a:endParaRPr sz="2100" b="0"/>
          </a:p>
          <a:p>
            <a:pPr marL="457200" lvl="0" indent="-361950" algn="l" rtl="0">
              <a:spcBef>
                <a:spcPts val="0"/>
              </a:spcBef>
              <a:spcAft>
                <a:spcPts val="0"/>
              </a:spcAft>
              <a:buSzPts val="2100"/>
              <a:buChar char="&gt;"/>
            </a:pPr>
            <a:r>
              <a:rPr lang="en-US" sz="2100" b="0"/>
              <a:t>Yale ($3.8M)</a:t>
            </a:r>
            <a:endParaRPr sz="2100" b="0"/>
          </a:p>
          <a:p>
            <a:pPr marL="457200" lvl="0" indent="-361950" algn="l" rtl="0">
              <a:spcBef>
                <a:spcPts val="0"/>
              </a:spcBef>
              <a:spcAft>
                <a:spcPts val="0"/>
              </a:spcAft>
              <a:buSzPts val="2100"/>
              <a:buChar char="&gt;"/>
            </a:pPr>
            <a:r>
              <a:rPr lang="en-US" sz="2100" b="0"/>
              <a:t>Cornell ($4.3M)</a:t>
            </a:r>
            <a:endParaRPr sz="2100" b="0"/>
          </a:p>
          <a:p>
            <a:pPr marL="457200" lvl="0" indent="-361950" algn="l" rtl="0">
              <a:spcBef>
                <a:spcPts val="0"/>
              </a:spcBef>
              <a:spcAft>
                <a:spcPts val="0"/>
              </a:spcAft>
              <a:buSzPts val="2100"/>
              <a:buChar char="&gt;"/>
            </a:pPr>
            <a:r>
              <a:rPr lang="en-US" sz="2100" b="0"/>
              <a:t>Northwestern ($5.5M)</a:t>
            </a:r>
            <a:endParaRPr sz="2100" b="0"/>
          </a:p>
          <a:p>
            <a:pPr marL="457200" lvl="0" indent="-361950" algn="l" rtl="0">
              <a:spcBef>
                <a:spcPts val="0"/>
              </a:spcBef>
              <a:spcAft>
                <a:spcPts val="0"/>
              </a:spcAft>
              <a:buSzPts val="2100"/>
              <a:buChar char="&gt;"/>
            </a:pPr>
            <a:r>
              <a:rPr lang="en-US" sz="2100" b="0"/>
              <a:t>Mayo Clinic ($6.5M)</a:t>
            </a:r>
            <a:endParaRPr/>
          </a:p>
        </p:txBody>
      </p:sp>
      <p:pic>
        <p:nvPicPr>
          <p:cNvPr id="132" name="Google Shape;132;p24"/>
          <p:cNvPicPr preferRelativeResize="0"/>
          <p:nvPr/>
        </p:nvPicPr>
        <p:blipFill>
          <a:blip r:embed="rId3">
            <a:alphaModFix/>
          </a:blip>
          <a:stretch>
            <a:fillRect/>
          </a:stretch>
        </p:blipFill>
        <p:spPr>
          <a:xfrm>
            <a:off x="4153850" y="2819838"/>
            <a:ext cx="4852001" cy="2916075"/>
          </a:xfrm>
          <a:prstGeom prst="rect">
            <a:avLst/>
          </a:prstGeom>
          <a:noFill/>
          <a:ln>
            <a:noFill/>
          </a:ln>
        </p:spPr>
      </p:pic>
      <p:sp>
        <p:nvSpPr>
          <p:cNvPr id="133" name="Google Shape;133;p24"/>
          <p:cNvSpPr txBox="1">
            <a:spLocks noGrp="1"/>
          </p:cNvSpPr>
          <p:nvPr>
            <p:ph type="body" idx="2"/>
          </p:nvPr>
        </p:nvSpPr>
        <p:spPr>
          <a:xfrm>
            <a:off x="665900" y="1615125"/>
            <a:ext cx="8196300" cy="697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100"/>
              <a:t>No one wants patients to be billed when they shouldn’t be</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Institutional Financial Review: The Why</a:t>
            </a:r>
            <a:endParaRPr/>
          </a:p>
        </p:txBody>
      </p:sp>
      <p:sp>
        <p:nvSpPr>
          <p:cNvPr id="139" name="Google Shape;139;p25"/>
          <p:cNvSpPr txBox="1">
            <a:spLocks noGrp="1"/>
          </p:cNvSpPr>
          <p:nvPr>
            <p:ph type="body" idx="2"/>
          </p:nvPr>
        </p:nvSpPr>
        <p:spPr>
          <a:xfrm>
            <a:off x="659305" y="17367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0"/>
              <a:t>Federal fines are not the only cost of non-compliance: </a:t>
            </a:r>
            <a:endParaRPr b="0"/>
          </a:p>
          <a:p>
            <a:pPr marL="0" lvl="0" indent="0" algn="l" rtl="0">
              <a:spcBef>
                <a:spcPts val="480"/>
              </a:spcBef>
              <a:spcAft>
                <a:spcPts val="0"/>
              </a:spcAft>
              <a:buNone/>
            </a:pPr>
            <a:endParaRPr sz="1700" b="0"/>
          </a:p>
          <a:p>
            <a:pPr marL="457200" lvl="0" indent="-361950" algn="l" rtl="0">
              <a:spcBef>
                <a:spcPts val="480"/>
              </a:spcBef>
              <a:spcAft>
                <a:spcPts val="0"/>
              </a:spcAft>
              <a:buSzPts val="2100"/>
              <a:buChar char="&gt;"/>
            </a:pPr>
            <a:r>
              <a:rPr lang="en-US" sz="2100" b="0"/>
              <a:t>Monetary impact is at least double when adding legal fees</a:t>
            </a:r>
            <a:endParaRPr sz="2100" b="0"/>
          </a:p>
          <a:p>
            <a:pPr marL="0" lvl="0" indent="0" algn="l" rtl="0">
              <a:spcBef>
                <a:spcPts val="480"/>
              </a:spcBef>
              <a:spcAft>
                <a:spcPts val="0"/>
              </a:spcAft>
              <a:buNone/>
            </a:pPr>
            <a:endParaRPr sz="2100" b="0"/>
          </a:p>
          <a:p>
            <a:pPr marL="457200" lvl="0" indent="-361950" algn="l" rtl="0">
              <a:spcBef>
                <a:spcPts val="480"/>
              </a:spcBef>
              <a:spcAft>
                <a:spcPts val="0"/>
              </a:spcAft>
              <a:buSzPts val="2100"/>
              <a:buChar char="&gt;"/>
            </a:pPr>
            <a:r>
              <a:rPr lang="en-US" sz="2100" b="0"/>
              <a:t>Criminal charges may be added in cases of deliberate fraud</a:t>
            </a:r>
            <a:endParaRPr sz="2100" b="0"/>
          </a:p>
          <a:p>
            <a:pPr marL="0" lvl="0" indent="0" algn="l" rtl="0">
              <a:spcBef>
                <a:spcPts val="480"/>
              </a:spcBef>
              <a:spcAft>
                <a:spcPts val="0"/>
              </a:spcAft>
              <a:buNone/>
            </a:pPr>
            <a:endParaRPr sz="2100" b="0"/>
          </a:p>
          <a:p>
            <a:pPr marL="457200" lvl="0" indent="-361950" algn="l" rtl="0">
              <a:spcBef>
                <a:spcPts val="480"/>
              </a:spcBef>
              <a:spcAft>
                <a:spcPts val="0"/>
              </a:spcAft>
              <a:buSzPts val="2100"/>
              <a:buChar char="&gt;"/>
            </a:pPr>
            <a:r>
              <a:rPr lang="en-US" sz="2100" b="0"/>
              <a:t>Potential loss of federal funding</a:t>
            </a:r>
            <a:endParaRPr sz="2100" b="0"/>
          </a:p>
          <a:p>
            <a:pPr marL="0" lvl="0" indent="0" algn="l" rtl="0">
              <a:spcBef>
                <a:spcPts val="480"/>
              </a:spcBef>
              <a:spcAft>
                <a:spcPts val="0"/>
              </a:spcAft>
              <a:buNone/>
            </a:pPr>
            <a:endParaRPr sz="2100" b="0"/>
          </a:p>
          <a:p>
            <a:pPr marL="457200" lvl="0" indent="-361950" algn="l" rtl="0">
              <a:spcBef>
                <a:spcPts val="480"/>
              </a:spcBef>
              <a:spcAft>
                <a:spcPts val="0"/>
              </a:spcAft>
              <a:buSzPts val="2100"/>
              <a:buChar char="&gt;"/>
            </a:pPr>
            <a:r>
              <a:rPr lang="en-US" sz="2100" b="0"/>
              <a:t>Severe reputational damage impacting jobs, patient trust, funding, subject enrollment, etc.</a:t>
            </a:r>
            <a:endParaRPr sz="2100" b="0"/>
          </a:p>
          <a:p>
            <a:pPr marL="0" lvl="0" indent="0" algn="l" rtl="0">
              <a:spcBef>
                <a:spcPts val="4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Institutional Financial Review</a:t>
            </a:r>
            <a:endParaRPr/>
          </a:p>
        </p:txBody>
      </p:sp>
      <p:sp>
        <p:nvSpPr>
          <p:cNvPr id="145" name="Google Shape;145;p26"/>
          <p:cNvSpPr txBox="1">
            <a:spLocks noGrp="1"/>
          </p:cNvSpPr>
          <p:nvPr>
            <p:ph type="body" idx="2"/>
          </p:nvPr>
        </p:nvSpPr>
        <p:spPr>
          <a:xfrm>
            <a:off x="659305" y="1736725"/>
            <a:ext cx="81963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0"/>
              <a:t>Billing compliance is governed by federal and state regulations and the institutional policy COMP.202 (</a:t>
            </a:r>
            <a:r>
              <a:rPr lang="en-US" sz="2200" b="0" u="sng">
                <a:solidFill>
                  <a:schemeClr val="hlink"/>
                </a:solidFill>
                <a:hlinkClick r:id="rId3"/>
              </a:rPr>
              <a:t>https://depts.washington.edu/comply/docs/comp_202.pdf</a:t>
            </a:r>
            <a:r>
              <a:rPr lang="en-US" b="0"/>
              <a:t>)</a:t>
            </a:r>
            <a:endParaRPr b="0"/>
          </a:p>
          <a:p>
            <a:pPr marL="0" lvl="0" indent="0" algn="l" rtl="0">
              <a:spcBef>
                <a:spcPts val="480"/>
              </a:spcBef>
              <a:spcAft>
                <a:spcPts val="0"/>
              </a:spcAft>
              <a:buNone/>
            </a:pPr>
            <a:endParaRPr b="0"/>
          </a:p>
          <a:p>
            <a:pPr marL="457200" lvl="0" indent="-361950" algn="l" rtl="0">
              <a:spcBef>
                <a:spcPts val="480"/>
              </a:spcBef>
              <a:spcAft>
                <a:spcPts val="0"/>
              </a:spcAft>
              <a:buSzPts val="2100"/>
              <a:buChar char="&gt;"/>
            </a:pPr>
            <a:r>
              <a:rPr lang="en-US" sz="2100" b="0"/>
              <a:t>Coverage analysis and billing grid production</a:t>
            </a:r>
            <a:endParaRPr sz="2100" b="0"/>
          </a:p>
          <a:p>
            <a:pPr marL="457200" lvl="0" indent="-361950" algn="l" rtl="0">
              <a:spcBef>
                <a:spcPts val="0"/>
              </a:spcBef>
              <a:spcAft>
                <a:spcPts val="0"/>
              </a:spcAft>
              <a:buSzPts val="2100"/>
              <a:buChar char="&gt;"/>
            </a:pPr>
            <a:r>
              <a:rPr lang="en-US" sz="2100" b="0"/>
              <a:t>Document congruence (Summary Review):</a:t>
            </a:r>
            <a:endParaRPr sz="2100" b="0"/>
          </a:p>
          <a:p>
            <a:pPr marL="914400" lvl="1" indent="-361950" algn="l" rtl="0">
              <a:spcBef>
                <a:spcPts val="0"/>
              </a:spcBef>
              <a:spcAft>
                <a:spcPts val="0"/>
              </a:spcAft>
              <a:buSzPts val="2100"/>
              <a:buChar char="–"/>
            </a:pPr>
            <a:r>
              <a:rPr lang="en-US" sz="2100" b="0"/>
              <a:t>Billing grid</a:t>
            </a:r>
            <a:endParaRPr sz="2100" b="0"/>
          </a:p>
          <a:p>
            <a:pPr marL="914400" lvl="1" indent="-361950" algn="l" rtl="0">
              <a:spcBef>
                <a:spcPts val="0"/>
              </a:spcBef>
              <a:spcAft>
                <a:spcPts val="0"/>
              </a:spcAft>
              <a:buSzPts val="2100"/>
              <a:buChar char="–"/>
            </a:pPr>
            <a:r>
              <a:rPr lang="en-US" sz="2100" b="0"/>
              <a:t>Final budget</a:t>
            </a:r>
            <a:endParaRPr sz="2100" b="0"/>
          </a:p>
          <a:p>
            <a:pPr marL="914400" lvl="1" indent="-361950" algn="l" rtl="0">
              <a:spcBef>
                <a:spcPts val="0"/>
              </a:spcBef>
              <a:spcAft>
                <a:spcPts val="0"/>
              </a:spcAft>
              <a:buSzPts val="2100"/>
              <a:buChar char="–"/>
            </a:pPr>
            <a:r>
              <a:rPr lang="en-US" sz="2100" b="0"/>
              <a:t>Informed consent form</a:t>
            </a:r>
            <a:endParaRPr sz="2100" b="0"/>
          </a:p>
          <a:p>
            <a:pPr marL="914400" lvl="1" indent="-361950" algn="l" rtl="0">
              <a:spcBef>
                <a:spcPts val="0"/>
              </a:spcBef>
              <a:spcAft>
                <a:spcPts val="0"/>
              </a:spcAft>
              <a:buSzPts val="2100"/>
              <a:buChar char="–"/>
            </a:pPr>
            <a:r>
              <a:rPr lang="en-US" sz="2100" b="0"/>
              <a:t>Contractual terms</a:t>
            </a:r>
            <a:endParaRPr sz="2100" b="0"/>
          </a:p>
          <a:p>
            <a:pPr marL="457200" lvl="0" indent="-361950" algn="l" rtl="0">
              <a:spcBef>
                <a:spcPts val="0"/>
              </a:spcBef>
              <a:spcAft>
                <a:spcPts val="0"/>
              </a:spcAft>
              <a:buSzPts val="2100"/>
              <a:buChar char="&gt;"/>
            </a:pPr>
            <a:r>
              <a:rPr lang="en-US" sz="2100" b="0"/>
              <a:t>Final budget approval prior to contract execution</a:t>
            </a:r>
            <a:endParaRPr sz="2100" b="0"/>
          </a:p>
          <a:p>
            <a:pPr marL="0" lvl="0" indent="0" algn="l" rtl="0">
              <a:spcBef>
                <a:spcPts val="48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body" idx="1"/>
          </p:nvPr>
        </p:nvSpPr>
        <p:spPr>
          <a:xfrm>
            <a:off x="671757" y="371510"/>
            <a:ext cx="8184600" cy="9921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None/>
            </a:pPr>
            <a:r>
              <a:rPr lang="en-US"/>
              <a:t>CTO Budget Approval Scope</a:t>
            </a:r>
            <a:endParaRPr/>
          </a:p>
        </p:txBody>
      </p:sp>
      <p:sp>
        <p:nvSpPr>
          <p:cNvPr id="151" name="Google Shape;151;p27"/>
          <p:cNvSpPr txBox="1">
            <a:spLocks noGrp="1"/>
          </p:cNvSpPr>
          <p:nvPr>
            <p:ph type="body" idx="2"/>
          </p:nvPr>
        </p:nvSpPr>
        <p:spPr>
          <a:xfrm>
            <a:off x="659305" y="1508125"/>
            <a:ext cx="8196300" cy="4015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gt;"/>
            </a:pPr>
            <a:r>
              <a:rPr lang="en-US" b="0"/>
              <a:t>Interventional trials or observational studies, where:</a:t>
            </a:r>
            <a:endParaRPr b="0"/>
          </a:p>
          <a:p>
            <a:pPr marL="914400" lvl="1" indent="-355600" algn="l" rtl="0">
              <a:spcBef>
                <a:spcPts val="0"/>
              </a:spcBef>
              <a:spcAft>
                <a:spcPts val="0"/>
              </a:spcAft>
              <a:buSzPts val="2000"/>
              <a:buChar char="–"/>
            </a:pPr>
            <a:r>
              <a:rPr lang="en-US" b="0"/>
              <a:t>Services, items, or tests are provided by a hospital facility (UWMC, HMC, or FHCC) that bills through Epic; OR</a:t>
            </a:r>
            <a:endParaRPr b="0"/>
          </a:p>
          <a:p>
            <a:pPr marL="914400" lvl="1" indent="-355600" algn="l" rtl="0">
              <a:spcBef>
                <a:spcPts val="0"/>
              </a:spcBef>
              <a:spcAft>
                <a:spcPts val="0"/>
              </a:spcAft>
              <a:buSzPts val="2000"/>
              <a:buChar char="–"/>
            </a:pPr>
            <a:r>
              <a:rPr lang="en-US" b="0"/>
              <a:t>Services, items, or tests are furnished by a provider who bills through UW Physicians regardless of the site of practice; AND</a:t>
            </a:r>
            <a:endParaRPr b="0"/>
          </a:p>
          <a:p>
            <a:pPr marL="914400" lvl="1" indent="-355600" algn="l" rtl="0">
              <a:spcBef>
                <a:spcPts val="0"/>
              </a:spcBef>
              <a:spcAft>
                <a:spcPts val="0"/>
              </a:spcAft>
              <a:buSzPts val="2000"/>
              <a:buChar char="–"/>
            </a:pPr>
            <a:r>
              <a:rPr lang="en-US" b="0"/>
              <a:t>Funding is provided to UW via fixed-price contract</a:t>
            </a:r>
            <a:endParaRPr b="0"/>
          </a:p>
          <a:p>
            <a:pPr marL="0" lvl="0" indent="0" algn="l" rtl="0">
              <a:spcBef>
                <a:spcPts val="480"/>
              </a:spcBef>
              <a:spcAft>
                <a:spcPts val="0"/>
              </a:spcAft>
              <a:buNone/>
            </a:pPr>
            <a:endParaRPr b="0"/>
          </a:p>
          <a:p>
            <a:pPr marL="457200" lvl="0" indent="-381000" algn="l" rtl="0">
              <a:spcBef>
                <a:spcPts val="480"/>
              </a:spcBef>
              <a:spcAft>
                <a:spcPts val="0"/>
              </a:spcAft>
              <a:buSzPts val="2400"/>
              <a:buChar char="&gt;"/>
            </a:pPr>
            <a:r>
              <a:rPr lang="en-US" b="0"/>
              <a:t>Additionally:</a:t>
            </a:r>
            <a:endParaRPr b="0"/>
          </a:p>
          <a:p>
            <a:pPr marL="914400" lvl="1" indent="-355600" algn="l" rtl="0">
              <a:spcBef>
                <a:spcPts val="0"/>
              </a:spcBef>
              <a:spcAft>
                <a:spcPts val="0"/>
              </a:spcAft>
              <a:buSzPts val="2000"/>
              <a:buChar char="–"/>
            </a:pPr>
            <a:r>
              <a:rPr lang="en-US" b="0"/>
              <a:t>These studies are in scope for OnCore CTMS Financials</a:t>
            </a:r>
            <a:endParaRPr b="0"/>
          </a:p>
          <a:p>
            <a:pPr marL="914400" lvl="1" indent="-355600" algn="l" rtl="0">
              <a:spcBef>
                <a:spcPts val="0"/>
              </a:spcBef>
              <a:spcAft>
                <a:spcPts val="0"/>
              </a:spcAft>
              <a:buSzPts val="2000"/>
              <a:buChar char="–"/>
            </a:pPr>
            <a:r>
              <a:rPr lang="en-US" b="0"/>
              <a:t>After 31 May 2023, all of these studies will generate sponsor invoices directly in OnCore</a:t>
            </a:r>
            <a:endParaRPr b="0"/>
          </a:p>
          <a:p>
            <a:pPr marL="914400" lvl="1" indent="-355600" algn="l" rtl="0">
              <a:spcBef>
                <a:spcPts val="0"/>
              </a:spcBef>
              <a:spcAft>
                <a:spcPts val="0"/>
              </a:spcAft>
              <a:buSzPts val="2000"/>
              <a:buChar char="–"/>
            </a:pPr>
            <a:r>
              <a:rPr lang="en-US" b="0"/>
              <a:t>OnCore will integrate with Workday starting 6 July 2023</a:t>
            </a:r>
            <a:endParaRPr b="0"/>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S-16x9-extended-powerpoint-Gold">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On-screen Show (4:3)</PresentationFormat>
  <Paragraphs>125</Paragraphs>
  <Slides>17</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Encode Sans Black</vt:lpstr>
      <vt:lpstr>Calibri</vt:lpstr>
      <vt:lpstr>Merriweather Sans</vt:lpstr>
      <vt:lpstr>Encode Sans</vt:lpstr>
      <vt:lpstr>Roboto</vt:lpstr>
      <vt:lpstr>Open Sans</vt:lpstr>
      <vt:lpstr>Open Sans Light</vt:lpstr>
      <vt:lpstr>Verdana</vt:lpstr>
      <vt:lpstr>Custom Design</vt:lpstr>
      <vt:lpstr>1_Custom Design</vt:lpstr>
      <vt:lpstr>ORIS-16x9-extended-powerpoint-Gold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2023-05-12T15:09:16Z</dcterms:modified>
</cp:coreProperties>
</file>