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" panose="020B0604020202020204" charset="0"/>
      <p:regular r:id="rId20"/>
      <p:bold r:id="rId21"/>
    </p:embeddedFont>
    <p:embeddedFont>
      <p:font typeface="Encode Sans Black" panose="020B0604020202020204" charset="0"/>
      <p:bold r:id="rId22"/>
    </p:embeddedFont>
    <p:embeddedFont>
      <p:font typeface="Merriweather Sans" pitchFamily="2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D7208B-A488-466E-8983-0CACD456BEE5}">
  <a:tblStyle styleId="{55D7208B-A488-466E-8983-0CACD456BE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6807e7e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have questions feel free to bring them up and there will also be time at the end.</a:t>
            </a:r>
            <a:endParaRPr/>
          </a:p>
        </p:txBody>
      </p:sp>
      <p:sp>
        <p:nvSpPr>
          <p:cNvPr id="92" name="Google Shape;92;g246807e7e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6807e7ee9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6807e7ee9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in ASTRA that use org code as SOC will change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6807e7ee9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6807e7ee9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not include details around existing outreach that has already taken place to power users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6807e7ee9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have questions feel free to bring them up and there will also be time at the end.</a:t>
            </a:r>
            <a:endParaRPr/>
          </a:p>
        </p:txBody>
      </p:sp>
      <p:sp>
        <p:nvSpPr>
          <p:cNvPr id="170" name="Google Shape;170;g246807e7ee9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6807e7ee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6807e7ee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6807e7ee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6807e7ee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6807e7ee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6807e7ee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6807e7ee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6807e7ee9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6807e7ee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6807e7ee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6807e7ee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6807e7ee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6807e7ee9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6807e7ee9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in ASTRA that use org code as SOC will change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6807e7ee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6807e7ee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in ASTRA that use org code as SOC will change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Header + SubHeader + Conten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ORIS-white-left-no-W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970" y="5889300"/>
            <a:ext cx="4464625" cy="5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87975" y="1004200"/>
            <a:ext cx="80937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45525" y="4342167"/>
            <a:ext cx="62799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4" descr="W-Logo_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700" y="5656100"/>
            <a:ext cx="1340424" cy="90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487975" y="4130983"/>
            <a:ext cx="1600200" cy="13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2">
  <p:cSld name="1_Title Slide_2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71750" y="1035206"/>
            <a:ext cx="69723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1 1">
  <p:cSld name="1_Title Slide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61575" y="2305435"/>
            <a:ext cx="69723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753150" y="1074933"/>
            <a:ext cx="4328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 1">
  <p:cSld name="Header + Graphic_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6410" y="6130327"/>
            <a:ext cx="2926200" cy="4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2 Columns Text 1">
  <p:cSld name="Header + Subheader + Content_1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741525" y="12616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3"/>
          </p:nvPr>
        </p:nvSpPr>
        <p:spPr>
          <a:xfrm>
            <a:off x="4480275" y="13375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028700" cy="6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460375" y="860000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ORG CODE TO COST CENTER</a:t>
            </a:r>
            <a:endParaRPr sz="4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2200">
                <a:solidFill>
                  <a:schemeClr val="lt1"/>
                </a:solidFill>
              </a:rPr>
              <a:t>May 19, 2023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/>
          <p:nvPr/>
        </p:nvSpPr>
        <p:spPr>
          <a:xfrm>
            <a:off x="491725" y="4927600"/>
            <a:ext cx="585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Tom Watson</a:t>
            </a:r>
            <a:endParaRPr sz="18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ASTRA PREVIEW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7975" y="1281000"/>
            <a:ext cx="27291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“Global Edit” roles will be maintained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Cost Centers to assign roles to will display in the search 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731300" y="2919600"/>
            <a:ext cx="808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474" y="1268489"/>
            <a:ext cx="5854424" cy="43210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8367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Training &amp; Support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577675" y="1784375"/>
            <a:ext cx="70053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8298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UWFT for the Research Community Newsletter</a:t>
            </a:r>
            <a:endParaRPr sz="1600">
              <a:solidFill>
                <a:srgbClr val="48298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End of May</a:t>
            </a: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: Reminder of changes 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Job Aids &amp; User Guides</a:t>
            </a:r>
            <a:endParaRPr sz="1600" b="1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June</a:t>
            </a: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: Job aid (SAGE ASTRA roles validation required by campus)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By July</a:t>
            </a: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: SAGE support &amp; user guide updates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460375" y="860000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THANK YOU!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KEY CHANGES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731300" y="1484200"/>
            <a:ext cx="77763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Workday uses the term 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 Center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instead of 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Org Code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departments applying for or receiving funding in SAGE will be represented by a numerical code and naming convention that differs from today’s Org Code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 Centers will replace Org Codes and Org Names in all areas where Org Codes are currently found in SAGE, FIDS, and AUMS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3" name="Google Shape;103;p22"/>
          <p:cNvGraphicFramePr/>
          <p:nvPr/>
        </p:nvGraphicFramePr>
        <p:xfrm>
          <a:off x="1051275" y="38569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{55D7208B-A488-466E-8983-0CACD456BEE5}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 in SAGE</a:t>
                      </a:r>
                      <a:endParaRPr sz="1600" b="1">
                        <a:solidFill>
                          <a:schemeClr val="accen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Pre-Workday Release</a:t>
                      </a:r>
                      <a:endParaRPr sz="1600" b="1">
                        <a:solidFill>
                          <a:schemeClr val="accen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Post-Workday Release</a:t>
                      </a:r>
                      <a:endParaRPr sz="1600" b="1">
                        <a:solidFill>
                          <a:schemeClr val="accen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Name of Org. Receiving Funding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Bioengineering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Engineering | Bioengineering - Research Administration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Numerical Code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2600014000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CC100950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KEY CHANGES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112575" y="1271967"/>
            <a:ext cx="44595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 Centers will appear for: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eGC1 applications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eGC1 contacts and personnel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Advances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06948"/>
            <a:ext cx="9143998" cy="258587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23"/>
          <p:cNvSpPr txBox="1"/>
          <p:nvPr/>
        </p:nvSpPr>
        <p:spPr>
          <a:xfrm>
            <a:off x="4810050" y="1271967"/>
            <a:ext cx="30000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Awards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Subawards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FIDS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AUMS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KEY CHANGES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7" name="Google Shape;117;p24"/>
          <p:cNvSpPr txBox="1"/>
          <p:nvPr/>
        </p:nvSpPr>
        <p:spPr>
          <a:xfrm>
            <a:off x="163600" y="1484200"/>
            <a:ext cx="25758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New Cost Center Chooser enables searches on both Cost Center ID and name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 Center names match to Workday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327" y="1519225"/>
            <a:ext cx="5943650" cy="38195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KEY CHANGES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0" y="1807025"/>
            <a:ext cx="3223500" cy="4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 Center defaults from the eGC1 to the Award Setup Request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 Centers in SAGE will be linked to the following records in Workday: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Contract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Schedule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Budget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Lines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Billing Schedule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 and Award Roles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700" y="1807017"/>
            <a:ext cx="5734349" cy="32439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CHANGE BENEFITS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683850" y="1858950"/>
            <a:ext cx="7776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Reporting hierarchies that allow all reporting on different levels, such as division, department, school, etc.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Transparent and flexible financial reporting and management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Efficient accounting and financial reporting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Automatic flow from pre- to post-award systems, including Workday, reducing the amount of manual data entry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Robust grant tracking across the enterprise, increasing ease of management and decision-making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TIMELINE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683850" y="1735800"/>
            <a:ext cx="77763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End of April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System remediation to convert Org Code fields to Cost Centers begins for: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MyResearch (MR)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RAD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FIDS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AUMS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June 2023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SAGE ASTRA role validation required from campus by launch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7/5 at 5:35 p.m. - 7/6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SAGE unavailable</a:t>
            </a:r>
            <a:b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7/7 at 6 a.m.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SAGE back online with Cost Centers integrated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ACTION NEEDED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731300" y="1452750"/>
            <a:ext cx="80826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July 6: SAGE ASTRA roles </a:t>
            </a: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will be aligned with Cost Centers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Existing roles in ASTRA that rely on Org Codes for authorization will change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June SAGE ASTRA role validation:</a:t>
            </a: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 Campus Authorizers will receive an email from ORIS by June 1 with an attached spreadsheet that includes 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Your department’s current eGC1 ASTRA roles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Any SAGE ASTRA eGC1 roles that will be assigned at go-live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Confirm this information is accurate. Changes can be made after launch of the new Cost Centers.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For questions on SAGE ASTRA roles, contact </a:t>
            </a:r>
            <a:r>
              <a:rPr lang="en" sz="1600">
                <a:solidFill>
                  <a:srgbClr val="1155CC"/>
                </a:solidFill>
                <a:highlight>
                  <a:schemeClr val="lt2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sagehelp@uw.edu</a:t>
            </a: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731300" y="2919600"/>
            <a:ext cx="808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subTitle" idx="2"/>
          </p:nvPr>
        </p:nvSpPr>
        <p:spPr>
          <a:xfrm>
            <a:off x="585150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ORG CODE TO COST CENTER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SAGE ASTRA Examples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871275" y="928200"/>
            <a:ext cx="2742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82981"/>
                </a:solidFill>
                <a:highlight>
                  <a:srgbClr val="EEEEEE"/>
                </a:highlight>
                <a:latin typeface="Open Sans"/>
                <a:ea typeface="Open Sans"/>
                <a:cs typeface="Open Sans"/>
                <a:sym typeface="Open Sans"/>
              </a:rPr>
              <a:t>SAGE roles Pre-Workday</a:t>
            </a:r>
            <a:r>
              <a:rPr lang="en" sz="1600">
                <a:solidFill>
                  <a:srgbClr val="482981"/>
                </a:solidFill>
                <a:highlight>
                  <a:srgbClr val="EEEEEE"/>
                </a:highlight>
                <a:latin typeface="Open Sans"/>
                <a:ea typeface="Open Sans"/>
                <a:cs typeface="Open Sans"/>
                <a:sym typeface="Open Sans"/>
              </a:rPr>
              <a:t>				</a:t>
            </a:r>
            <a:endParaRPr sz="1600">
              <a:solidFill>
                <a:srgbClr val="482981"/>
              </a:solidFill>
              <a:highlight>
                <a:srgbClr val="EEEEEE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5444188" y="928200"/>
            <a:ext cx="2834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82981"/>
                </a:solidFill>
                <a:highlight>
                  <a:srgbClr val="EEEEEE"/>
                </a:highlight>
                <a:latin typeface="Open Sans"/>
                <a:ea typeface="Open Sans"/>
                <a:cs typeface="Open Sans"/>
                <a:sym typeface="Open Sans"/>
              </a:rPr>
              <a:t>SAGE roles Post-Workday</a:t>
            </a:r>
            <a:r>
              <a:rPr lang="en" sz="1600">
                <a:solidFill>
                  <a:srgbClr val="482981"/>
                </a:solidFill>
                <a:highlight>
                  <a:srgbClr val="EEEEEE"/>
                </a:highlight>
                <a:latin typeface="Open Sans"/>
                <a:ea typeface="Open Sans"/>
                <a:cs typeface="Open Sans"/>
                <a:sym typeface="Open Sans"/>
              </a:rPr>
              <a:t>				</a:t>
            </a:r>
            <a:endParaRPr sz="1600">
              <a:solidFill>
                <a:srgbClr val="482981"/>
              </a:solidFill>
              <a:highlight>
                <a:srgbClr val="EEEEEE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2" name="Google Shape;152;p29"/>
          <p:cNvGraphicFramePr/>
          <p:nvPr/>
        </p:nvGraphicFramePr>
        <p:xfrm>
          <a:off x="120038" y="1472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{55D7208B-A488-466E-8983-0CACD456BEE5}</a:tableStyleId>
              </a:tblPr>
              <a:tblGrid>
                <a:gridCol w="192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Role</a:t>
                      </a:r>
                      <a:endParaRPr sz="1500" b="1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Dept.</a:t>
                      </a:r>
                      <a:endParaRPr sz="1500" b="1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Org Code</a:t>
                      </a:r>
                      <a:endParaRPr sz="1500" b="1"/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Advance Reviewer 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sz="1500"/>
                    </a:p>
                  </a:txBody>
                  <a:tcPr marL="91425" marR="91425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2540574000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Dep</a:t>
                      </a:r>
                      <a:r>
                        <a:rPr lang="en" sz="1500"/>
                        <a:t>t. </a:t>
                      </a: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Reviewer 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sz="1500"/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2540574000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Global Edit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 </a:t>
                      </a:r>
                      <a:endParaRPr sz="1500"/>
                    </a:p>
                  </a:txBody>
                  <a:tcPr marL="91425" marR="91425" marT="121900" marB="1219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2540574000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3" name="Google Shape;153;p29"/>
          <p:cNvGraphicFramePr/>
          <p:nvPr/>
        </p:nvGraphicFramePr>
        <p:xfrm>
          <a:off x="4804350" y="147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{55D7208B-A488-466E-8983-0CACD456BEE5}</a:tableStyleId>
              </a:tblPr>
              <a:tblGrid>
                <a:gridCol w="121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Role</a:t>
                      </a:r>
                      <a:endParaRPr sz="1500" b="1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Dept.</a:t>
                      </a:r>
                      <a:endParaRPr sz="1500" b="1"/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Research Hierarchy Identifier</a:t>
                      </a:r>
                      <a:endParaRPr sz="1500" b="1"/>
                    </a:p>
                  </a:txBody>
                  <a:tcPr marL="91425" marR="91425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Advance Reviewer </a:t>
                      </a:r>
                      <a:endParaRPr sz="15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sz="1500"/>
                    </a:p>
                  </a:txBody>
                  <a:tcPr marL="91425" marR="91425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RSRCH:000171</a:t>
                      </a:r>
                      <a:endParaRPr sz="1500"/>
                    </a:p>
                  </a:txBody>
                  <a:tcPr marL="91425" marR="91425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Advance Reviewer 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2540574000 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rgbClr val="000000"/>
                          </a:solidFill>
                        </a:rPr>
                        <a:t>(legacy advances)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Department Reviewer </a:t>
                      </a:r>
                      <a:endParaRPr sz="1500"/>
                    </a:p>
                  </a:txBody>
                  <a:tcPr marL="91425" marR="91425" marT="121900" marB="1219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sz="1500"/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RSRCH:000171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SAGE Read-only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2540574000 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rgbClr val="000000"/>
                          </a:solidFill>
                        </a:rPr>
                        <a:t>(legacy eGC1s)</a:t>
                      </a:r>
                      <a:endParaRPr sz="9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Global Edit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 </a:t>
                      </a:r>
                      <a:endParaRPr sz="1500"/>
                    </a:p>
                  </a:txBody>
                  <a:tcPr marL="91425" marR="91425" marT="121900" marB="1219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RSRCH:000171</a:t>
                      </a:r>
                      <a:endParaRPr sz="1500"/>
                    </a:p>
                  </a:txBody>
                  <a:tcPr marL="91425" marR="91425" marT="121900" marB="12190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Global Edit</a:t>
                      </a:r>
                      <a:endParaRPr sz="1500"/>
                    </a:p>
                  </a:txBody>
                  <a:tcPr marL="91425" marR="91425" marT="121900" marB="1219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Physics </a:t>
                      </a:r>
                      <a:endParaRPr sz="1500"/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</a:rPr>
                        <a:t>2540574000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rgbClr val="000000"/>
                          </a:solidFill>
                        </a:rPr>
                        <a:t>(legacy eGC1s)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S-16x9-extended-powerpoint-Gold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On-screen Show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Encode Sans Black</vt:lpstr>
      <vt:lpstr>Calibri</vt:lpstr>
      <vt:lpstr>Encode Sans</vt:lpstr>
      <vt:lpstr>Open Sans</vt:lpstr>
      <vt:lpstr>Verdana</vt:lpstr>
      <vt:lpstr>Merriweather Sans</vt:lpstr>
      <vt:lpstr>Arial</vt:lpstr>
      <vt:lpstr>Simple Light</vt:lpstr>
      <vt:lpstr>ORIS-16x9-extended-powerpoint-Gold</vt:lpstr>
      <vt:lpstr>ORG CODE TO COST CENTER May 19,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 CODE TO COST CENTER May 19, 2023</dc:title>
  <dc:creator>Azalea Vasquez</dc:creator>
  <cp:lastModifiedBy>Azalea Vasquez</cp:lastModifiedBy>
  <cp:revision>1</cp:revision>
  <dcterms:modified xsi:type="dcterms:W3CDTF">2023-05-22T14:18:33Z</dcterms:modified>
</cp:coreProperties>
</file>