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9" r:id="rId1"/>
    <p:sldMasterId id="2147483670" r:id="rId2"/>
    <p:sldMasterId id="2147483671" r:id="rId3"/>
  </p:sldMasterIdLst>
  <p:notesMasterIdLst>
    <p:notesMasterId r:id="rId9"/>
  </p:notesMasterIdLst>
  <p:sldIdLst>
    <p:sldId id="256" r:id="rId4"/>
    <p:sldId id="257" r:id="rId5"/>
    <p:sldId id="258" r:id="rId6"/>
    <p:sldId id="259" r:id="rId7"/>
    <p:sldId id="260" r:id="rId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Encode Sans Black" panose="020B0604020202020204" charset="0"/>
      <p:bold r:id="rId14"/>
    </p:embeddedFont>
    <p:embeddedFont>
      <p:font typeface="Merriweather Sans" pitchFamily="2" charset="0"/>
      <p:regular r:id="rId15"/>
    </p:embeddedFont>
    <p:embeddedFont>
      <p:font typeface="Open Sans" panose="020B0606030504020204" pitchFamily="34" charset="0"/>
      <p:regular r:id="rId16"/>
      <p:bold r:id="rId17"/>
      <p:italic r:id="rId18"/>
      <p:boldItalic r:id="rId19"/>
    </p:embeddedFont>
    <p:embeddedFont>
      <p:font typeface="Verdana" panose="020B0604030504040204" pitchFamily="3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12.fntdata"/><Relationship Id="rId7" Type="http://schemas.openxmlformats.org/officeDocument/2006/relationships/slide" Target="slides/slide4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font" Target="fonts/font2.fntdata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1828c346d8_0_2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110" name="Google Shape;110;g21828c346d8_0_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763" y="685800"/>
            <a:ext cx="3429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1828c346d8_0_2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763" y="685800"/>
            <a:ext cx="3429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1828c346d8_0_2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1828c346d8_0_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763" y="685800"/>
            <a:ext cx="3429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21828c346d8_0_2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1828c346d8_0_2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763" y="685800"/>
            <a:ext cx="3429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21828c346d8_0_2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i="1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This resource is not a substitute for the live course and does not count toward fulfilling certificate requirements.</a:t>
            </a:r>
            <a:endParaRPr sz="1300" i="1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1828c346d8_0_2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763" y="685800"/>
            <a:ext cx="3429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1828c346d8_0_2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Page 1">
  <p:cSld name="Header + SubHeader + Content_1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14" descr="ORIS-white-left-no-W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16970" y="5889300"/>
            <a:ext cx="4464625" cy="551625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4"/>
          <p:cNvSpPr txBox="1">
            <a:spLocks noGrp="1"/>
          </p:cNvSpPr>
          <p:nvPr>
            <p:ph type="title"/>
          </p:nvPr>
        </p:nvSpPr>
        <p:spPr>
          <a:xfrm>
            <a:off x="487975" y="1004200"/>
            <a:ext cx="8093700" cy="30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4"/>
          <p:cNvSpPr txBox="1">
            <a:spLocks noGrp="1"/>
          </p:cNvSpPr>
          <p:nvPr>
            <p:ph type="subTitle" idx="1"/>
          </p:nvPr>
        </p:nvSpPr>
        <p:spPr>
          <a:xfrm>
            <a:off x="445525" y="4342167"/>
            <a:ext cx="6279900" cy="8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55" name="Google Shape;55;p14" descr="W-Logo_White_RG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97700" y="5656100"/>
            <a:ext cx="1340424" cy="901424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4"/>
          <p:cNvSpPr/>
          <p:nvPr/>
        </p:nvSpPr>
        <p:spPr>
          <a:xfrm>
            <a:off x="487975" y="4130983"/>
            <a:ext cx="1600200" cy="1395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Text 2">
  <p:cSld name="1_Title Slide_2">
    <p:bg>
      <p:bgPr>
        <a:solidFill>
          <a:srgbClr val="FFFFFF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 txBox="1">
            <a:spLocks noGrp="1"/>
          </p:cNvSpPr>
          <p:nvPr>
            <p:ph type="body" idx="1"/>
          </p:nvPr>
        </p:nvSpPr>
        <p:spPr>
          <a:xfrm>
            <a:off x="671750" y="1035206"/>
            <a:ext cx="6972300" cy="46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marL="914400" lvl="1" indent="-228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marL="1371600" lvl="2" indent="-228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marL="1828800" lvl="3" indent="-228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marL="2286000" lvl="4" indent="-228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59" name="Google Shape;59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1632" y="6148251"/>
            <a:ext cx="3149100" cy="51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5" descr="UW_W Logo_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08025" y="5945855"/>
            <a:ext cx="1047600" cy="9237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5"/>
          <p:cNvSpPr txBox="1">
            <a:spLocks noGrp="1"/>
          </p:cNvSpPr>
          <p:nvPr>
            <p:ph type="subTitle" idx="2"/>
          </p:nvPr>
        </p:nvSpPr>
        <p:spPr>
          <a:xfrm>
            <a:off x="625875" y="56567"/>
            <a:ext cx="7043700" cy="7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15"/>
          <p:cNvSpPr/>
          <p:nvPr/>
        </p:nvSpPr>
        <p:spPr>
          <a:xfrm>
            <a:off x="671750" y="804150"/>
            <a:ext cx="1600200" cy="139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Text 1 1">
  <p:cSld name="1_Title Slide_1_1">
    <p:bg>
      <p:bgPr>
        <a:solidFill>
          <a:srgbClr val="FFFFFF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6"/>
          <p:cNvSpPr txBox="1">
            <a:spLocks noGrp="1"/>
          </p:cNvSpPr>
          <p:nvPr>
            <p:ph type="body" idx="1"/>
          </p:nvPr>
        </p:nvSpPr>
        <p:spPr>
          <a:xfrm>
            <a:off x="661575" y="2305435"/>
            <a:ext cx="6972300" cy="35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marL="914400" lvl="1" indent="-228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marL="1371600" lvl="2" indent="-228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marL="1828800" lvl="3" indent="-228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marL="2286000" lvl="4" indent="-228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65" name="Google Shape;65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1632" y="6148251"/>
            <a:ext cx="3149100" cy="51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6" descr="UW_W Logo_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08025" y="5945855"/>
            <a:ext cx="1047600" cy="9237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6"/>
          <p:cNvSpPr txBox="1">
            <a:spLocks noGrp="1"/>
          </p:cNvSpPr>
          <p:nvPr>
            <p:ph type="subTitle" idx="2"/>
          </p:nvPr>
        </p:nvSpPr>
        <p:spPr>
          <a:xfrm>
            <a:off x="625875" y="56567"/>
            <a:ext cx="7043700" cy="7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subTitle" idx="3"/>
          </p:nvPr>
        </p:nvSpPr>
        <p:spPr>
          <a:xfrm>
            <a:off x="753150" y="1074933"/>
            <a:ext cx="4328100" cy="6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6"/>
          <p:cNvSpPr/>
          <p:nvPr/>
        </p:nvSpPr>
        <p:spPr>
          <a:xfrm>
            <a:off x="671750" y="804150"/>
            <a:ext cx="1600200" cy="139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 1">
  <p:cSld name="Header + Graphic_1">
    <p:bg>
      <p:bgPr>
        <a:solidFill>
          <a:srgbClr val="FFFFFF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866410" y="6130327"/>
            <a:ext cx="2926200" cy="4821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7"/>
          <p:cNvSpPr txBox="1">
            <a:spLocks noGrp="1"/>
          </p:cNvSpPr>
          <p:nvPr>
            <p:ph type="subTitle" idx="1"/>
          </p:nvPr>
        </p:nvSpPr>
        <p:spPr>
          <a:xfrm>
            <a:off x="625875" y="56567"/>
            <a:ext cx="7043700" cy="7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2 Columns Text 1">
  <p:cSld name="Header + Subheader + Content_1">
    <p:bg>
      <p:bgPr>
        <a:solidFill>
          <a:srgbClr val="FFFFFF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1632" y="6148251"/>
            <a:ext cx="3149100" cy="51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8" descr="UW_W Logo_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08025" y="5945855"/>
            <a:ext cx="1047600" cy="9237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8"/>
          <p:cNvSpPr txBox="1">
            <a:spLocks noGrp="1"/>
          </p:cNvSpPr>
          <p:nvPr>
            <p:ph type="subTitle" idx="1"/>
          </p:nvPr>
        </p:nvSpPr>
        <p:spPr>
          <a:xfrm>
            <a:off x="625875" y="56567"/>
            <a:ext cx="7043700" cy="7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body" idx="2"/>
          </p:nvPr>
        </p:nvSpPr>
        <p:spPr>
          <a:xfrm>
            <a:off x="741525" y="1261633"/>
            <a:ext cx="3189300" cy="47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body" idx="3"/>
          </p:nvPr>
        </p:nvSpPr>
        <p:spPr>
          <a:xfrm>
            <a:off x="4480275" y="1337533"/>
            <a:ext cx="3189300" cy="47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8"/>
          <p:cNvSpPr/>
          <p:nvPr/>
        </p:nvSpPr>
        <p:spPr>
          <a:xfrm>
            <a:off x="671750" y="804150"/>
            <a:ext cx="1600200" cy="139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bg>
      <p:bgPr>
        <a:solidFill>
          <a:schemeClr val="dk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9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83915" y="5626608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8081" y="6131476"/>
            <a:ext cx="2416272" cy="213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8081" y="4568599"/>
            <a:ext cx="1600198" cy="13970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9"/>
          <p:cNvSpPr txBox="1">
            <a:spLocks noGrp="1"/>
          </p:cNvSpPr>
          <p:nvPr>
            <p:ph type="title"/>
          </p:nvPr>
        </p:nvSpPr>
        <p:spPr>
          <a:xfrm>
            <a:off x="460375" y="859991"/>
            <a:ext cx="6972300" cy="35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Font typeface="Encode Sans Black"/>
              <a:buNone/>
              <a:defRPr sz="5000" b="1" i="0" u="none" strike="noStrike" cap="none">
                <a:solidFill>
                  <a:schemeClr val="lt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55381" y="1819204"/>
            <a:ext cx="1103785" cy="96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9031" y="1818011"/>
            <a:ext cx="1103785" cy="96362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21"/>
          <p:cNvSpPr txBox="1">
            <a:spLocks noGrp="1"/>
          </p:cNvSpPr>
          <p:nvPr>
            <p:ph type="body" idx="1"/>
          </p:nvPr>
        </p:nvSpPr>
        <p:spPr>
          <a:xfrm>
            <a:off x="447923" y="3093652"/>
            <a:ext cx="8197200" cy="30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21"/>
          <p:cNvSpPr txBox="1">
            <a:spLocks noGrp="1"/>
          </p:cNvSpPr>
          <p:nvPr>
            <p:ph type="body" idx="2"/>
          </p:nvPr>
        </p:nvSpPr>
        <p:spPr>
          <a:xfrm>
            <a:off x="460375" y="2307556"/>
            <a:ext cx="8184600" cy="5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None/>
              <a:defRPr sz="24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Open Sans"/>
              <a:buNone/>
              <a:defRPr sz="2800" i="0" u="none" strike="noStrike" cap="none">
                <a:solidFill>
                  <a:srgbClr val="E8D3A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Open Sans"/>
              <a:buNone/>
              <a:defRPr sz="2400" i="0" u="none" strike="noStrike" cap="none">
                <a:solidFill>
                  <a:srgbClr val="E8D3A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Open Sans"/>
              <a:buNone/>
              <a:defRPr sz="2000" i="0" u="none" strike="noStrike" cap="none">
                <a:solidFill>
                  <a:srgbClr val="E8D3A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Open Sans"/>
              <a:buNone/>
              <a:defRPr sz="2000" i="0" u="none" strike="noStrike" cap="none">
                <a:solidFill>
                  <a:srgbClr val="E8D3A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Char char="•"/>
              <a:defRPr sz="20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Char char="•"/>
              <a:defRPr sz="20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Char char="•"/>
              <a:defRPr sz="20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Char char="•"/>
              <a:defRPr sz="20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pic>
        <p:nvPicPr>
          <p:cNvPr id="91" name="Google Shape;91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05041" y="6234040"/>
            <a:ext cx="2539991" cy="172311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21"/>
          <p:cNvSpPr txBox="1">
            <a:spLocks noGrp="1"/>
          </p:cNvSpPr>
          <p:nvPr>
            <p:ph type="title"/>
          </p:nvPr>
        </p:nvSpPr>
        <p:spPr>
          <a:xfrm>
            <a:off x="447922" y="492380"/>
            <a:ext cx="8197200" cy="1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  <a:defRPr sz="3000" b="1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Boundless">
  <p:cSld name="1_Title Slide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8081" y="4568598"/>
            <a:ext cx="1600198" cy="13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8081" y="6132012"/>
            <a:ext cx="2425226" cy="213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22" descr="W Logo_Purple_2685_HEX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83915" y="5626608"/>
            <a:ext cx="1371600" cy="9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2"/>
          <p:cNvSpPr txBox="1">
            <a:spLocks noGrp="1"/>
          </p:cNvSpPr>
          <p:nvPr>
            <p:ph type="title"/>
          </p:nvPr>
        </p:nvSpPr>
        <p:spPr>
          <a:xfrm>
            <a:off x="460375" y="859991"/>
            <a:ext cx="7023600" cy="35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Encode Sans Black"/>
              <a:buNone/>
              <a:defRPr sz="5000" b="1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UW">
  <p:cSld name="Title Slide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8081" y="4568598"/>
            <a:ext cx="1600198" cy="13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3" descr="W Logo_Purple_2685_HE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83915" y="5626608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8085" y="6234040"/>
            <a:ext cx="2539991" cy="172311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3"/>
          <p:cNvSpPr txBox="1">
            <a:spLocks noGrp="1"/>
          </p:cNvSpPr>
          <p:nvPr>
            <p:ph type="title"/>
          </p:nvPr>
        </p:nvSpPr>
        <p:spPr>
          <a:xfrm>
            <a:off x="460376" y="859991"/>
            <a:ext cx="7023600" cy="35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Encode Sans Black"/>
              <a:buNone/>
              <a:defRPr sz="5000" b="1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9031" y="1818011"/>
            <a:ext cx="1103785" cy="96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4" descr="W Logo_Purple_2685_HE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83915" y="5626608"/>
            <a:ext cx="1371600" cy="9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4"/>
          <p:cNvSpPr txBox="1">
            <a:spLocks noGrp="1"/>
          </p:cNvSpPr>
          <p:nvPr>
            <p:ph type="body" idx="1"/>
          </p:nvPr>
        </p:nvSpPr>
        <p:spPr>
          <a:xfrm>
            <a:off x="447923" y="2307556"/>
            <a:ext cx="8197200" cy="31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" name="Google Shape;107;p24"/>
          <p:cNvSpPr txBox="1">
            <a:spLocks noGrp="1"/>
          </p:cNvSpPr>
          <p:nvPr>
            <p:ph type="title"/>
          </p:nvPr>
        </p:nvSpPr>
        <p:spPr>
          <a:xfrm>
            <a:off x="460375" y="494163"/>
            <a:ext cx="8184600" cy="1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  <a:defRPr sz="3000" b="1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shington.edu/research/learning/online/index.php/lessons/whats-changing-in-sage-video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shington.edu/research/learning/online/index.php/lessons/sage-award-setup-workflow-video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shington.edu/research/learning/online/index.php/lessons/sage-budget-elearning/?mkt_tok=MTMxLUFRTy0yMjUAAAGJIkct83dWbMbvSrUBEgb9BFWBKDH_vIE1araW8MMtgGE-tEJHjegjTaoAOuJwkIrT-BcZiijCC0FpD8Rmi2-bX1Cd6Q-Xd_RdYf7t1SqZgg-_-DA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https://uwresearch.gosignmeup.com/public/course/browse?viewstate=eyJWaWV3TGlzdFR5cGUiOiJHcmlkIiwiUGFnZSI6MSwiUGFnZVNpemUiOjIwLCJPcmRlckJ5RmllbGQiOiJTeXN0ZW1EZWZhdWx0IiwiT3JkZXJCeURpcmVjdGlvbiI6IkFzY2VuZGluZyIsIkNvdXJzZUFjdGl2ZVN0YXRlIjoiQ3VycmVudCIsIk1haW5DYXRlZ29yeSI6IiIsIlN1YkNhdGVnb3J5IjoiIiwic3Vic3ViY2F0dGV4dCI6IiIsIlN1YkNhdGVnb3J5SXNTdWJTdWIiOmZhbHNlLCJUZXh0IjoiMTAxNCIsIkRhdGVGcm9tIjpudWxsLCJEYXRlVW50aWwiOm51bGwsIkNhbmNlbFN0YXRlIjoiTm90Q2FuY2VsbGVkIiwiQ291cnNlUG9wb3V0IjowfQ%3D%3D&amp;AllowDirectLoad=1" TargetMode="External"/><Relationship Id="rId7" Type="http://schemas.openxmlformats.org/officeDocument/2006/relationships/hyperlink" Target="https://www.washington.edu/research/uwft-for-the-research-community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uwresearch.gosignmeup.com/public/Course/browse?courseid=4290" TargetMode="External"/><Relationship Id="rId5" Type="http://schemas.openxmlformats.org/officeDocument/2006/relationships/hyperlink" Target="https://uwresearch.gosignmeup.com/public/Course/browse?courseid=4289" TargetMode="External"/><Relationship Id="rId10" Type="http://schemas.openxmlformats.org/officeDocument/2006/relationships/image" Target="../media/image18.png"/><Relationship Id="rId4" Type="http://schemas.openxmlformats.org/officeDocument/2006/relationships/hyperlink" Target="https://uwresearch.gosignmeup.com/public/Course/browse?courseid=4280" TargetMode="External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5"/>
          <p:cNvSpPr txBox="1">
            <a:spLocks noGrp="1"/>
          </p:cNvSpPr>
          <p:nvPr>
            <p:ph type="title"/>
          </p:nvPr>
        </p:nvSpPr>
        <p:spPr>
          <a:xfrm>
            <a:off x="460375" y="860000"/>
            <a:ext cx="8683500" cy="35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Font typeface="Encode Sans Black"/>
              <a:buNone/>
            </a:pPr>
            <a:r>
              <a:rPr lang="en" sz="4500"/>
              <a:t>SAGE TRAINING RESOURCES </a:t>
            </a:r>
            <a:endParaRPr sz="45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Font typeface="Encode Sans Black"/>
              <a:buNone/>
            </a:pPr>
            <a:r>
              <a:rPr lang="en" sz="2200">
                <a:solidFill>
                  <a:schemeClr val="lt1"/>
                </a:solidFill>
              </a:rPr>
              <a:t>April 13, 2023</a:t>
            </a:r>
            <a:endParaRPr sz="3200">
              <a:solidFill>
                <a:schemeClr val="lt1"/>
              </a:solidFill>
            </a:endParaRPr>
          </a:p>
        </p:txBody>
      </p:sp>
      <p:sp>
        <p:nvSpPr>
          <p:cNvPr id="113" name="Google Shape;113;p25"/>
          <p:cNvSpPr/>
          <p:nvPr/>
        </p:nvSpPr>
        <p:spPr>
          <a:xfrm>
            <a:off x="300250" y="5601633"/>
            <a:ext cx="3129000" cy="1086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25"/>
          <p:cNvSpPr txBox="1"/>
          <p:nvPr/>
        </p:nvSpPr>
        <p:spPr>
          <a:xfrm>
            <a:off x="491725" y="4927600"/>
            <a:ext cx="58509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Kim Halstead</a:t>
            </a:r>
            <a:endParaRPr sz="18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Office of Research Information Services</a:t>
            </a:r>
            <a:endParaRPr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6"/>
          <p:cNvSpPr txBox="1">
            <a:spLocks noGrp="1"/>
          </p:cNvSpPr>
          <p:nvPr>
            <p:ph type="title"/>
          </p:nvPr>
        </p:nvSpPr>
        <p:spPr>
          <a:xfrm>
            <a:off x="447922" y="492380"/>
            <a:ext cx="8197200" cy="1325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WHAT’S CHANGING IN SAGE? VIDEO</a:t>
            </a:r>
            <a:endParaRPr/>
          </a:p>
        </p:txBody>
      </p:sp>
      <p:pic>
        <p:nvPicPr>
          <p:cNvPr id="120" name="Google Shape;120;p26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41800" y="2155652"/>
            <a:ext cx="5168475" cy="2913425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21" name="Google Shape;121;p26"/>
          <p:cNvSpPr txBox="1">
            <a:spLocks noGrp="1"/>
          </p:cNvSpPr>
          <p:nvPr>
            <p:ph type="body" idx="2"/>
          </p:nvPr>
        </p:nvSpPr>
        <p:spPr>
          <a:xfrm>
            <a:off x="536600" y="2453033"/>
            <a:ext cx="2956500" cy="3587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" sz="1600" b="1"/>
              <a:t>New!</a:t>
            </a:r>
            <a:endParaRPr sz="1600" b="1"/>
          </a:p>
          <a:p>
            <a:pPr marL="457200" lvl="0" indent="-3302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1600"/>
              <a:buChar char="˃"/>
            </a:pPr>
            <a:r>
              <a:rPr lang="en" sz="1600">
                <a:solidFill>
                  <a:srgbClr val="4B2E83"/>
                </a:solidFill>
              </a:rPr>
              <a:t>Provides a high-level overview of changes coming to SAGE with UWFT, including:</a:t>
            </a:r>
            <a:endParaRPr sz="1600">
              <a:solidFill>
                <a:srgbClr val="4B2E83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600"/>
              <a:buChar char="○"/>
            </a:pPr>
            <a:r>
              <a:rPr lang="en" sz="1600">
                <a:solidFill>
                  <a:srgbClr val="4B2E83"/>
                </a:solidFill>
              </a:rPr>
              <a:t>SAGE Award Setup Requests</a:t>
            </a:r>
            <a:endParaRPr sz="1600">
              <a:solidFill>
                <a:srgbClr val="4B2E83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600"/>
              <a:buChar char="○"/>
            </a:pPr>
            <a:r>
              <a:rPr lang="en" sz="1600">
                <a:solidFill>
                  <a:srgbClr val="4B2E83"/>
                </a:solidFill>
              </a:rPr>
              <a:t>Cost Centers</a:t>
            </a:r>
            <a:endParaRPr sz="1600">
              <a:solidFill>
                <a:srgbClr val="4B2E83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600"/>
              <a:buChar char="○"/>
            </a:pPr>
            <a:r>
              <a:rPr lang="en" sz="1600">
                <a:solidFill>
                  <a:srgbClr val="4B2E83"/>
                </a:solidFill>
              </a:rPr>
              <a:t>SAGE Budget and Award Lines</a:t>
            </a:r>
            <a:endParaRPr sz="1600">
              <a:solidFill>
                <a:srgbClr val="4B2E83"/>
              </a:solidFill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sz="16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7"/>
          <p:cNvSpPr txBox="1">
            <a:spLocks noGrp="1"/>
          </p:cNvSpPr>
          <p:nvPr>
            <p:ph type="title"/>
          </p:nvPr>
        </p:nvSpPr>
        <p:spPr>
          <a:xfrm>
            <a:off x="447925" y="492367"/>
            <a:ext cx="8445600" cy="1325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SAGE AWARD SETUP WORKFLOW VIDEO</a:t>
            </a:r>
            <a:endParaRPr/>
          </a:p>
        </p:txBody>
      </p:sp>
      <p:sp>
        <p:nvSpPr>
          <p:cNvPr id="127" name="Google Shape;127;p27"/>
          <p:cNvSpPr txBox="1">
            <a:spLocks noGrp="1"/>
          </p:cNvSpPr>
          <p:nvPr>
            <p:ph type="body" idx="2"/>
          </p:nvPr>
        </p:nvSpPr>
        <p:spPr>
          <a:xfrm>
            <a:off x="532075" y="2459933"/>
            <a:ext cx="2871900" cy="3587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" sz="1600" b="1"/>
              <a:t>New!</a:t>
            </a:r>
            <a:endParaRPr sz="1600" b="1"/>
          </a:p>
          <a:p>
            <a:pPr marL="457200" lvl="0" indent="-3302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1600"/>
              <a:buChar char="˃"/>
            </a:pPr>
            <a:r>
              <a:rPr lang="en" sz="1600">
                <a:solidFill>
                  <a:srgbClr val="4B2E83"/>
                </a:solidFill>
              </a:rPr>
              <a:t>Provides an overview of the future of the award setup workflow in SAGE</a:t>
            </a:r>
            <a:endParaRPr sz="1600">
              <a:solidFill>
                <a:srgbClr val="4B2E83"/>
              </a:solidFill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sz="1600"/>
          </a:p>
        </p:txBody>
      </p:sp>
      <p:pic>
        <p:nvPicPr>
          <p:cNvPr id="128" name="Google Shape;128;p27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16776" y="2136033"/>
            <a:ext cx="5192124" cy="2933332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8"/>
          <p:cNvSpPr txBox="1">
            <a:spLocks noGrp="1"/>
          </p:cNvSpPr>
          <p:nvPr>
            <p:ph type="title"/>
          </p:nvPr>
        </p:nvSpPr>
        <p:spPr>
          <a:xfrm>
            <a:off x="447925" y="492367"/>
            <a:ext cx="8445600" cy="1325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SAGE BUDGET ELEARNING</a:t>
            </a:r>
            <a:endParaRPr/>
          </a:p>
        </p:txBody>
      </p:sp>
      <p:sp>
        <p:nvSpPr>
          <p:cNvPr id="134" name="Google Shape;134;p28"/>
          <p:cNvSpPr txBox="1">
            <a:spLocks noGrp="1"/>
          </p:cNvSpPr>
          <p:nvPr>
            <p:ph type="body" idx="2"/>
          </p:nvPr>
        </p:nvSpPr>
        <p:spPr>
          <a:xfrm>
            <a:off x="532075" y="2459933"/>
            <a:ext cx="2559000" cy="3587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" sz="1600" b="1"/>
              <a:t>Launched January 2023</a:t>
            </a:r>
            <a:endParaRPr sz="1600">
              <a:solidFill>
                <a:srgbClr val="4B2E83"/>
              </a:solidFill>
            </a:endParaRPr>
          </a:p>
          <a:p>
            <a:pPr marL="457200" lvl="0" indent="-3302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1600"/>
              <a:buChar char="˃"/>
            </a:pPr>
            <a:r>
              <a:rPr lang="en" sz="1600">
                <a:solidFill>
                  <a:srgbClr val="4B2E83"/>
                </a:solidFill>
              </a:rPr>
              <a:t>Provides on-demand instruction in SAGE Budget when you need it!</a:t>
            </a:r>
            <a:endParaRPr sz="1600">
              <a:solidFill>
                <a:srgbClr val="4B2E83"/>
              </a:solidFill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sz="1600"/>
          </a:p>
        </p:txBody>
      </p:sp>
      <p:pic>
        <p:nvPicPr>
          <p:cNvPr id="135" name="Google Shape;135;p28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38000" y="1959760"/>
            <a:ext cx="5675550" cy="2980579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9"/>
          <p:cNvSpPr txBox="1">
            <a:spLocks noGrp="1"/>
          </p:cNvSpPr>
          <p:nvPr>
            <p:ph type="title"/>
          </p:nvPr>
        </p:nvSpPr>
        <p:spPr>
          <a:xfrm>
            <a:off x="447922" y="492380"/>
            <a:ext cx="8197200" cy="1325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ADDITIONAL SAGE TRAINING</a:t>
            </a:r>
            <a:endParaRPr/>
          </a:p>
        </p:txBody>
      </p:sp>
      <p:sp>
        <p:nvSpPr>
          <p:cNvPr id="141" name="Google Shape;141;p29"/>
          <p:cNvSpPr txBox="1">
            <a:spLocks noGrp="1"/>
          </p:cNvSpPr>
          <p:nvPr>
            <p:ph type="body" idx="2"/>
          </p:nvPr>
        </p:nvSpPr>
        <p:spPr>
          <a:xfrm>
            <a:off x="532950" y="2216500"/>
            <a:ext cx="3749100" cy="4557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" sz="1600" b="1"/>
              <a:t>Available Now</a:t>
            </a:r>
            <a:endParaRPr sz="1600" b="1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" sz="1600" u="sng">
                <a:solidFill>
                  <a:schemeClr val="dk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SAGE Budget Instructor-led Classes</a:t>
            </a:r>
            <a:endParaRPr sz="1600">
              <a:solidFill>
                <a:schemeClr val="dk1"/>
              </a:solidFill>
            </a:endParaRPr>
          </a:p>
          <a:p>
            <a:pPr marL="457200" lvl="0" indent="-3302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1600"/>
              <a:buChar char="˃"/>
            </a:pPr>
            <a:r>
              <a:rPr lang="en" sz="1600" u="sng">
                <a:solidFill>
                  <a:srgbClr val="4B2E83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04/11</a:t>
            </a:r>
            <a:endParaRPr sz="1600">
              <a:solidFill>
                <a:srgbClr val="4B2E83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600"/>
              <a:buChar char="˃"/>
            </a:pPr>
            <a:r>
              <a:rPr lang="en" sz="1600" u="sng">
                <a:solidFill>
                  <a:srgbClr val="4B2E83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05/18</a:t>
            </a:r>
            <a:endParaRPr sz="1600">
              <a:solidFill>
                <a:srgbClr val="4B2E83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600"/>
              <a:buChar char="˃"/>
            </a:pPr>
            <a:r>
              <a:rPr lang="en" sz="1600" u="sng">
                <a:solidFill>
                  <a:srgbClr val="4B2E83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06/13</a:t>
            </a:r>
            <a:endParaRPr sz="1600">
              <a:solidFill>
                <a:srgbClr val="4B2E83"/>
              </a:solidFill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" sz="1600" u="sng">
                <a:solidFill>
                  <a:srgbClr val="4B2E83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SAGE Budget Virtual Office Hours</a:t>
            </a:r>
            <a:r>
              <a:rPr lang="en" sz="1600">
                <a:solidFill>
                  <a:srgbClr val="4B2E83"/>
                </a:solidFill>
              </a:rPr>
              <a:t> </a:t>
            </a:r>
            <a:endParaRPr sz="1600">
              <a:solidFill>
                <a:srgbClr val="4B2E83"/>
              </a:solidFill>
            </a:endParaRPr>
          </a:p>
          <a:p>
            <a:pPr marL="457200" lvl="0" indent="-330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Char char="˃"/>
            </a:pPr>
            <a:r>
              <a:rPr lang="en" sz="1600">
                <a:solidFill>
                  <a:schemeClr val="dk1"/>
                </a:solidFill>
              </a:rPr>
              <a:t>04/20</a:t>
            </a:r>
            <a:endParaRPr sz="1600">
              <a:solidFill>
                <a:schemeClr val="dk1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˃"/>
            </a:pPr>
            <a:r>
              <a:rPr lang="en" sz="1600">
                <a:solidFill>
                  <a:schemeClr val="dk1"/>
                </a:solidFill>
              </a:rPr>
              <a:t>05/04</a:t>
            </a:r>
            <a:endParaRPr sz="1600">
              <a:solidFill>
                <a:schemeClr val="dk1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˃"/>
            </a:pPr>
            <a:r>
              <a:rPr lang="en" sz="1600">
                <a:solidFill>
                  <a:schemeClr val="dk1"/>
                </a:solidFill>
              </a:rPr>
              <a:t>05/18</a:t>
            </a:r>
            <a:endParaRPr sz="160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" sz="1300" i="1"/>
              <a:t>More SAGE resources are accessible through the </a:t>
            </a:r>
            <a:r>
              <a:rPr lang="en" sz="1300" i="1" u="sng">
                <a:solidFill>
                  <a:srgbClr val="4B2E83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UWFT for the Research Community</a:t>
            </a:r>
            <a:r>
              <a:rPr lang="en" sz="1300" i="1"/>
              <a:t> webpage.</a:t>
            </a:r>
            <a:endParaRPr sz="1300" i="1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142" name="Google Shape;142;p29"/>
          <p:cNvSpPr txBox="1"/>
          <p:nvPr/>
        </p:nvSpPr>
        <p:spPr>
          <a:xfrm>
            <a:off x="5103775" y="2216500"/>
            <a:ext cx="3000000" cy="9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 Development</a:t>
            </a:r>
            <a:endParaRPr sz="16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302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˃"/>
            </a:pPr>
            <a:r>
              <a:rPr lang="en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SAGE Awards eLearning and user guides</a:t>
            </a: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43" name="Google Shape;143;p29"/>
          <p:cNvCxnSpPr/>
          <p:nvPr/>
        </p:nvCxnSpPr>
        <p:spPr>
          <a:xfrm>
            <a:off x="4501600" y="2216500"/>
            <a:ext cx="0" cy="3741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44" name="Google Shape;144;p2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873638" y="2167833"/>
            <a:ext cx="538825" cy="53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903100" y="4296400"/>
            <a:ext cx="479900" cy="47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359950" y="2291400"/>
            <a:ext cx="574875" cy="574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IS-16x9-extended-powerpoint-Gold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UW White">
  <a:themeElements>
    <a:clrScheme name="Custom 2">
      <a:dk1>
        <a:srgbClr val="4B2E83"/>
      </a:dk1>
      <a:lt1>
        <a:srgbClr val="E8D3A2"/>
      </a:lt1>
      <a:dk2>
        <a:srgbClr val="4B2E83"/>
      </a:dk2>
      <a:lt2>
        <a:srgbClr val="FFFFFF"/>
      </a:lt2>
      <a:accent1>
        <a:srgbClr val="4B2E83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145</Words>
  <Application>Microsoft Office PowerPoint</Application>
  <PresentationFormat>On-screen Show (4:3)</PresentationFormat>
  <Paragraphs>32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Arial</vt:lpstr>
      <vt:lpstr>Merriweather Sans</vt:lpstr>
      <vt:lpstr>Calibri</vt:lpstr>
      <vt:lpstr>Open Sans</vt:lpstr>
      <vt:lpstr>Verdana</vt:lpstr>
      <vt:lpstr>Encode Sans Black</vt:lpstr>
      <vt:lpstr>Simple Light</vt:lpstr>
      <vt:lpstr>ORIS-16x9-extended-powerpoint-Gold</vt:lpstr>
      <vt:lpstr>UW White</vt:lpstr>
      <vt:lpstr>SAGE TRAINING RESOURCES  April 13, 2023</vt:lpstr>
      <vt:lpstr>WHAT’S CHANGING IN SAGE? VIDEO</vt:lpstr>
      <vt:lpstr>SAGE AWARD SETUP WORKFLOW VIDEO</vt:lpstr>
      <vt:lpstr>SAGE BUDGET ELEARNING</vt:lpstr>
      <vt:lpstr>ADDITIONAL SAGE TRAINING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SAGE TRAINING RESOURCES  April 13, 2023</dc:title>
  <dc:creator>Azalea Vasquez</dc:creator>
  <cp:lastModifiedBy>Azalea Vasquez</cp:lastModifiedBy>
  <cp:revision>1</cp:revision>
  <dcterms:modified xsi:type="dcterms:W3CDTF">2023-04-14T16:37:19Z</dcterms:modified>
</cp:coreProperties>
</file>