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Encode Sans"/>
      <p:regular r:id="rId17"/>
      <p:bold r:id="rId18"/>
    </p:embeddedFont>
    <p:embeddedFont>
      <p:font typeface="Encode Sans Black"/>
      <p:bold r:id="rId19"/>
    </p:embeddedFont>
    <p:embeddedFont>
      <p:font typeface="Open Sans Light"/>
      <p:regular r:id="rId20"/>
      <p:bold r:id="rId21"/>
      <p:italic r:id="rId22"/>
      <p:boldItalic r:id="rId23"/>
    </p:embeddedFon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regular.fntdata"/><Relationship Id="rId22" Type="http://schemas.openxmlformats.org/officeDocument/2006/relationships/font" Target="fonts/OpenSansLight-italic.fntdata"/><Relationship Id="rId21" Type="http://schemas.openxmlformats.org/officeDocument/2006/relationships/font" Target="fonts/OpenSansLight-bold.fntdata"/><Relationship Id="rId24" Type="http://schemas.openxmlformats.org/officeDocument/2006/relationships/font" Target="fonts/OpenSans-regular.fntdata"/><Relationship Id="rId23" Type="http://schemas.openxmlformats.org/officeDocument/2006/relationships/font" Target="fonts/OpenSansLight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7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EncodeSans-regular.fntdata"/><Relationship Id="rId16" Type="http://schemas.openxmlformats.org/officeDocument/2006/relationships/slide" Target="slides/slide11.xml"/><Relationship Id="rId19" Type="http://schemas.openxmlformats.org/officeDocument/2006/relationships/font" Target="fonts/EncodeSansBlack-bold.fntdata"/><Relationship Id="rId18" Type="http://schemas.openxmlformats.org/officeDocument/2006/relationships/font" Target="fonts/Encode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c1d4135a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2c1d4135a9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6b74a27cb5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6b74a27cb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 update on CORE classes will be presented following this presentation as well.</a:t>
            </a:r>
            <a:endParaRPr/>
          </a:p>
        </p:txBody>
      </p:sp>
      <p:sp>
        <p:nvSpPr>
          <p:cNvPr id="145" name="Google Shape;145;g26b74a27cb5_0_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6b74a27cb5_0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6b74a27cb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 update on CORE classes will be presented following this presentation as well.</a:t>
            </a:r>
            <a:endParaRPr/>
          </a:p>
        </p:txBody>
      </p:sp>
      <p:sp>
        <p:nvSpPr>
          <p:cNvPr id="152" name="Google Shape;152;g26b74a27cb5_0_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c1e524a31d_0_6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c1e524a31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2c1e524a31d_0_6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c1e524a31d_0_1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c1e524a31d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2c1e524a31d_0_1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c1e524a31d_0_8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c1e524a31d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2c1e524a31d_0_8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1e524a31d_0_9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c1e524a31d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2c1e524a31d_0_9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c1e524a31d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c1e524a31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2c1e524a31d_0_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b3a87e0437_0_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b3a87e0437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2b3a87e0437_0_6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1e524a31d_0_1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c1e524a31d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2c1e524a31d_0_1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c1e524a31d_0_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c1e524a31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2c1e524a31d_0_5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923516" cy="6233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1624823" cy="1102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1528529" cy="76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923516" cy="6233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908821" cy="45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1624823" cy="1102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908821" cy="45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700" cy="44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1624823" cy="1102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908821" cy="45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bg>
      <p:bgPr>
        <a:solidFill>
          <a:schemeClr val="dk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2" name="Google Shape;3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83915" y="5626608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8081" y="6131476"/>
            <a:ext cx="2416272" cy="21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8081" y="4568599"/>
            <a:ext cx="1600198" cy="1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/>
          <p:nvPr>
            <p:ph type="title"/>
          </p:nvPr>
        </p:nvSpPr>
        <p:spPr>
          <a:xfrm>
            <a:off x="460375" y="859991"/>
            <a:ext cx="6972300" cy="352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923516" cy="6233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1624823" cy="1102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1528534" cy="76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5" name="Google Shape;4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923516" cy="6233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6" name="Google Shape;4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908821" cy="45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3" type="body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1624823" cy="1102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908821" cy="45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>
            <p:ph idx="2" type="chart"/>
          </p:nvPr>
        </p:nvSpPr>
        <p:spPr>
          <a:xfrm>
            <a:off x="766763" y="1736725"/>
            <a:ext cx="8021700" cy="44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6" name="Google Shape;5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1624823" cy="1102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7" name="Google Shape;5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908821" cy="45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ashington.zoom.us/j/99699095464" TargetMode="External"/><Relationship Id="rId4" Type="http://schemas.openxmlformats.org/officeDocument/2006/relationships/hyperlink" Target="https://washington.zoom.us/j/98039982616" TargetMode="External"/><Relationship Id="rId5" Type="http://schemas.openxmlformats.org/officeDocument/2006/relationships/hyperlink" Target="https://www.washington.edu/research/learning/online/index.php/lessons/sage-budget-resources/" TargetMode="External"/><Relationship Id="rId6" Type="http://schemas.openxmlformats.org/officeDocument/2006/relationships/hyperlink" Target="https://www.washington.edu/research/learning/online/index.php/lessons/sage-awards-resources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washington.edu/research/research-administration-learning/sage-creating-and-submitting-egc1s/" TargetMode="External"/><Relationship Id="rId4" Type="http://schemas.openxmlformats.org/officeDocument/2006/relationships/hyperlink" Target="https://www.washington.edu/research/research-administration-learning/sage-budget/" TargetMode="External"/><Relationship Id="rId9" Type="http://schemas.openxmlformats.org/officeDocument/2006/relationships/hyperlink" Target="https://www.washington.edu/research/research-administration-learning/?q=sage&amp;topic=&amp;type=classroom_course" TargetMode="External"/><Relationship Id="rId5" Type="http://schemas.openxmlformats.org/officeDocument/2006/relationships/hyperlink" Target="https://www.washington.edu/research/research-administration-learning/creating-nih-proposals-in-grant-runner/" TargetMode="External"/><Relationship Id="rId6" Type="http://schemas.openxmlformats.org/officeDocument/2006/relationships/hyperlink" Target="https://www.washington.edu/research/research-administration-learning/sage-awards/" TargetMode="External"/><Relationship Id="rId7" Type="http://schemas.openxmlformats.org/officeDocument/2006/relationships/hyperlink" Target="https://uwresearch.gosignmeup.com/public/Course/browse?courseid=4338" TargetMode="External"/><Relationship Id="rId8" Type="http://schemas.openxmlformats.org/officeDocument/2006/relationships/hyperlink" Target="https://www.washington.edu/research/research-administration-learning/?q=sage&amp;topic=&amp;type=classroom_cours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" type="body"/>
          </p:nvPr>
        </p:nvSpPr>
        <p:spPr>
          <a:xfrm>
            <a:off x="692032" y="1890568"/>
            <a:ext cx="69723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>
                <a:latin typeface="Encode Sans Black"/>
                <a:ea typeface="Encode Sans Black"/>
                <a:cs typeface="Encode Sans Black"/>
                <a:sym typeface="Encode Sans Black"/>
              </a:rPr>
              <a:t>SAGE Updates</a:t>
            </a:r>
            <a:endParaRPr sz="42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3" name="Google Shape;63;p12"/>
          <p:cNvSpPr txBox="1"/>
          <p:nvPr/>
        </p:nvSpPr>
        <p:spPr>
          <a:xfrm>
            <a:off x="692029" y="4533724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t/>
            </a:r>
            <a:endParaRPr b="1"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t/>
            </a:r>
            <a:endParaRPr b="1"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1" lang="en-US" sz="20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Judy Chung</a:t>
            </a:r>
            <a:endParaRPr b="1" sz="20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20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Research Information Services (ORIS)</a:t>
            </a:r>
            <a:endParaRPr sz="20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20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March 14, 2024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</a:t>
            </a: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| </a:t>
            </a: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SAGE Resources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48" name="Google Shape;148;p21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SAGE Office Hours</a:t>
            </a:r>
            <a:endParaRPr b="1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rgbClr val="4B2E8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Thursday, March 21, 11 a.m. – 12 p.m.</a:t>
            </a:r>
            <a:endParaRPr sz="2200" u="sng">
              <a:solidFill>
                <a:srgbClr val="4B2E8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rgbClr val="4B2E83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Wednesday, March 27, 11 a.m. – 12 p.m.</a:t>
            </a:r>
            <a:endParaRPr sz="2200" u="sng">
              <a:solidFill>
                <a:srgbClr val="4B2E8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rgbClr val="4B2E8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4B2E83"/>
                </a:solidFill>
              </a:rPr>
              <a:t>Resource Collections: Budget and Awards &amp; Mod</a:t>
            </a:r>
            <a:r>
              <a:rPr b="1" lang="en-US">
                <a:solidFill>
                  <a:srgbClr val="4B2E83"/>
                </a:solidFill>
              </a:rPr>
              <a:t>s</a:t>
            </a:r>
            <a:endParaRPr b="1">
              <a:solidFill>
                <a:srgbClr val="4B2E8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Bookmark and review for the latest training, eLearning, and job aids:</a:t>
            </a:r>
            <a:endParaRPr>
              <a:solidFill>
                <a:srgbClr val="4B2E83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400"/>
              <a:buChar char="&gt;"/>
            </a:pPr>
            <a:r>
              <a:rPr lang="en-US" u="sng">
                <a:solidFill>
                  <a:srgbClr val="33006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Budget Resources</a:t>
            </a:r>
            <a:endParaRPr>
              <a:solidFill>
                <a:srgbClr val="33006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400"/>
              <a:buChar char="&gt;"/>
            </a:pPr>
            <a:r>
              <a:rPr lang="en-US" u="sng">
                <a:solidFill>
                  <a:srgbClr val="33006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Awards and Modifications Resources</a:t>
            </a:r>
            <a:endParaRPr>
              <a:solidFill>
                <a:srgbClr val="33006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3006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4B2E83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</a:t>
            </a: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| Upcoming </a:t>
            </a: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SAGE </a:t>
            </a: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Classes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55" name="Google Shape;155;p22"/>
          <p:cNvSpPr txBox="1"/>
          <p:nvPr>
            <p:ph idx="2" type="body"/>
          </p:nvPr>
        </p:nvSpPr>
        <p:spPr>
          <a:xfrm>
            <a:off x="659300" y="1736725"/>
            <a:ext cx="8196300" cy="46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4B2E83"/>
                </a:solidFill>
              </a:rPr>
              <a:t>March</a:t>
            </a:r>
            <a:endParaRPr b="1">
              <a:solidFill>
                <a:srgbClr val="4B2E8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pen Sans"/>
              <a:buChar char="&gt;"/>
            </a:pPr>
            <a:r>
              <a:rPr lang="en-US" sz="2200">
                <a:solidFill>
                  <a:srgbClr val="4B2E83"/>
                </a:solidFill>
              </a:rPr>
              <a:t>3/27, 1 - 3 p.m.: </a:t>
            </a:r>
            <a:r>
              <a:rPr lang="en-US" sz="220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SAGE: Creating and Submitting eGC1s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</a:rPr>
              <a:t>April</a:t>
            </a:r>
            <a:endParaRPr b="1" sz="2200">
              <a:solidFill>
                <a:schemeClr val="dk1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pen Sans"/>
              <a:buChar char="&gt;"/>
            </a:pPr>
            <a:r>
              <a:rPr lang="en-US" sz="2200">
                <a:solidFill>
                  <a:schemeClr val="dk1"/>
                </a:solidFill>
              </a:rPr>
              <a:t>4/2 &amp; 4/23, 1 - 3 p.m.: 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SAGE: Budget</a:t>
            </a:r>
            <a:endParaRPr sz="13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Open Sans"/>
              <a:buChar char="&gt;"/>
            </a:pPr>
            <a:r>
              <a:rPr lang="en-US" sz="2200">
                <a:solidFill>
                  <a:srgbClr val="4B2E83"/>
                </a:solidFill>
              </a:rPr>
              <a:t>4/11, 1 - 3 p.m.</a:t>
            </a:r>
            <a:r>
              <a:rPr lang="en-US" sz="2200">
                <a:solidFill>
                  <a:srgbClr val="4B2E83"/>
                </a:solidFill>
                <a:highlight>
                  <a:srgbClr val="FFFFFF"/>
                </a:highlight>
              </a:rPr>
              <a:t>: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200" u="sng">
                <a:solidFill>
                  <a:srgbClr val="4B2E83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SAGE: Creating NIH Proposals in Grant Runner</a:t>
            </a:r>
            <a:br>
              <a:rPr lang="en-US" sz="2200" u="sng">
                <a:solidFill>
                  <a:srgbClr val="4B2E83"/>
                </a:solidFill>
                <a:highlight>
                  <a:srgbClr val="FFFFFF"/>
                </a:highlight>
              </a:rPr>
            </a:br>
            <a:endParaRPr sz="2200" u="sng">
              <a:solidFill>
                <a:srgbClr val="4B2E8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4B2E83"/>
                </a:solidFill>
                <a:highlight>
                  <a:srgbClr val="FFFFFF"/>
                </a:highlight>
              </a:rPr>
              <a:t>May</a:t>
            </a:r>
            <a:endParaRPr b="1" sz="2200">
              <a:solidFill>
                <a:srgbClr val="4B2E83"/>
              </a:solidFill>
              <a:highlight>
                <a:srgbClr val="FFFFFF"/>
              </a:highlight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>
                <a:solidFill>
                  <a:srgbClr val="4B2E83"/>
                </a:solidFill>
              </a:rPr>
              <a:t>5/1 &amp; 5/8, 1 - 3 p.m.:</a:t>
            </a:r>
            <a:r>
              <a:rPr lang="en-US" sz="2200">
                <a:solidFill>
                  <a:srgbClr val="4B2E83"/>
                </a:solidFill>
                <a:highlight>
                  <a:srgbClr val="FFFFFF"/>
                </a:highlight>
              </a:rPr>
              <a:t> </a:t>
            </a:r>
            <a:r>
              <a:rPr lang="en-US" sz="2200" u="sng">
                <a:solidFill>
                  <a:srgbClr val="33006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Awards</a:t>
            </a:r>
            <a:endParaRPr sz="2200">
              <a:solidFill>
                <a:srgbClr val="4B2E8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Char char="&gt;"/>
            </a:pPr>
            <a:r>
              <a:rPr lang="en-US" sz="2200">
                <a:solidFill>
                  <a:srgbClr val="4B2E83"/>
                </a:solidFill>
              </a:rPr>
              <a:t>5/23, 1 - 2:30 pm.: </a:t>
            </a:r>
            <a:r>
              <a:rPr lang="en-US" sz="2200" u="sng">
                <a:solidFill>
                  <a:schemeClr val="hlink"/>
                </a:solidFill>
                <a:hlinkClick r:id="rId7"/>
              </a:rPr>
              <a:t>Subawards in SAGE</a:t>
            </a:r>
            <a:br>
              <a:rPr b="1" lang="en-US"/>
            </a:br>
            <a:endParaRPr b="1" sz="16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i="1" lang="en-US" u="sng">
                <a:solidFill>
                  <a:schemeClr val="hlink"/>
                </a:solidFill>
                <a:hlinkClick r:id="rId8"/>
              </a:rPr>
              <a:t>All SAGE Classes</a:t>
            </a:r>
            <a:r>
              <a:rPr i="1" lang="en-US" u="sng">
                <a:solidFill>
                  <a:schemeClr val="hlink"/>
                </a:solidFill>
                <a:hlinkClick r:id="rId9"/>
              </a:rPr>
              <a:t> in CORE</a:t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idx="1" type="body"/>
          </p:nvPr>
        </p:nvSpPr>
        <p:spPr>
          <a:xfrm>
            <a:off x="671750" y="371500"/>
            <a:ext cx="86685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>
                <a:latin typeface="Encode Sans Black"/>
                <a:ea typeface="Encode Sans Black"/>
                <a:cs typeface="Encode Sans Black"/>
                <a:sym typeface="Encode Sans Black"/>
              </a:rPr>
              <a:t>SAGE Budget Integration to WD Plans</a:t>
            </a:r>
            <a:endParaRPr sz="32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0" name="Google Shape;70;p13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i="1" lang="en-US"/>
              <a:t>Released in February!</a:t>
            </a:r>
            <a:endParaRPr b="1"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For Award Setup Requests (ASRs), SAGE Budget data now flows to Workday Plans via integration 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This reduces GCA manual entry and speeds up processing time!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671750" y="371500"/>
            <a:ext cx="83535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>
                <a:latin typeface="Encode Sans Black"/>
                <a:ea typeface="Encode Sans Black"/>
                <a:cs typeface="Encode Sans Black"/>
                <a:sym typeface="Encode Sans Black"/>
              </a:rPr>
              <a:t>Budget Integration </a:t>
            </a:r>
            <a:r>
              <a:rPr lang="en-US" sz="3200">
                <a:latin typeface="Encode Sans"/>
                <a:ea typeface="Encode Sans"/>
                <a:cs typeface="Encode Sans"/>
                <a:sym typeface="Encode Sans"/>
              </a:rPr>
              <a:t>|</a:t>
            </a:r>
            <a:r>
              <a:rPr lang="en-US" sz="32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r>
              <a:rPr lang="en-US" sz="3200">
                <a:latin typeface="Encode Sans"/>
                <a:ea typeface="Encode Sans"/>
                <a:cs typeface="Encode Sans"/>
                <a:sym typeface="Encode Sans"/>
              </a:rPr>
              <a:t>Campus &amp; GCA Views</a:t>
            </a:r>
            <a:endParaRPr sz="32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77" name="Google Shape;77;p14"/>
          <p:cNvSpPr txBox="1"/>
          <p:nvPr>
            <p:ph idx="2" type="body"/>
          </p:nvPr>
        </p:nvSpPr>
        <p:spPr>
          <a:xfrm>
            <a:off x="665900" y="1514267"/>
            <a:ext cx="8353500" cy="11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SAGE maps your budget sub-object codes to Workday codes</a:t>
            </a:r>
            <a:endParaRPr sz="2100"/>
          </a:p>
          <a:p>
            <a:pPr indent="-361950" lvl="0" marL="457200" rtl="0" algn="l">
              <a:spcBef>
                <a:spcPts val="1000"/>
              </a:spcBef>
              <a:spcAft>
                <a:spcPts val="1000"/>
              </a:spcAft>
              <a:buSzPts val="2100"/>
              <a:buChar char="&gt;"/>
            </a:pPr>
            <a:r>
              <a:rPr lang="en-US" sz="2100"/>
              <a:t>GCA previews the totals that will flow to Workday, within the ASR</a:t>
            </a:r>
            <a:endParaRPr sz="2100"/>
          </a:p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3">
            <a:alphaModFix/>
          </a:blip>
          <a:srcRect b="12671" l="0" r="56721" t="0"/>
          <a:stretch/>
        </p:blipFill>
        <p:spPr>
          <a:xfrm>
            <a:off x="121750" y="3249475"/>
            <a:ext cx="4407673" cy="2410900"/>
          </a:xfrm>
          <a:prstGeom prst="rect">
            <a:avLst/>
          </a:prstGeom>
          <a:noFill/>
          <a:ln cap="flat" cmpd="sng" w="9525">
            <a:solidFill>
              <a:srgbClr val="33006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" name="Google Shape;79;p14"/>
          <p:cNvPicPr preferRelativeResize="0"/>
          <p:nvPr/>
        </p:nvPicPr>
        <p:blipFill rotWithShape="1">
          <a:blip r:embed="rId3">
            <a:alphaModFix/>
          </a:blip>
          <a:srcRect b="4689" l="44239" r="0" t="0"/>
          <a:stretch/>
        </p:blipFill>
        <p:spPr>
          <a:xfrm>
            <a:off x="3830950" y="4024125"/>
            <a:ext cx="5194298" cy="2622200"/>
          </a:xfrm>
          <a:prstGeom prst="rect">
            <a:avLst/>
          </a:prstGeom>
          <a:noFill/>
          <a:ln cap="flat" cmpd="sng" w="9525">
            <a:solidFill>
              <a:srgbClr val="33006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0" name="Google Shape;80;p14"/>
          <p:cNvSpPr txBox="1"/>
          <p:nvPr/>
        </p:nvSpPr>
        <p:spPr>
          <a:xfrm>
            <a:off x="5036100" y="3770702"/>
            <a:ext cx="2784000" cy="416100"/>
          </a:xfrm>
          <a:prstGeom prst="rect">
            <a:avLst/>
          </a:prstGeom>
          <a:solidFill>
            <a:srgbClr val="D9D2E9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GCA’s View in ASR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941800" y="3010027"/>
            <a:ext cx="2784000" cy="416100"/>
          </a:xfrm>
          <a:prstGeom prst="rect">
            <a:avLst/>
          </a:prstGeom>
          <a:solidFill>
            <a:srgbClr val="D9D2E9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SAGE Budget Costs</a:t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248950" y="4186800"/>
            <a:ext cx="3031500" cy="288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83" name="Google Shape;83;p14"/>
          <p:cNvSpPr/>
          <p:nvPr/>
        </p:nvSpPr>
        <p:spPr>
          <a:xfrm>
            <a:off x="248950" y="4804625"/>
            <a:ext cx="3031500" cy="288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84" name="Google Shape;84;p14"/>
          <p:cNvSpPr/>
          <p:nvPr/>
        </p:nvSpPr>
        <p:spPr>
          <a:xfrm>
            <a:off x="3897450" y="5822950"/>
            <a:ext cx="5075400" cy="288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85" name="Google Shape;85;p14"/>
          <p:cNvSpPr/>
          <p:nvPr/>
        </p:nvSpPr>
        <p:spPr>
          <a:xfrm>
            <a:off x="3897450" y="6159350"/>
            <a:ext cx="5075400" cy="288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86" name="Google Shape;86;p14"/>
          <p:cNvSpPr/>
          <p:nvPr/>
        </p:nvSpPr>
        <p:spPr>
          <a:xfrm>
            <a:off x="898375" y="5134850"/>
            <a:ext cx="194700" cy="8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Budget Integration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| Amounts</a:t>
            </a:r>
            <a:endParaRPr sz="34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3" name="Google Shape;93;p15"/>
          <p:cNvSpPr txBox="1"/>
          <p:nvPr>
            <p:ph idx="2" type="body"/>
          </p:nvPr>
        </p:nvSpPr>
        <p:spPr>
          <a:xfrm>
            <a:off x="659300" y="1736727"/>
            <a:ext cx="8196300" cy="11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Amounts are totaled </a:t>
            </a:r>
            <a:r>
              <a:rPr lang="en-US"/>
              <a:t>by: Ledger, object class, spend category for each worksheet/grant and period sent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94" name="Google Shape;9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175" y="3647600"/>
            <a:ext cx="3378774" cy="2215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5" name="Google Shape;95;p15"/>
          <p:cNvPicPr preferRelativeResize="0"/>
          <p:nvPr/>
        </p:nvPicPr>
        <p:blipFill rotWithShape="1">
          <a:blip r:embed="rId4">
            <a:alphaModFix/>
          </a:blip>
          <a:srcRect b="0" l="86571" r="0" t="0"/>
          <a:stretch/>
        </p:blipFill>
        <p:spPr>
          <a:xfrm>
            <a:off x="7347650" y="4211475"/>
            <a:ext cx="1507949" cy="7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4">
            <a:alphaModFix/>
          </a:blip>
          <a:srcRect b="0" l="33478" r="39269" t="0"/>
          <a:stretch/>
        </p:blipFill>
        <p:spPr>
          <a:xfrm>
            <a:off x="4852275" y="4356875"/>
            <a:ext cx="3029651" cy="7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4">
            <a:alphaModFix/>
          </a:blip>
          <a:srcRect b="0" l="0" r="64658" t="0"/>
          <a:stretch/>
        </p:blipFill>
        <p:spPr>
          <a:xfrm>
            <a:off x="4852275" y="3680800"/>
            <a:ext cx="4003201" cy="7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/>
          <p:nvPr/>
        </p:nvSpPr>
        <p:spPr>
          <a:xfrm>
            <a:off x="4852275" y="3680800"/>
            <a:ext cx="4003200" cy="1455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 txBox="1"/>
          <p:nvPr/>
        </p:nvSpPr>
        <p:spPr>
          <a:xfrm>
            <a:off x="328175" y="3217567"/>
            <a:ext cx="3378900" cy="4632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 Misc Travel entries in SAGE Budget 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4852275" y="3217575"/>
            <a:ext cx="4003200" cy="4632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</a:t>
            </a:r>
            <a:r>
              <a:rPr lang="en-US"/>
              <a:t> Travel entry in Workday Plan</a:t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3943925" y="4157033"/>
            <a:ext cx="717600" cy="46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Budget Integration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| Tips</a:t>
            </a:r>
            <a:endParaRPr sz="34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08" name="Google Shape;108;p16"/>
          <p:cNvSpPr txBox="1"/>
          <p:nvPr>
            <p:ph idx="2" type="body"/>
          </p:nvPr>
        </p:nvSpPr>
        <p:spPr>
          <a:xfrm>
            <a:off x="659300" y="1581750"/>
            <a:ext cx="8184600" cy="7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Individual personnel are </a:t>
            </a:r>
            <a:r>
              <a:rPr b="1" lang="en-US" sz="2200"/>
              <a:t>not</a:t>
            </a:r>
            <a:r>
              <a:rPr lang="en-US" sz="2200"/>
              <a:t> sent to Workday Plans 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Workday salary plan lines are summed up at the ledger level -- e.g. total faculty, total graduate students, etc.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i="1" sz="2200"/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700" y="3940700"/>
            <a:ext cx="4854449" cy="18473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0" name="Google Shape;11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2451" y="3278430"/>
            <a:ext cx="5432774" cy="18473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1" name="Google Shape;111;p16"/>
          <p:cNvSpPr txBox="1"/>
          <p:nvPr/>
        </p:nvSpPr>
        <p:spPr>
          <a:xfrm>
            <a:off x="163700" y="3477500"/>
            <a:ext cx="3428700" cy="4632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7 Faculty listed </a:t>
            </a:r>
            <a:r>
              <a:rPr lang="en-US"/>
              <a:t>in SAGE Budget 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5018150" y="3014292"/>
            <a:ext cx="3378900" cy="4632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</a:t>
            </a:r>
            <a:r>
              <a:rPr lang="en-US"/>
              <a:t> Faculty salary plan line in Workday</a:t>
            </a:r>
            <a:endParaRPr/>
          </a:p>
        </p:txBody>
      </p:sp>
      <p:sp>
        <p:nvSpPr>
          <p:cNvPr id="113" name="Google Shape;113;p16"/>
          <p:cNvSpPr txBox="1"/>
          <p:nvPr>
            <p:ph idx="2" type="body"/>
          </p:nvPr>
        </p:nvSpPr>
        <p:spPr>
          <a:xfrm>
            <a:off x="377550" y="5929900"/>
            <a:ext cx="8378700" cy="668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i="1" lang="en-US" sz="2200"/>
              <a:t>Takeaway: Higher-level, categorical budgets are just fine!</a:t>
            </a:r>
            <a:endParaRPr b="1" i="1"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i="1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Quarter 3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|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Pending March Release</a:t>
            </a:r>
            <a:endParaRPr sz="34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20" name="Google Shape;120;p17"/>
          <p:cNvSpPr txBox="1"/>
          <p:nvPr>
            <p:ph idx="2" type="body"/>
          </p:nvPr>
        </p:nvSpPr>
        <p:spPr>
          <a:xfrm>
            <a:off x="659300" y="2029499"/>
            <a:ext cx="8196300" cy="37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Preliminary benefit rates in SAGE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PI escalation process - remediation (eGC1)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Award Notification content updates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		</a:t>
            </a:r>
            <a:r>
              <a:rPr b="1" i="1" lang="en-US">
                <a:solidFill>
                  <a:schemeClr val="accent6"/>
                </a:solidFill>
              </a:rPr>
              <a:t>Thank you to all who shared input!</a:t>
            </a:r>
            <a:endParaRPr b="1" i="1">
              <a:solidFill>
                <a:schemeClr val="accent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More performance improvements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Error handling improvements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Bug fixes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Quarter 4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| Planned Work</a:t>
            </a:r>
            <a:endParaRPr sz="34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27" name="Google Shape;127;p18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&gt;"/>
            </a:pPr>
            <a:r>
              <a:rPr b="1" lang="en-US">
                <a:solidFill>
                  <a:schemeClr val="dk1"/>
                </a:solidFill>
              </a:rPr>
              <a:t>Improve OSP &amp; GCA flow of work</a:t>
            </a:r>
            <a:endParaRPr sz="18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>
                <a:solidFill>
                  <a:schemeClr val="dk1"/>
                </a:solidFill>
              </a:rPr>
              <a:t>Advance Requests: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 sz="2400">
                <a:solidFill>
                  <a:schemeClr val="dk1"/>
                </a:solidFill>
              </a:rPr>
              <a:t>A</a:t>
            </a:r>
            <a:r>
              <a:rPr lang="en-US" sz="2400">
                <a:solidFill>
                  <a:schemeClr val="dk1"/>
                </a:solidFill>
              </a:rPr>
              <a:t>dd Workday required fields to </a:t>
            </a:r>
            <a:r>
              <a:rPr lang="en-US" sz="2400">
                <a:solidFill>
                  <a:schemeClr val="dk1"/>
                </a:solidFill>
              </a:rPr>
              <a:t>Advance Requests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 sz="2400">
                <a:solidFill>
                  <a:schemeClr val="dk1"/>
                </a:solidFill>
              </a:rPr>
              <a:t>Integrate Advances to Workday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 sz="2400">
                <a:solidFill>
                  <a:schemeClr val="dk1"/>
                </a:solidFill>
              </a:rPr>
              <a:t>Integrate ASRs where Advances exist to Workday</a:t>
            </a:r>
            <a:br>
              <a:rPr lang="en-US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Quarter 4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| Planned Work</a:t>
            </a:r>
            <a:endParaRPr sz="34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34" name="Google Shape;134;p19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&gt;"/>
            </a:pPr>
            <a:r>
              <a:rPr b="1" lang="en-US">
                <a:solidFill>
                  <a:schemeClr val="dk1"/>
                </a:solidFill>
              </a:rPr>
              <a:t>Improve OSP &amp; GCA flow of work</a:t>
            </a:r>
            <a:endParaRPr sz="18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>
                <a:solidFill>
                  <a:schemeClr val="dk1"/>
                </a:solidFill>
              </a:rPr>
              <a:t>Automate OSP assignments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>
                <a:solidFill>
                  <a:schemeClr val="dk1"/>
                </a:solidFill>
              </a:rPr>
              <a:t>Modification Request updates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 sz="2400">
                <a:solidFill>
                  <a:schemeClr val="dk1"/>
                </a:solidFill>
              </a:rPr>
              <a:t>Adding sub-categories for modification type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 sz="2400">
                <a:solidFill>
                  <a:schemeClr val="dk1"/>
                </a:solidFill>
              </a:rPr>
              <a:t>Related award list updates for modification types &amp; categories 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 sz="2400">
                <a:solidFill>
                  <a:schemeClr val="dk1"/>
                </a:solidFill>
              </a:rPr>
              <a:t>Clarifying amounts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 sz="2400">
                <a:solidFill>
                  <a:schemeClr val="dk1"/>
                </a:solidFill>
              </a:rPr>
              <a:t>Others as time allows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Quarter 4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| Planned Work (cont.)</a:t>
            </a:r>
            <a:endParaRPr sz="34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41" name="Google Shape;141;p20"/>
          <p:cNvSpPr txBox="1"/>
          <p:nvPr>
            <p:ph idx="2" type="body"/>
          </p:nvPr>
        </p:nvSpPr>
        <p:spPr>
          <a:xfrm>
            <a:off x="659300" y="1736725"/>
            <a:ext cx="8298600" cy="49971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&gt;"/>
            </a:pPr>
            <a:r>
              <a:rPr b="1" lang="en-US">
                <a:solidFill>
                  <a:schemeClr val="dk1"/>
                </a:solidFill>
              </a:rPr>
              <a:t>Prepare for SAGE Infrastructure Migration (2025)</a:t>
            </a:r>
            <a:endParaRPr sz="18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>
                <a:solidFill>
                  <a:schemeClr val="dk1"/>
                </a:solidFill>
              </a:rPr>
              <a:t>Context: </a:t>
            </a:r>
            <a:r>
              <a:rPr lang="en-US">
                <a:solidFill>
                  <a:schemeClr val="dk1"/>
                </a:solidFill>
              </a:rPr>
              <a:t>By June 2025, SAGE needs to migrate off of the existing infrastructure, as it will be retired</a:t>
            </a:r>
            <a:endParaRPr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>
                <a:solidFill>
                  <a:schemeClr val="dk1"/>
                </a:solidFill>
              </a:rPr>
              <a:t>Migration goals</a:t>
            </a:r>
            <a:r>
              <a:rPr lang="en-US">
                <a:solidFill>
                  <a:schemeClr val="dk1"/>
                </a:solidFill>
              </a:rPr>
              <a:t>: To ensure a more stable, secure, sustainable environment for SAGE long-term</a:t>
            </a:r>
            <a:endParaRPr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>
                <a:solidFill>
                  <a:schemeClr val="dk1"/>
                </a:solidFill>
              </a:rPr>
              <a:t>Strategy: </a:t>
            </a:r>
            <a:r>
              <a:rPr lang="en-US">
                <a:solidFill>
                  <a:schemeClr val="dk1"/>
                </a:solidFill>
              </a:rPr>
              <a:t>SAGE will move to cloud infrastructure (AWS), with upgraded servers and software</a:t>
            </a:r>
            <a:endParaRPr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>
                <a:solidFill>
                  <a:schemeClr val="dk1"/>
                </a:solidFill>
              </a:rPr>
              <a:t>Near Term Impact: </a:t>
            </a:r>
            <a:r>
              <a:rPr lang="en-US">
                <a:solidFill>
                  <a:schemeClr val="dk1"/>
                </a:solidFill>
              </a:rPr>
              <a:t>Expect feature work to slow down (but </a:t>
            </a:r>
            <a:r>
              <a:rPr b="1" lang="en-US">
                <a:solidFill>
                  <a:schemeClr val="dk1"/>
                </a:solidFill>
              </a:rPr>
              <a:t>not</a:t>
            </a:r>
            <a:r>
              <a:rPr lang="en-US">
                <a:solidFill>
                  <a:schemeClr val="dk1"/>
                </a:solidFill>
              </a:rPr>
              <a:t> halt) toward end of Q4, as more effort is shifted to migration to make the deadline</a:t>
            </a:r>
            <a:endParaRPr b="1" i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