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1"/>
    <p:sldMasterId id="2147483670" r:id="rId2"/>
    <p:sldMasterId id="2147483671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12"/>
      <p:bold r:id="rId13"/>
      <p:italic r:id="rId14"/>
      <p:boldItalic r:id="rId15"/>
    </p:embeddedFont>
    <p:embeddedFont>
      <p:font typeface="Encode Sans Black" panose="020B0604020202020204" charset="0"/>
      <p:bold r:id="rId16"/>
    </p:embeddedFont>
    <p:embeddedFont>
      <p:font typeface="Merriweather Sans" pitchFamily="2" charset="0"/>
      <p:regular r:id="rId17"/>
    </p:embeddedFont>
    <p:embeddedFont>
      <p:font typeface="Open Sans" panose="020B0606030504020204" pitchFamily="34" charset="0"/>
      <p:regular r:id="rId18"/>
      <p:bold r:id="rId19"/>
      <p:italic r:id="rId20"/>
      <p:boldItalic r:id="rId21"/>
    </p:embeddedFont>
    <p:embeddedFont>
      <p:font typeface="Open Sans Light" panose="020B0306030504020204" pitchFamily="3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157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font" Target="fonts/font10.fntdata"/><Relationship Id="rId7" Type="http://schemas.openxmlformats.org/officeDocument/2006/relationships/slide" Target="slides/slide4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font" Target="fonts/font14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3.fntdata"/><Relationship Id="rId5" Type="http://schemas.openxmlformats.org/officeDocument/2006/relationships/slide" Target="slides/slide2.xml"/><Relationship Id="rId15" Type="http://schemas.openxmlformats.org/officeDocument/2006/relationships/font" Target="fonts/font4.fntdata"/><Relationship Id="rId23" Type="http://schemas.openxmlformats.org/officeDocument/2006/relationships/font" Target="fonts/font12.fntdata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font" Target="fonts/font8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font" Target="fonts/font3.fntdata"/><Relationship Id="rId22" Type="http://schemas.openxmlformats.org/officeDocument/2006/relationships/font" Target="fonts/font11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cb0740b1c1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2cb0740b1c1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b0740b1c1_0_3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2cb0740b1c1_0_3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748" y="685800"/>
            <a:ext cx="34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2cb0740b1c1_0_3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g2cb0740b1c1_0_3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748" y="685800"/>
            <a:ext cx="3429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cb0740b1c1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cb0740b1c1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2cb0740b1c1_0_36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2cb0740b1c1_0_3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2cb0740b1c1_0_3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g2cb0740b1c1_0_37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2cb0740b1c1_0_3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2cb0740b1c1_0_3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g2cb0740b1c1_0_37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2cb0740b1c1_0_3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g2cb0740b1c1_0_3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rgbClr val="4B2E83"/>
        </a:soli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Google Shape;52;p14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68169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4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5" name="Google Shape;55;p14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4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5"/>
          <p:cNvSpPr txBox="1">
            <a:spLocks noGrp="1"/>
          </p:cNvSpPr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8" name="Google Shape;58;p15"/>
          <p:cNvSpPr txBox="1">
            <a:spLocks noGrp="1"/>
          </p:cNvSpPr>
          <p:nvPr>
            <p:ph type="dt" idx="10"/>
          </p:nvPr>
        </p:nvSpPr>
        <p:spPr>
          <a:xfrm>
            <a:off x="4554447" y="6355844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ftr" idx="11"/>
          </p:nvPr>
        </p:nvSpPr>
        <p:spPr>
          <a:xfrm>
            <a:off x="514350" y="6355845"/>
            <a:ext cx="3820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2"/>
          </p:nvPr>
        </p:nvSpPr>
        <p:spPr>
          <a:xfrm>
            <a:off x="659304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3"/>
          </p:nvPr>
        </p:nvSpPr>
        <p:spPr>
          <a:xfrm>
            <a:off x="671756" y="1730666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5" name="Google Shape;6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6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bg>
      <p:bgPr>
        <a:solidFill>
          <a:srgbClr val="4B2E83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8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7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90600" marR="0" lvl="1" indent="-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52600" marR="0" lvl="3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09800" marR="0" lvl="4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67000" marR="0" lvl="5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124200" marR="0" lvl="6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81400" marR="0" lvl="7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38600" marR="0" lvl="8" indent="-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1" name="Google Shape;71;p1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>
            <a:spLocks noGrp="1"/>
          </p:cNvSpPr>
          <p:nvPr>
            <p:ph type="title"/>
          </p:nvPr>
        </p:nvSpPr>
        <p:spPr>
          <a:xfrm>
            <a:off x="2171700" y="764373"/>
            <a:ext cx="6458100" cy="12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2pPr>
            <a:lvl3pPr lvl="2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3pPr>
            <a:lvl4pPr lvl="3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4pPr>
            <a:lvl5pPr lvl="4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5pPr>
            <a:lvl6pPr lvl="5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6pPr>
            <a:lvl7pPr lvl="6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7pPr>
            <a:lvl8pPr lvl="7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8pPr>
            <a:lvl9pPr lvl="8" indent="0" rtl="0">
              <a:spcBef>
                <a:spcPts val="0"/>
              </a:spcBef>
              <a:spcAft>
                <a:spcPts val="0"/>
              </a:spcAft>
              <a:buSzPts val="14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8"/>
          <p:cNvSpPr txBox="1">
            <a:spLocks noGrp="1"/>
          </p:cNvSpPr>
          <p:nvPr>
            <p:ph type="body" idx="1"/>
          </p:nvPr>
        </p:nvSpPr>
        <p:spPr>
          <a:xfrm>
            <a:off x="514350" y="2194560"/>
            <a:ext cx="8115300" cy="40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683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264C8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2264C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F196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F196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Google Shape;75;p18"/>
          <p:cNvSpPr txBox="1">
            <a:spLocks noGrp="1"/>
          </p:cNvSpPr>
          <p:nvPr>
            <p:ph type="dt" idx="10"/>
          </p:nvPr>
        </p:nvSpPr>
        <p:spPr>
          <a:xfrm>
            <a:off x="3905386" y="6355845"/>
            <a:ext cx="2183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6" name="Google Shape;76;p18"/>
          <p:cNvSpPr txBox="1">
            <a:spLocks noGrp="1"/>
          </p:cNvSpPr>
          <p:nvPr>
            <p:ph type="ftr" idx="11"/>
          </p:nvPr>
        </p:nvSpPr>
        <p:spPr>
          <a:xfrm>
            <a:off x="514350" y="6355845"/>
            <a:ext cx="33003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7086600" y="6492875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r" rtl="0">
              <a:spcBef>
                <a:spcPts val="0"/>
              </a:spcBef>
              <a:buClr>
                <a:srgbClr val="888888"/>
              </a:buClr>
              <a:buSzPts val="263"/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5461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sz="5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1" name="Google Shape;81;p20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20" descr="Wordmark_center_Purple_HEX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20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64489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Content">
  <p:cSld name="Header +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1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2"/>
          </p:nvPr>
        </p:nvSpPr>
        <p:spPr>
          <a:xfrm>
            <a:off x="659305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sz="2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sz="16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7" name="Google Shape;87;p21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21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Subheader + Content">
  <p:cSld name="Header + Subheader + Conten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2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22"/>
          <p:cNvSpPr txBox="1">
            <a:spLocks noGrp="1"/>
          </p:cNvSpPr>
          <p:nvPr>
            <p:ph type="body" idx="2"/>
          </p:nvPr>
        </p:nvSpPr>
        <p:spPr>
          <a:xfrm>
            <a:off x="659305" y="2320239"/>
            <a:ext cx="8197200" cy="381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22"/>
          <p:cNvSpPr txBox="1">
            <a:spLocks noGrp="1"/>
          </p:cNvSpPr>
          <p:nvPr>
            <p:ph type="body" idx="3"/>
          </p:nvPr>
        </p:nvSpPr>
        <p:spPr>
          <a:xfrm>
            <a:off x="671757" y="1730667"/>
            <a:ext cx="8184600" cy="4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3" name="Google Shape;93;p22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2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ader + Graphic">
  <p:cSld name="Header + Graphic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>
            <a:spLocks noGrp="1"/>
          </p:cNvSpPr>
          <p:nvPr>
            <p:ph type="chart" idx="2"/>
          </p:nvPr>
        </p:nvSpPr>
        <p:spPr>
          <a:xfrm>
            <a:off x="766763" y="1736725"/>
            <a:ext cx="8021700" cy="44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marR="0" lvl="0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8" name="Google Shape;98;p23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3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tools/sage/guide/subawards/submit-a-subawar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shington.edu/research/myresearch-lifecycle/setup/subawards/#first-step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6.png"/><Relationship Id="rId4" Type="http://schemas.openxmlformats.org/officeDocument/2006/relationships/hyperlink" Target="https://www.washington.edu/research/myresearch-lifecycle/setup/subawards/#next-steps-subaward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shington.edu/research/faq/urgent-osp-asr-mod-and-subawards/" TargetMode="External"/><Relationship Id="rId3" Type="http://schemas.openxmlformats.org/officeDocument/2006/relationships/hyperlink" Target="https://www.washington.edu/research/myresearch-lifecycle/setup/subawards/" TargetMode="External"/><Relationship Id="rId7" Type="http://schemas.openxmlformats.org/officeDocument/2006/relationships/hyperlink" Target="https://www.washington.edu/research/osp/about-osp/osp-volum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washington.edu/research/faq/subaward-faqs-summer-2023/" TargetMode="External"/><Relationship Id="rId5" Type="http://schemas.openxmlformats.org/officeDocument/2006/relationships/hyperlink" Target="https://www.washington.edu/research/myresearch-lifecycle/setup/subawards/#next-steps-subawards" TargetMode="External"/><Relationship Id="rId4" Type="http://schemas.openxmlformats.org/officeDocument/2006/relationships/hyperlink" Target="https://www.washington.edu/research/myresearch-lifecycle/setup/subawards/#first-ste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body" idx="1"/>
          </p:nvPr>
        </p:nvSpPr>
        <p:spPr>
          <a:xfrm>
            <a:off x="692025" y="1640275"/>
            <a:ext cx="7736700" cy="159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" sz="3550">
                <a:latin typeface="Encode Sans Black"/>
                <a:ea typeface="Encode Sans Black"/>
                <a:cs typeface="Encode Sans Black"/>
                <a:sym typeface="Encode Sans Black"/>
              </a:rPr>
              <a:t>Subawards - </a:t>
            </a:r>
            <a:endParaRPr sz="3550"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" sz="3550">
                <a:latin typeface="Encode Sans Black"/>
                <a:ea typeface="Encode Sans Black"/>
                <a:cs typeface="Encode Sans Black"/>
                <a:sym typeface="Encode Sans Black"/>
              </a:rPr>
              <a:t>Foundational Steps &amp; </a:t>
            </a:r>
            <a:endParaRPr sz="3550">
              <a:latin typeface="Encode Sans Black"/>
              <a:ea typeface="Encode Sans Black"/>
              <a:cs typeface="Encode Sans Black"/>
              <a:sym typeface="Encode Sans Black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063"/>
              <a:buFont typeface="Arial"/>
              <a:buNone/>
            </a:pPr>
            <a:r>
              <a:rPr lang="en" sz="3550">
                <a:latin typeface="Encode Sans Black"/>
                <a:ea typeface="Encode Sans Black"/>
                <a:cs typeface="Encode Sans Black"/>
                <a:sym typeface="Encode Sans Black"/>
              </a:rPr>
              <a:t>OSP Updates </a:t>
            </a:r>
            <a:endParaRPr sz="355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09" name="Google Shape;109;p25"/>
          <p:cNvSpPr txBox="1"/>
          <p:nvPr/>
        </p:nvSpPr>
        <p:spPr>
          <a:xfrm>
            <a:off x="692029" y="4308048"/>
            <a:ext cx="6656700" cy="181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Amanda Snyder, OSP Associate Director</a:t>
            </a:r>
            <a:endParaRPr sz="200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" sz="200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April 11, 2024 </a:t>
            </a:r>
            <a:r>
              <a:rPr lang="en" sz="2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500"/>
              <a:buFont typeface="Arial"/>
              <a:buNone/>
            </a:pPr>
            <a:r>
              <a:rPr lang="en" sz="20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  <a:p>
            <a:pPr marL="0" marR="0" lvl="0" indent="0" algn="l" rtl="0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35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6"/>
          <p:cNvSpPr/>
          <p:nvPr/>
        </p:nvSpPr>
        <p:spPr>
          <a:xfrm rot="5400000">
            <a:off x="435991" y="3299079"/>
            <a:ext cx="565800" cy="4161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5" name="Google Shape;115;p26"/>
          <p:cNvSpPr/>
          <p:nvPr/>
        </p:nvSpPr>
        <p:spPr>
          <a:xfrm rot="10800000">
            <a:off x="7282788" y="2655894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6" name="Google Shape;116;p26"/>
          <p:cNvSpPr/>
          <p:nvPr/>
        </p:nvSpPr>
        <p:spPr>
          <a:xfrm rot="5400000">
            <a:off x="8478076" y="1457546"/>
            <a:ext cx="565800" cy="4161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7" name="Google Shape;117;p26"/>
          <p:cNvSpPr/>
          <p:nvPr/>
        </p:nvSpPr>
        <p:spPr>
          <a:xfrm>
            <a:off x="7688474" y="2070238"/>
            <a:ext cx="1389600" cy="11685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Submit Subaward Request in SAGE</a:t>
            </a:r>
            <a:endParaRPr sz="11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endParaRPr sz="10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8" name="Google Shape;118;p26"/>
          <p:cNvSpPr/>
          <p:nvPr/>
        </p:nvSpPr>
        <p:spPr>
          <a:xfrm>
            <a:off x="3930217" y="220388"/>
            <a:ext cx="1389600" cy="11685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Is Subrecipient a Supplier in Workday?</a:t>
            </a:r>
            <a:endParaRPr sz="12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9" name="Google Shape;119;p26"/>
          <p:cNvSpPr/>
          <p:nvPr/>
        </p:nvSpPr>
        <p:spPr>
          <a:xfrm>
            <a:off x="5745076" y="220388"/>
            <a:ext cx="1389600" cy="11685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Are they also a Subrecipient in Workday?</a:t>
            </a:r>
            <a:endParaRPr sz="1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0" name="Google Shape;120;p26"/>
          <p:cNvSpPr/>
          <p:nvPr/>
        </p:nvSpPr>
        <p:spPr>
          <a:xfrm>
            <a:off x="5306793" y="748581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1" name="Google Shape;121;p26"/>
          <p:cNvSpPr/>
          <p:nvPr/>
        </p:nvSpPr>
        <p:spPr>
          <a:xfrm>
            <a:off x="7634540" y="183960"/>
            <a:ext cx="1389600" cy="11685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Begin </a:t>
            </a:r>
            <a:r>
              <a:rPr lang="en" sz="1100" b="1" u="sng">
                <a:solidFill>
                  <a:schemeClr val="hlink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Subaward Request</a:t>
            </a: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in SAGE</a:t>
            </a:r>
            <a:endParaRPr sz="1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2" name="Google Shape;122;p26"/>
          <p:cNvSpPr/>
          <p:nvPr/>
        </p:nvSpPr>
        <p:spPr>
          <a:xfrm>
            <a:off x="1562748" y="756641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3" name="Google Shape;123;p26"/>
          <p:cNvSpPr/>
          <p:nvPr/>
        </p:nvSpPr>
        <p:spPr>
          <a:xfrm>
            <a:off x="173425" y="2076892"/>
            <a:ext cx="1445100" cy="1168500"/>
          </a:xfrm>
          <a:prstGeom prst="roundRect">
            <a:avLst>
              <a:gd name="adj" fmla="val 10000"/>
            </a:avLst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OSP requests Supplier Contract &amp; Purchase Order</a:t>
            </a:r>
            <a:endParaRPr sz="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4" name="Google Shape;124;p26"/>
          <p:cNvSpPr/>
          <p:nvPr/>
        </p:nvSpPr>
        <p:spPr>
          <a:xfrm>
            <a:off x="5794215" y="2076336"/>
            <a:ext cx="1455000" cy="1168500"/>
          </a:xfrm>
          <a:prstGeom prst="roundRect">
            <a:avLst>
              <a:gd name="adj" fmla="val 10000"/>
            </a:avLst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OSP Administrator Assigned</a:t>
            </a:r>
            <a:endParaRPr sz="11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5" name="Google Shape;125;p26"/>
          <p:cNvSpPr/>
          <p:nvPr/>
        </p:nvSpPr>
        <p:spPr>
          <a:xfrm rot="10800000">
            <a:off x="3582061" y="2590980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6" name="Google Shape;126;p26"/>
          <p:cNvSpPr/>
          <p:nvPr/>
        </p:nvSpPr>
        <p:spPr>
          <a:xfrm>
            <a:off x="3954488" y="2095608"/>
            <a:ext cx="1389600" cy="1168500"/>
          </a:xfrm>
          <a:prstGeom prst="roundRect">
            <a:avLst>
              <a:gd name="adj" fmla="val 10000"/>
            </a:avLst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OSP Issues Subaward to Subrecipient</a:t>
            </a:r>
            <a:endParaRPr sz="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7" name="Google Shape;127;p26"/>
          <p:cNvSpPr/>
          <p:nvPr/>
        </p:nvSpPr>
        <p:spPr>
          <a:xfrm rot="10800000">
            <a:off x="5400045" y="2628525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8" name="Google Shape;128;p26"/>
          <p:cNvSpPr/>
          <p:nvPr/>
        </p:nvSpPr>
        <p:spPr>
          <a:xfrm>
            <a:off x="2114782" y="2061643"/>
            <a:ext cx="1389600" cy="1168500"/>
          </a:xfrm>
          <a:prstGeom prst="roundRect">
            <a:avLst>
              <a:gd name="adj" fmla="val 10000"/>
            </a:avLst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OSP Review &amp; Negotiation</a:t>
            </a:r>
            <a:endParaRPr sz="1100">
              <a:solidFill>
                <a:srgbClr val="E8D3A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29" name="Google Shape;129;p26"/>
          <p:cNvSpPr/>
          <p:nvPr/>
        </p:nvSpPr>
        <p:spPr>
          <a:xfrm>
            <a:off x="204114" y="4136676"/>
            <a:ext cx="1389600" cy="1168500"/>
          </a:xfrm>
          <a:prstGeom prst="roundRect">
            <a:avLst>
              <a:gd name="adj" fmla="val 10000"/>
            </a:avLst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Procurement Creates Supplier Contract &amp; Purchase Order in Workday</a:t>
            </a:r>
            <a:endParaRPr sz="11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0" name="Google Shape;130;p26"/>
          <p:cNvSpPr/>
          <p:nvPr/>
        </p:nvSpPr>
        <p:spPr>
          <a:xfrm>
            <a:off x="7465585" y="1376878"/>
            <a:ext cx="939300" cy="356400"/>
          </a:xfrm>
          <a:prstGeom prst="wedgeRoundRectCallout">
            <a:avLst>
              <a:gd name="adj1" fmla="val 19635"/>
              <a:gd name="adj2" fmla="val -66137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SAGE Status = “Composing” </a:t>
            </a:r>
            <a:endParaRPr sz="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1" name="Google Shape;131;p26"/>
          <p:cNvSpPr/>
          <p:nvPr/>
        </p:nvSpPr>
        <p:spPr>
          <a:xfrm>
            <a:off x="7800612" y="3336510"/>
            <a:ext cx="1295400" cy="356400"/>
          </a:xfrm>
          <a:prstGeom prst="wedgeRoundRectCallout">
            <a:avLst>
              <a:gd name="adj1" fmla="val 18093"/>
              <a:gd name="adj2" fmla="val -97127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SAGE Status = “IN OSP” </a:t>
            </a:r>
            <a:endParaRPr sz="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2" name="Google Shape;132;p26"/>
          <p:cNvSpPr/>
          <p:nvPr/>
        </p:nvSpPr>
        <p:spPr>
          <a:xfrm>
            <a:off x="4228805" y="3289307"/>
            <a:ext cx="939300" cy="356400"/>
          </a:xfrm>
          <a:prstGeom prst="wedgeRoundRectCallout">
            <a:avLst>
              <a:gd name="adj1" fmla="val 24872"/>
              <a:gd name="adj2" fmla="val -63562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SAGE Status = “Issued” </a:t>
            </a:r>
            <a:endParaRPr sz="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3" name="Google Shape;133;p26"/>
          <p:cNvSpPr/>
          <p:nvPr/>
        </p:nvSpPr>
        <p:spPr>
          <a:xfrm>
            <a:off x="6091950" y="3313260"/>
            <a:ext cx="1134300" cy="356400"/>
          </a:xfrm>
          <a:prstGeom prst="wedgeRoundRectCallout">
            <a:avLst>
              <a:gd name="adj1" fmla="val 19056"/>
              <a:gd name="adj2" fmla="val -77298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SAGE Status = “OSP Assigned” </a:t>
            </a:r>
            <a:endParaRPr sz="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4" name="Google Shape;134;p26"/>
          <p:cNvSpPr/>
          <p:nvPr/>
        </p:nvSpPr>
        <p:spPr>
          <a:xfrm>
            <a:off x="2032988" y="222046"/>
            <a:ext cx="1445100" cy="11739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Award Line (GR#) for Subaward in Workday? </a:t>
            </a:r>
            <a:endParaRPr sz="11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endParaRPr sz="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5" name="Google Shape;135;p26"/>
          <p:cNvSpPr/>
          <p:nvPr/>
        </p:nvSpPr>
        <p:spPr>
          <a:xfrm>
            <a:off x="5352590" y="4726281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6" name="Google Shape;136;p26"/>
          <p:cNvSpPr/>
          <p:nvPr/>
        </p:nvSpPr>
        <p:spPr>
          <a:xfrm>
            <a:off x="3513821" y="4746835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7" name="Google Shape;137;p26"/>
          <p:cNvSpPr/>
          <p:nvPr/>
        </p:nvSpPr>
        <p:spPr>
          <a:xfrm>
            <a:off x="3453712" y="751639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8" name="Google Shape;138;p26"/>
          <p:cNvSpPr/>
          <p:nvPr/>
        </p:nvSpPr>
        <p:spPr>
          <a:xfrm>
            <a:off x="1563392" y="4726282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39" name="Google Shape;139;p26"/>
          <p:cNvSpPr/>
          <p:nvPr/>
        </p:nvSpPr>
        <p:spPr>
          <a:xfrm>
            <a:off x="135771" y="222046"/>
            <a:ext cx="1445100" cy="11739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Prime Award from sponsor available in Workday</a:t>
            </a:r>
            <a:r>
              <a:rPr lang="en" sz="10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sz="10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0" name="Google Shape;140;p26"/>
          <p:cNvSpPr/>
          <p:nvPr/>
        </p:nvSpPr>
        <p:spPr>
          <a:xfrm>
            <a:off x="2114777" y="4136676"/>
            <a:ext cx="1389600" cy="11685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Campus Reviews &amp; Approves PO </a:t>
            </a:r>
            <a:endParaRPr sz="11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1" name="Google Shape;141;p26"/>
          <p:cNvSpPr/>
          <p:nvPr/>
        </p:nvSpPr>
        <p:spPr>
          <a:xfrm>
            <a:off x="127925" y="5807850"/>
            <a:ext cx="665700" cy="2616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Campus </a:t>
            </a:r>
            <a:endParaRPr sz="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2" name="Google Shape;142;p26"/>
          <p:cNvSpPr/>
          <p:nvPr/>
        </p:nvSpPr>
        <p:spPr>
          <a:xfrm>
            <a:off x="127926" y="6137785"/>
            <a:ext cx="2327100" cy="261600"/>
          </a:xfrm>
          <a:prstGeom prst="roundRect">
            <a:avLst>
              <a:gd name="adj" fmla="val 10000"/>
            </a:avLst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Central Offices: OSP, Procurement, GCA</a:t>
            </a:r>
            <a:endParaRPr sz="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3" name="Google Shape;143;p26"/>
          <p:cNvSpPr/>
          <p:nvPr/>
        </p:nvSpPr>
        <p:spPr>
          <a:xfrm>
            <a:off x="7135593" y="748581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4" name="Google Shape;144;p26"/>
          <p:cNvSpPr/>
          <p:nvPr/>
        </p:nvSpPr>
        <p:spPr>
          <a:xfrm rot="10800000">
            <a:off x="1711420" y="2590980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5" name="Google Shape;145;p26"/>
          <p:cNvSpPr/>
          <p:nvPr/>
        </p:nvSpPr>
        <p:spPr>
          <a:xfrm>
            <a:off x="5829561" y="4144289"/>
            <a:ext cx="1389600" cy="1168500"/>
          </a:xfrm>
          <a:prstGeom prst="roundRect">
            <a:avLst>
              <a:gd name="adj" fmla="val 10000"/>
            </a:avLst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Award Line Activated in Workday</a:t>
            </a:r>
            <a:endParaRPr sz="11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6" name="Google Shape;146;p26"/>
          <p:cNvSpPr/>
          <p:nvPr/>
        </p:nvSpPr>
        <p:spPr>
          <a:xfrm>
            <a:off x="3977900" y="4124030"/>
            <a:ext cx="1389600" cy="1173900"/>
          </a:xfrm>
          <a:prstGeom prst="roundRect">
            <a:avLst>
              <a:gd name="adj" fmla="val 10000"/>
            </a:avLst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Subaward Signed &amp; Activated in SAGE</a:t>
            </a:r>
            <a:endParaRPr sz="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7" name="Google Shape;147;p26"/>
          <p:cNvSpPr/>
          <p:nvPr/>
        </p:nvSpPr>
        <p:spPr>
          <a:xfrm>
            <a:off x="7703161" y="4144289"/>
            <a:ext cx="1389600" cy="1168500"/>
          </a:xfrm>
          <a:prstGeom prst="roundRect">
            <a:avLst>
              <a:gd name="adj" fmla="val 10000"/>
            </a:avLst>
          </a:prstGeom>
          <a:solidFill>
            <a:srgbClr val="4B2E8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E8D3A2"/>
                </a:solidFill>
                <a:latin typeface="Open Sans"/>
                <a:ea typeface="Open Sans"/>
                <a:cs typeface="Open Sans"/>
                <a:sym typeface="Open Sans"/>
              </a:rPr>
              <a:t>Subrecipient Invoicing</a:t>
            </a:r>
            <a:endParaRPr sz="1000">
              <a:solidFill>
                <a:srgbClr val="E8D3A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8" name="Google Shape;148;p26"/>
          <p:cNvSpPr/>
          <p:nvPr/>
        </p:nvSpPr>
        <p:spPr>
          <a:xfrm>
            <a:off x="7257590" y="4726281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9" name="Google Shape;149;p26"/>
          <p:cNvSpPr/>
          <p:nvPr/>
        </p:nvSpPr>
        <p:spPr>
          <a:xfrm>
            <a:off x="7447600" y="5899290"/>
            <a:ext cx="1597800" cy="8598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Invoice Approval &amp; Subrecipient Paid</a:t>
            </a:r>
            <a:endParaRPr sz="11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0" name="Google Shape;150;p26"/>
          <p:cNvSpPr/>
          <p:nvPr/>
        </p:nvSpPr>
        <p:spPr>
          <a:xfrm rot="5400000">
            <a:off x="8535340" y="5344021"/>
            <a:ext cx="565800" cy="4161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1" name="Google Shape;151;p26"/>
          <p:cNvSpPr/>
          <p:nvPr/>
        </p:nvSpPr>
        <p:spPr>
          <a:xfrm>
            <a:off x="128963" y="6457012"/>
            <a:ext cx="1026600" cy="261600"/>
          </a:xfrm>
          <a:prstGeom prst="roundRect">
            <a:avLst>
              <a:gd name="adj" fmla="val 10000"/>
            </a:avLst>
          </a:prstGeom>
          <a:solidFill>
            <a:srgbClr val="4B2E8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E8D3A2"/>
                </a:solidFill>
                <a:latin typeface="Open Sans"/>
                <a:ea typeface="Open Sans"/>
                <a:cs typeface="Open Sans"/>
                <a:sym typeface="Open Sans"/>
              </a:rPr>
              <a:t>Subrecipient</a:t>
            </a:r>
            <a:r>
              <a:rPr lang="en" sz="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2" name="Google Shape;152;p26"/>
          <p:cNvSpPr/>
          <p:nvPr/>
        </p:nvSpPr>
        <p:spPr>
          <a:xfrm>
            <a:off x="5680000" y="5349960"/>
            <a:ext cx="1767600" cy="437400"/>
          </a:xfrm>
          <a:prstGeom prst="wedgeRoundRectCallout">
            <a:avLst>
              <a:gd name="adj1" fmla="val 20443"/>
              <a:gd name="adj2" fmla="val -65230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WORKDAY Status changes from ”Pending Subaward" to "Open"</a:t>
            </a:r>
            <a:endParaRPr sz="8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3" name="Google Shape;153;p26"/>
          <p:cNvSpPr/>
          <p:nvPr/>
        </p:nvSpPr>
        <p:spPr>
          <a:xfrm>
            <a:off x="4165601" y="5355390"/>
            <a:ext cx="1295400" cy="393600"/>
          </a:xfrm>
          <a:prstGeom prst="wedgeRoundRectCallout">
            <a:avLst>
              <a:gd name="adj1" fmla="val 20206"/>
              <a:gd name="adj2" fmla="val -73088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SAGE Status = “Active” </a:t>
            </a:r>
            <a:endParaRPr sz="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54" name="Google Shape;154;p26"/>
          <p:cNvSpPr/>
          <p:nvPr/>
        </p:nvSpPr>
        <p:spPr>
          <a:xfrm>
            <a:off x="-50925" y="0"/>
            <a:ext cx="7536600" cy="1755000"/>
          </a:xfrm>
          <a:prstGeom prst="ellipse">
            <a:avLst/>
          </a:prstGeom>
          <a:noFill/>
          <a:ln w="38100" cap="flat" cmpd="sng">
            <a:solidFill>
              <a:srgbClr val="4B2E83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7"/>
          <p:cNvSpPr/>
          <p:nvPr/>
        </p:nvSpPr>
        <p:spPr>
          <a:xfrm>
            <a:off x="5632250" y="4203075"/>
            <a:ext cx="2095800" cy="17325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n" sz="18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Is Subrecipient a Supplier in Workday?</a:t>
            </a:r>
            <a:endParaRPr sz="19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0" name="Google Shape;160;p27"/>
          <p:cNvSpPr/>
          <p:nvPr/>
        </p:nvSpPr>
        <p:spPr>
          <a:xfrm>
            <a:off x="2019975" y="4203075"/>
            <a:ext cx="2003400" cy="17325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Calibri"/>
              <a:buNone/>
            </a:pPr>
            <a:r>
              <a:rPr lang="en" sz="18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Are they also a Subrecipient in Workday?</a:t>
            </a:r>
            <a:endParaRPr sz="18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1" name="Google Shape;161;p27"/>
          <p:cNvSpPr/>
          <p:nvPr/>
        </p:nvSpPr>
        <p:spPr>
          <a:xfrm rot="10800000">
            <a:off x="4318391" y="4732746"/>
            <a:ext cx="8913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2" name="Google Shape;162;p27"/>
          <p:cNvSpPr/>
          <p:nvPr/>
        </p:nvSpPr>
        <p:spPr>
          <a:xfrm>
            <a:off x="4380628" y="2352075"/>
            <a:ext cx="8913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3" name="Google Shape;163;p27"/>
          <p:cNvSpPr/>
          <p:nvPr/>
        </p:nvSpPr>
        <p:spPr>
          <a:xfrm>
            <a:off x="5678450" y="1704525"/>
            <a:ext cx="2003400" cy="17325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Award Line (GR#) for Subaward in Workday? </a:t>
            </a:r>
            <a:endParaRPr sz="18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lvl="0" indent="0" algn="l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endParaRPr sz="7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4" name="Google Shape;164;p27"/>
          <p:cNvSpPr/>
          <p:nvPr/>
        </p:nvSpPr>
        <p:spPr>
          <a:xfrm rot="5400000">
            <a:off x="6476612" y="3601352"/>
            <a:ext cx="407100" cy="437400"/>
          </a:xfrm>
          <a:prstGeom prst="righ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DBD4EB"/>
              </a:gs>
              <a:gs pos="100000">
                <a:srgbClr val="9180BB"/>
              </a:gs>
            </a:gsLst>
            <a:lin ang="5400012" scaled="0"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5" name="Google Shape;165;p27"/>
          <p:cNvSpPr/>
          <p:nvPr/>
        </p:nvSpPr>
        <p:spPr>
          <a:xfrm>
            <a:off x="1970700" y="1704525"/>
            <a:ext cx="2003400" cy="17325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Prime Award from sponsor available in Workday</a:t>
            </a:r>
            <a:r>
              <a:rPr lang="en" sz="1700" b="1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?</a:t>
            </a:r>
            <a:endParaRPr sz="1700" b="1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6" name="Google Shape;166;p27"/>
          <p:cNvSpPr/>
          <p:nvPr/>
        </p:nvSpPr>
        <p:spPr>
          <a:xfrm>
            <a:off x="127925" y="5807850"/>
            <a:ext cx="665700" cy="261600"/>
          </a:xfrm>
          <a:prstGeom prst="roundRect">
            <a:avLst>
              <a:gd name="adj" fmla="val 10000"/>
            </a:avLst>
          </a:prstGeom>
          <a:solidFill>
            <a:srgbClr val="E8D3A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Campus </a:t>
            </a:r>
            <a:endParaRPr sz="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7" name="Google Shape;167;p27"/>
          <p:cNvSpPr/>
          <p:nvPr/>
        </p:nvSpPr>
        <p:spPr>
          <a:xfrm>
            <a:off x="127926" y="6137785"/>
            <a:ext cx="2327100" cy="261600"/>
          </a:xfrm>
          <a:prstGeom prst="roundRect">
            <a:avLst>
              <a:gd name="adj" fmla="val 10000"/>
            </a:avLst>
          </a:prstGeom>
          <a:solidFill>
            <a:schemeClr val="accent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Central Offices: OSP, Procurement, GCA</a:t>
            </a:r>
            <a:endParaRPr sz="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8" name="Google Shape;168;p27"/>
          <p:cNvSpPr/>
          <p:nvPr/>
        </p:nvSpPr>
        <p:spPr>
          <a:xfrm>
            <a:off x="128963" y="6457012"/>
            <a:ext cx="1026600" cy="261600"/>
          </a:xfrm>
          <a:prstGeom prst="roundRect">
            <a:avLst>
              <a:gd name="adj" fmla="val 10000"/>
            </a:avLst>
          </a:prstGeom>
          <a:solidFill>
            <a:srgbClr val="4B2E83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455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E8D3A2"/>
                </a:solidFill>
                <a:latin typeface="Open Sans"/>
                <a:ea typeface="Open Sans"/>
                <a:cs typeface="Open Sans"/>
                <a:sym typeface="Open Sans"/>
              </a:rPr>
              <a:t>Subrecipient</a:t>
            </a:r>
            <a:r>
              <a:rPr lang="en" sz="90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60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69" name="Google Shape;169;p27"/>
          <p:cNvSpPr txBox="1">
            <a:spLocks noGrp="1"/>
          </p:cNvSpPr>
          <p:nvPr>
            <p:ph type="body" idx="1"/>
          </p:nvPr>
        </p:nvSpPr>
        <p:spPr>
          <a:xfrm>
            <a:off x="671750" y="187225"/>
            <a:ext cx="8184600" cy="11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Setting the Foundation - Before sending subaward request in SAGE</a:t>
            </a: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 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Research Website 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76" name="Google Shape;176;p28"/>
          <p:cNvSpPr txBox="1">
            <a:spLocks noGrp="1"/>
          </p:cNvSpPr>
          <p:nvPr>
            <p:ph type="body" idx="2"/>
          </p:nvPr>
        </p:nvSpPr>
        <p:spPr>
          <a:xfrm>
            <a:off x="665900" y="1420300"/>
            <a:ext cx="8196300" cy="417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/>
              <a:t>Two short videos walking through subaward process</a:t>
            </a:r>
            <a:endParaRPr/>
          </a:p>
          <a:p>
            <a:pPr marL="914400" lvl="1" indent="-361950" algn="l" rtl="0">
              <a:spcBef>
                <a:spcPts val="1000"/>
              </a:spcBef>
              <a:spcAft>
                <a:spcPts val="0"/>
              </a:spcAft>
              <a:buSzPts val="2100"/>
              <a:buChar char="–"/>
            </a:pPr>
            <a:r>
              <a:rPr lang="en" sz="2100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Outgoing Subawards - First Steps</a:t>
            </a:r>
            <a:r>
              <a:rPr lang="en" sz="2100"/>
              <a:t> - VIDEO</a:t>
            </a:r>
            <a:endParaRPr sz="2100"/>
          </a:p>
          <a:p>
            <a:pPr marL="914400" lvl="1" indent="-361950" algn="l" rtl="0">
              <a:spcBef>
                <a:spcPts val="1000"/>
              </a:spcBef>
              <a:spcAft>
                <a:spcPts val="0"/>
              </a:spcAft>
              <a:buSzPts val="2100"/>
              <a:buChar char="–"/>
            </a:pPr>
            <a:r>
              <a:rPr lang="en" sz="2100" u="sng">
                <a:solidFill>
                  <a:schemeClr val="accent5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Next Steps to Establish and Set Up an Outgoing Subaward</a:t>
            </a:r>
            <a:r>
              <a:rPr lang="en" sz="2100"/>
              <a:t> - VIDEO</a:t>
            </a:r>
            <a:endParaRPr sz="2100"/>
          </a:p>
          <a:p>
            <a:pPr marL="457200" lvl="0" indent="-374650" algn="l" rtl="0">
              <a:spcBef>
                <a:spcPts val="1000"/>
              </a:spcBef>
              <a:spcAft>
                <a:spcPts val="0"/>
              </a:spcAft>
              <a:buSzPts val="2300"/>
              <a:buChar char="&gt;"/>
            </a:pPr>
            <a:r>
              <a:rPr lang="en" sz="2300"/>
              <a:t>Expandable web content for process steps</a:t>
            </a:r>
            <a:endParaRPr sz="2300"/>
          </a:p>
          <a:p>
            <a:pPr marL="45720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2100"/>
          </a:p>
        </p:txBody>
      </p:sp>
      <p:pic>
        <p:nvPicPr>
          <p:cNvPr id="177" name="Google Shape;177;p2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61250" y="3895721"/>
            <a:ext cx="5015400" cy="274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9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Subawards - OSP Updates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84" name="Google Shape;184;p29"/>
          <p:cNvSpPr txBox="1">
            <a:spLocks noGrp="1"/>
          </p:cNvSpPr>
          <p:nvPr>
            <p:ph type="body" idx="2"/>
          </p:nvPr>
        </p:nvSpPr>
        <p:spPr>
          <a:xfrm>
            <a:off x="665905" y="1580350"/>
            <a:ext cx="81963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 sz="2100"/>
              <a:t>Extremely high volumes</a:t>
            </a:r>
            <a:endParaRPr sz="2100"/>
          </a:p>
          <a:p>
            <a:pPr marL="914400" lvl="1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–"/>
            </a:pPr>
            <a:r>
              <a:rPr lang="en" sz="1900"/>
              <a:t>Number of Subaward Actions in OSP is currently hovering around </a:t>
            </a:r>
            <a:r>
              <a:rPr lang="en" sz="1900" b="1"/>
              <a:t>850</a:t>
            </a:r>
            <a:endParaRPr sz="1900" b="1"/>
          </a:p>
          <a:p>
            <a:pPr marL="914400" lvl="1" indent="-349250" algn="l" rtl="0">
              <a:spcBef>
                <a:spcPts val="1000"/>
              </a:spcBef>
              <a:spcAft>
                <a:spcPts val="0"/>
              </a:spcAft>
              <a:buSzPts val="1900"/>
              <a:buChar char="–"/>
            </a:pPr>
            <a:r>
              <a:rPr lang="en" sz="1900" b="1"/>
              <a:t>CY23 Q1</a:t>
            </a:r>
            <a:r>
              <a:rPr lang="en" sz="1900"/>
              <a:t> - Between 175 and 244 items fully executed per month</a:t>
            </a:r>
            <a:endParaRPr sz="1900"/>
          </a:p>
          <a:p>
            <a:pPr marL="457200" lvl="0" indent="-361950" algn="l" rtl="0"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 sz="2100"/>
              <a:t>Many escalation requests for items to be prioritized</a:t>
            </a:r>
            <a:endParaRPr sz="2100"/>
          </a:p>
          <a:p>
            <a:pPr marL="457200" lvl="0" indent="-361950" algn="l" rtl="0"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 sz="2100"/>
              <a:t>Almost every item in OSP is urgent</a:t>
            </a:r>
            <a:endParaRPr sz="21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100" b="1"/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2100" b="1"/>
              <a:t>Please note:</a:t>
            </a:r>
            <a:r>
              <a:rPr lang="en" sz="2100"/>
              <a:t> We are not able to provide estimates of how long it will take review or issue items due to volumes and escalation requests.</a:t>
            </a:r>
            <a:endParaRPr sz="23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0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Subawards - What is OSP doing?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91" name="Google Shape;191;p30"/>
          <p:cNvSpPr txBox="1">
            <a:spLocks noGrp="1"/>
          </p:cNvSpPr>
          <p:nvPr>
            <p:ph type="body" idx="2"/>
          </p:nvPr>
        </p:nvSpPr>
        <p:spPr>
          <a:xfrm>
            <a:off x="665900" y="1363600"/>
            <a:ext cx="8196300" cy="423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 sz="2100"/>
              <a:t>Resources</a:t>
            </a:r>
            <a:endParaRPr sz="2100"/>
          </a:p>
          <a:p>
            <a:pPr marL="914400" lvl="1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–"/>
            </a:pPr>
            <a:r>
              <a:rPr lang="en" sz="1700"/>
              <a:t>2 Subaward Administrator Positions open</a:t>
            </a:r>
            <a:endParaRPr sz="1700"/>
          </a:p>
          <a:p>
            <a:pPr marL="914400" lvl="1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–"/>
            </a:pPr>
            <a:r>
              <a:rPr lang="en" sz="1700"/>
              <a:t>3 OSP staff from other teams working on subawards</a:t>
            </a:r>
            <a:endParaRPr sz="1700"/>
          </a:p>
          <a:p>
            <a:pPr marL="914400" lvl="1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–"/>
            </a:pPr>
            <a:r>
              <a:rPr lang="en" sz="1700"/>
              <a:t>Assoc. Director focusing on supporting subaward team</a:t>
            </a:r>
            <a:endParaRPr sz="1700"/>
          </a:p>
          <a:p>
            <a:pPr marL="914400" lvl="1" indent="-336550" algn="l" rtl="0">
              <a:spcBef>
                <a:spcPts val="1000"/>
              </a:spcBef>
              <a:spcAft>
                <a:spcPts val="0"/>
              </a:spcAft>
              <a:buSzPts val="1700"/>
              <a:buChar char="–"/>
            </a:pPr>
            <a:r>
              <a:rPr lang="en" sz="1700"/>
              <a:t>Working with the Office of Research on additional solutions</a:t>
            </a:r>
            <a:endParaRPr sz="1700"/>
          </a:p>
          <a:p>
            <a:pPr marL="457200" lvl="0" indent="-361950" algn="l" rtl="0"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 sz="2100"/>
              <a:t>Priority is still being given to non-US, non-profit, and small business subrecipients</a:t>
            </a:r>
            <a:endParaRPr sz="2100"/>
          </a:p>
          <a:p>
            <a:pPr marL="914400" lvl="1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Request other IHE use their version of Advance Awards</a:t>
            </a:r>
            <a:endParaRPr sz="1800"/>
          </a:p>
          <a:p>
            <a:pPr marL="914400" lvl="1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–"/>
            </a:pPr>
            <a:r>
              <a:rPr lang="en" sz="1800"/>
              <a:t>Assurance emails to subrecipients when we are not in a position to prioritize their actions</a:t>
            </a:r>
            <a:endParaRPr sz="1800"/>
          </a:p>
          <a:p>
            <a:pPr marL="914400" lvl="1" indent="-342900" algn="l" rtl="0">
              <a:spcBef>
                <a:spcPts val="1000"/>
              </a:spcBef>
              <a:spcAft>
                <a:spcPts val="1000"/>
              </a:spcAft>
              <a:buSzPts val="1800"/>
              <a:buChar char="–"/>
            </a:pPr>
            <a:r>
              <a:rPr lang="en" sz="1800"/>
              <a:t>Trying to assign items with the end date of the action taken into consideration, along with when the item arrived in OSP. </a:t>
            </a:r>
            <a:endParaRPr sz="1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1"/>
          <p:cNvSpPr txBox="1">
            <a:spLocks noGrp="1"/>
          </p:cNvSpPr>
          <p:nvPr>
            <p:ph type="body" idx="1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lang="en"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197" name="Google Shape;197;p31"/>
          <p:cNvSpPr txBox="1">
            <a:spLocks noGrp="1"/>
          </p:cNvSpPr>
          <p:nvPr>
            <p:ph type="body" idx="2"/>
          </p:nvPr>
        </p:nvSpPr>
        <p:spPr>
          <a:xfrm>
            <a:off x="720200" y="1497450"/>
            <a:ext cx="7788000" cy="401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Char char="&gt;"/>
            </a:pPr>
            <a:r>
              <a:rPr lang="en" sz="2100" u="sng">
                <a:solidFill>
                  <a:schemeClr val="hlink"/>
                </a:solidFill>
                <a:hlinkClick r:id="rId3"/>
              </a:rPr>
              <a:t>Research Website - Setup - Subawards</a:t>
            </a:r>
            <a:endParaRPr sz="2100"/>
          </a:p>
          <a:p>
            <a:pPr marL="457200" lvl="0" indent="-3619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 sz="2100" u="sng">
                <a:solidFill>
                  <a:schemeClr val="hlink"/>
                </a:solidFill>
                <a:hlinkClick r:id="rId4"/>
              </a:rPr>
              <a:t>Outgoing Subawards - First Steps</a:t>
            </a:r>
            <a:r>
              <a:rPr lang="en" sz="2100"/>
              <a:t> - VIDEO</a:t>
            </a:r>
            <a:endParaRPr sz="2100"/>
          </a:p>
          <a:p>
            <a:pPr marL="457200" lvl="0" indent="-3619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 sz="2100" u="sng">
                <a:solidFill>
                  <a:schemeClr val="hlink"/>
                </a:solidFill>
                <a:hlinkClick r:id="rId5"/>
              </a:rPr>
              <a:t>Next Steps to Establish and Set Up an Outgoing Subaward</a:t>
            </a:r>
            <a:r>
              <a:rPr lang="en" sz="2100"/>
              <a:t> - VIDEO</a:t>
            </a:r>
            <a:endParaRPr sz="2100"/>
          </a:p>
          <a:p>
            <a:pPr marL="457200" lvl="0" indent="-3619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 sz="2100" u="sng">
                <a:solidFill>
                  <a:schemeClr val="hlink"/>
                </a:solidFill>
                <a:hlinkClick r:id="rId6"/>
              </a:rPr>
              <a:t>Subaward FAQ</a:t>
            </a:r>
            <a:r>
              <a:rPr lang="en" sz="2100"/>
              <a:t> - Updated Nov 2023</a:t>
            </a:r>
            <a:endParaRPr sz="2100"/>
          </a:p>
          <a:p>
            <a:pPr marL="457200" lvl="0" indent="-3619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100"/>
              <a:buChar char="&gt;"/>
            </a:pPr>
            <a:r>
              <a:rPr lang="en" sz="2100" u="sng">
                <a:solidFill>
                  <a:schemeClr val="hlink"/>
                </a:solidFill>
                <a:hlinkClick r:id="rId7"/>
              </a:rPr>
              <a:t>OSP Volumes: Awards, Modifications, and Subawards</a:t>
            </a:r>
            <a:endParaRPr sz="2100"/>
          </a:p>
          <a:p>
            <a:pPr marL="457200" lvl="0" indent="-36195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2100"/>
              <a:buChar char="&gt;"/>
            </a:pPr>
            <a:r>
              <a:rPr lang="en" sz="2100" u="sng">
                <a:solidFill>
                  <a:schemeClr val="hlink"/>
                </a:solidFill>
                <a:hlinkClick r:id="rId8"/>
              </a:rPr>
              <a:t>Urgent OSP Requests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478</Words>
  <Application>Microsoft Office PowerPoint</Application>
  <PresentationFormat>On-screen Show (4:3)</PresentationFormat>
  <Paragraphs>73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Open Sans</vt:lpstr>
      <vt:lpstr>Merriweather Sans</vt:lpstr>
      <vt:lpstr>Open Sans Light</vt:lpstr>
      <vt:lpstr>Arial</vt:lpstr>
      <vt:lpstr>Century Gothic</vt:lpstr>
      <vt:lpstr>Calibri</vt:lpstr>
      <vt:lpstr>Encode Sans Black</vt:lpstr>
      <vt:lpstr>Simple Light</vt:lpstr>
      <vt:lpstr>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Wilbanks</dc:creator>
  <cp:lastModifiedBy>Susan Wilbanks</cp:lastModifiedBy>
  <cp:revision>1</cp:revision>
  <dcterms:modified xsi:type="dcterms:W3CDTF">2024-04-17T21:31:44Z</dcterms:modified>
</cp:coreProperties>
</file>