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Encode Sans"/>
      <p:regular r:id="rId19"/>
      <p:bold r:id="rId20"/>
    </p:embeddedFont>
    <p:embeddedFont>
      <p:font typeface="Encode Sans Black"/>
      <p:bold r:id="rId21"/>
    </p:embeddedFont>
    <p:embeddedFont>
      <p:font typeface="Open Sans Light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-bold.fntdata"/><Relationship Id="rId22" Type="http://schemas.openxmlformats.org/officeDocument/2006/relationships/font" Target="fonts/OpenSansLight-regular.fntdata"/><Relationship Id="rId21" Type="http://schemas.openxmlformats.org/officeDocument/2006/relationships/font" Target="fonts/EncodeSansBlack-bold.fntdata"/><Relationship Id="rId24" Type="http://schemas.openxmlformats.org/officeDocument/2006/relationships/font" Target="fonts/OpenSansLight-italic.fntdata"/><Relationship Id="rId23" Type="http://schemas.openxmlformats.org/officeDocument/2006/relationships/font" Target="fonts/Open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regular.fntdata"/><Relationship Id="rId25" Type="http://schemas.openxmlformats.org/officeDocument/2006/relationships/font" Target="fonts/OpenSansLight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EncodeSans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1" name="Google Shape;11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iversity of Washington logo" id="9" name="Google Shape;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idx="1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iversity of Washington logo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logo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nasa.gov/wp-content/uploads/2023/12/gic-23-06-b-update-2-fctr-to-ffr-transition-002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commerce.gov/ocio/programs/gems/important-information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sagehelp@uw.edu" TargetMode="External"/><Relationship Id="rId4" Type="http://schemas.openxmlformats.org/officeDocument/2006/relationships/hyperlink" Target="mailto:gcahelp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inance.uw.edu/gca/workload-volumes-gca-process" TargetMode="External"/><Relationship Id="rId4" Type="http://schemas.openxmlformats.org/officeDocument/2006/relationships/hyperlink" Target="https://finance.uw.edu/spf/backlo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gcahelp@uw.edu" TargetMode="External"/><Relationship Id="rId4" Type="http://schemas.openxmlformats.org/officeDocument/2006/relationships/hyperlink" Target="https://uwconnect.uw.edu/finance?id=kb_article_view&amp;sysparm_article=KB0032630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gca/award-lifecycle/managing-your-award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gca/known-issu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-US"/>
              <a:t>GCA UPDATE: MARCH 2024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893675" y="4526675"/>
            <a:ext cx="4643100" cy="15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Juan Lepez</a:t>
            </a:r>
            <a:endParaRPr b="0" i="0" sz="1600" u="none" cap="none" strike="noStrike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Director, Grant &amp; Contract Accounting</a:t>
            </a:r>
            <a:endParaRPr b="0" i="0" sz="1600" u="none" cap="none" strike="noStrike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E8D3A2"/>
                </a:solidFill>
                <a:latin typeface="Encode Sans"/>
                <a:ea typeface="Encode Sans"/>
                <a:cs typeface="Encode Sans"/>
                <a:sym typeface="Encode Sans"/>
              </a:rPr>
              <a:t>March 14, 2024 MRAM</a:t>
            </a:r>
            <a:endParaRPr b="0" i="0" sz="1600" u="none" cap="none" strike="noStrike">
              <a:solidFill>
                <a:srgbClr val="E8D3A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UPCOMING SPONSOR CHANGES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665455" y="178987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NASA now requires semi-annual Federal Financial Reports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First semi-annual FFR is due by 4/30/2024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Transition from Federal Cash Transaction Reports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&gt;"/>
            </a:pPr>
            <a:r>
              <a:rPr lang="en-US"/>
              <a:t>More information: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NASA Grant Information Circular GIC-23-06B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UPCOMING SPONSOR CHANGES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665455" y="178987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NOAA FFRs will be submitted through eRA Commons beginning 4/30/2024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Previous FFR due dates are extended to 4/30/2024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&gt;"/>
            </a:pPr>
            <a:r>
              <a:rPr lang="en-US"/>
              <a:t>More information: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Department of Commerce Office of the CIO Update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Questions about using SAGE or SAGE Budget: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sagehelp@uw.edu</a:t>
            </a:r>
            <a:r>
              <a:rPr lang="en-US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Other questions can be sent to: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gcahelp@uw.edu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TOPICS</a:t>
            </a:r>
            <a:endParaRPr/>
          </a:p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Workflow Backlogs and Staffing Updates 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Pre-7/1/23 Expense Transfer Deadline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Updates to Known Issues List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Upcoming Sponsor Changes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WORKFLOW BACKLOGS UPDATES</a:t>
            </a:r>
            <a:endParaRPr/>
          </a:p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Award Setup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32% decrease since end of December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Backlogs are improving in Advance Requests and Modification Requests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Focusing additional resources on ASRs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Release of Award Plan integration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WORKFLOW BACKLOGS UPDATES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Reporting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4% increase in backlog since December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Added 3 FTE to Reporting Team (total = 8 FTE)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Invoicing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Metrics are pending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Added 1 FTE to Invoicing Team (total = 7 FTE)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WORKFLOW BACKLOGS UPDATES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Closing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No significant changes to backlog since December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Starting recruitment for Closing Team to start April/May 2024 (total = 4 FTE)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More Information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Workflow and Backlog Tracking</a:t>
            </a:r>
            <a:endParaRPr>
              <a:solidFill>
                <a:schemeClr val="accent6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SPF Reducing Workflow Backlogs Strategy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PRE-7/1/23 EXPENSE TRANSFER DEADLINE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8108"/>
              <a:buNone/>
            </a:pPr>
            <a:r>
              <a:rPr lang="en-US"/>
              <a:t>SPF is sunsetting the Pre-7/1/23 Expense Transfers after 3/31/24 for all sponsored awards</a:t>
            </a:r>
            <a:endParaRPr/>
          </a:p>
          <a:p>
            <a:pPr indent="-368300" lvl="0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9099"/>
              <a:buChar char="&gt;"/>
            </a:pPr>
            <a:r>
              <a:rPr lang="en-US"/>
              <a:t>Consistent with University Policy GIM 15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8108"/>
              <a:buNone/>
            </a:pPr>
            <a:r>
              <a:rPr lang="en-US"/>
              <a:t>Additional questions from campus:</a:t>
            </a:r>
            <a:endParaRPr/>
          </a:p>
          <a:p>
            <a:pPr indent="-368300" lvl="0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9099"/>
              <a:buChar char="&gt;"/>
            </a:pPr>
            <a:r>
              <a:rPr lang="en-US"/>
              <a:t>Workday awards are not set up yet</a:t>
            </a:r>
            <a:endParaRPr/>
          </a:p>
          <a:p>
            <a:pPr indent="-368300" lvl="1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18918"/>
              <a:buFont typeface="Arial"/>
              <a:buChar char="&gt;"/>
            </a:pPr>
            <a:r>
              <a:rPr lang="en-US"/>
              <a:t>Submit an ADV Request or</a:t>
            </a:r>
            <a:endParaRPr/>
          </a:p>
          <a:p>
            <a:pPr indent="-368300" lvl="1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18918"/>
              <a:buFont typeface="Arial"/>
              <a:buChar char="&gt;"/>
            </a:pPr>
            <a:r>
              <a:rPr lang="en-US"/>
              <a:t>Send an email to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gcahelp@uw.edu</a:t>
            </a:r>
            <a:r>
              <a:rPr lang="en-US">
                <a:solidFill>
                  <a:schemeClr val="accent6"/>
                </a:solidFill>
              </a:rPr>
              <a:t> </a:t>
            </a:r>
            <a:r>
              <a:rPr lang="en-US"/>
              <a:t>to get ASR prioritized if already in GCA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8108"/>
              <a:buNone/>
            </a:pPr>
            <a:r>
              <a:rPr lang="en-US"/>
              <a:t>More Information: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Pre-Workday Expense Transfer Process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KNOWN ISSUES UPDATES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Issue with company changes at award or award line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May result in canceling award line, canceling award and transferring expenses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GCA is documenting these changes and will provide web guidance here: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Managing Your Award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KNOWN ISSUES UPDATES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F&amp;A charging incorrectly for awards with F&amp;A caps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Send an Award Portal ticket if F&amp;A expenses are incorrect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GCA will reconcile F&amp;A submitting final invoice/report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/>
              <a:t>Global update to correct F&amp;A is in progress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KNOWN ISSUES UPDATES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Payroll Accounting Adjustments (PAAs) are posting while award line is in CIP status</a:t>
            </a:r>
            <a:endParaRPr/>
          </a:p>
          <a:p>
            <a:pPr indent="-38100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&gt;"/>
            </a:pPr>
            <a:r>
              <a:rPr lang="en-US" sz="2400"/>
              <a:t>Please be aware that PAAs that post after the Final Action Date may not be included in a final financial report or final invoice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More information: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Known Issues webpage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