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5" r:id="rId1"/>
  </p:sldMasterIdLst>
  <p:notesMasterIdLst>
    <p:notesMasterId r:id="rId36"/>
  </p:notesMasterIdLst>
  <p:handoutMasterIdLst>
    <p:handoutMasterId r:id="rId37"/>
  </p:handoutMasterIdLst>
  <p:sldIdLst>
    <p:sldId id="256" r:id="rId2"/>
    <p:sldId id="257" r:id="rId3"/>
    <p:sldId id="303" r:id="rId4"/>
    <p:sldId id="258" r:id="rId5"/>
    <p:sldId id="259" r:id="rId6"/>
    <p:sldId id="281" r:id="rId7"/>
    <p:sldId id="262" r:id="rId8"/>
    <p:sldId id="311" r:id="rId9"/>
    <p:sldId id="283" r:id="rId10"/>
    <p:sldId id="291" r:id="rId11"/>
    <p:sldId id="261" r:id="rId12"/>
    <p:sldId id="313" r:id="rId13"/>
    <p:sldId id="304" r:id="rId14"/>
    <p:sldId id="292" r:id="rId15"/>
    <p:sldId id="287" r:id="rId16"/>
    <p:sldId id="302" r:id="rId17"/>
    <p:sldId id="295" r:id="rId18"/>
    <p:sldId id="305" r:id="rId19"/>
    <p:sldId id="270" r:id="rId20"/>
    <p:sldId id="269" r:id="rId21"/>
    <p:sldId id="272" r:id="rId22"/>
    <p:sldId id="271" r:id="rId23"/>
    <p:sldId id="284" r:id="rId24"/>
    <p:sldId id="293" r:id="rId25"/>
    <p:sldId id="309" r:id="rId26"/>
    <p:sldId id="308" r:id="rId27"/>
    <p:sldId id="307" r:id="rId28"/>
    <p:sldId id="312" r:id="rId29"/>
    <p:sldId id="296" r:id="rId30"/>
    <p:sldId id="297" r:id="rId31"/>
    <p:sldId id="298" r:id="rId32"/>
    <p:sldId id="299" r:id="rId33"/>
    <p:sldId id="306" r:id="rId34"/>
    <p:sldId id="282"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63" autoAdjust="0"/>
  </p:normalViewPr>
  <p:slideViewPr>
    <p:cSldViewPr>
      <p:cViewPr varScale="1">
        <p:scale>
          <a:sx n="85" d="100"/>
          <a:sy n="85" d="100"/>
        </p:scale>
        <p:origin x="6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sz="quarter" idx="1"/>
          </p:nvPr>
        </p:nvSpPr>
        <p:spPr>
          <a:xfrm>
            <a:off x="4143589" y="0"/>
            <a:ext cx="3169920" cy="480060"/>
          </a:xfrm>
          <a:prstGeom prst="rect">
            <a:avLst/>
          </a:prstGeom>
        </p:spPr>
        <p:txBody>
          <a:bodyPr vert="horz" lIns="96643" tIns="48322" rIns="96643" bIns="48322" rtlCol="0"/>
          <a:lstStyle>
            <a:lvl1pPr algn="r">
              <a:defRPr sz="1200"/>
            </a:lvl1pPr>
          </a:lstStyle>
          <a:p>
            <a:fld id="{5B230602-240F-4212-90A0-8E89B1429887}" type="datetimeFigureOut">
              <a:rPr lang="en-US" smtClean="0"/>
              <a:t>1/20/2015</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643" tIns="48322" rIns="96643" bIns="48322" rtlCol="0" anchor="b"/>
          <a:lstStyle>
            <a:lvl1pPr algn="r">
              <a:defRPr sz="1200"/>
            </a:lvl1pPr>
          </a:lstStyle>
          <a:p>
            <a:fld id="{B01AAEF4-0337-4507-B443-CE247203EB45}" type="slidenum">
              <a:rPr lang="en-US" smtClean="0"/>
              <a:t>‹#›</a:t>
            </a:fld>
            <a:endParaRPr lang="en-US"/>
          </a:p>
        </p:txBody>
      </p:sp>
    </p:spTree>
    <p:extLst>
      <p:ext uri="{BB962C8B-B14F-4D97-AF65-F5344CB8AC3E}">
        <p14:creationId xmlns:p14="http://schemas.microsoft.com/office/powerpoint/2010/main" val="2915830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43" tIns="48322" rIns="96643" bIns="48322" rtlCol="0"/>
          <a:lstStyle>
            <a:lvl1pPr algn="r" fontAlgn="auto">
              <a:spcBef>
                <a:spcPts val="0"/>
              </a:spcBef>
              <a:spcAft>
                <a:spcPts val="0"/>
              </a:spcAft>
              <a:defRPr sz="1200">
                <a:latin typeface="+mn-lt"/>
              </a:defRPr>
            </a:lvl1pPr>
          </a:lstStyle>
          <a:p>
            <a:pPr>
              <a:defRPr/>
            </a:pPr>
            <a:fld id="{959D0C76-6BC0-45DC-82E3-C99FABF70817}" type="datetimeFigureOut">
              <a:rPr lang="en-US"/>
              <a:pPr>
                <a:defRPr/>
              </a:pPr>
              <a:t>1/20/2015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3" tIns="48322" rIns="96643" bIns="48322" rtlCol="0" anchor="ctr"/>
          <a:lstStyle/>
          <a:p>
            <a:pPr lvl="0"/>
            <a:endParaRPr lang="en-US" noProof="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43" tIns="48322" rIns="96643" bIns="48322" rtlCol="0" anchor="b"/>
          <a:lstStyle>
            <a:lvl1pPr algn="r" fontAlgn="auto">
              <a:spcBef>
                <a:spcPts val="0"/>
              </a:spcBef>
              <a:spcAft>
                <a:spcPts val="0"/>
              </a:spcAft>
              <a:defRPr sz="1200">
                <a:latin typeface="+mn-lt"/>
              </a:defRPr>
            </a:lvl1pPr>
          </a:lstStyle>
          <a:p>
            <a:pPr>
              <a:defRPr/>
            </a:pPr>
            <a:fld id="{6D15F507-E842-4C0B-B872-99824F9F7B15}" type="slidenum">
              <a:rPr lang="en-US"/>
              <a:pPr>
                <a:defRPr/>
              </a:pPr>
              <a:t>‹#›</a:t>
            </a:fld>
            <a:endParaRPr lang="en-US"/>
          </a:p>
        </p:txBody>
      </p:sp>
    </p:spTree>
    <p:extLst>
      <p:ext uri="{BB962C8B-B14F-4D97-AF65-F5344CB8AC3E}">
        <p14:creationId xmlns:p14="http://schemas.microsoft.com/office/powerpoint/2010/main" val="351282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Mona El </a:t>
            </a:r>
            <a:r>
              <a:rPr lang="en-US" dirty="0" err="1" smtClean="0"/>
              <a:t>Souessy</a:t>
            </a:r>
            <a:r>
              <a:rPr lang="en-US" dirty="0" smtClean="0"/>
              <a:t> and I am a Tax</a:t>
            </a:r>
            <a:r>
              <a:rPr lang="en-US" baseline="0" dirty="0" smtClean="0"/>
              <a:t> Associate in the Tax Office here at UW. I’m here with Julia Shanahan, Tax Director, and Heather Nicolson from the AP Department to provide you an Introduction to WA State sales and use tax training. Feel free to ask questions as you wish </a:t>
            </a:r>
            <a:r>
              <a:rPr lang="en-US" baseline="0" dirty="0" err="1" smtClean="0"/>
              <a:t>thoughout</a:t>
            </a:r>
            <a:r>
              <a:rPr lang="en-US" baseline="0" dirty="0" smtClean="0"/>
              <a:t> the presentation. Does anyone have any questions before we go ahead and get started?</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a:t>
            </a:fld>
            <a:endParaRPr lang="en-US"/>
          </a:p>
        </p:txBody>
      </p:sp>
    </p:spTree>
    <p:extLst>
      <p:ext uri="{BB962C8B-B14F-4D97-AF65-F5344CB8AC3E}">
        <p14:creationId xmlns:p14="http://schemas.microsoft.com/office/powerpoint/2010/main" val="443418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Internet Service</a:t>
            </a:r>
            <a:r>
              <a:rPr lang="en-US" baseline="0" dirty="0" smtClean="0"/>
              <a:t> is not taxable, Custom software, written for UW, is not taxable, along with any digital products given away for free (such as any apps you download,  free reports from online sites, </a:t>
            </a:r>
            <a:r>
              <a:rPr lang="en-US" baseline="0" dirty="0" err="1" smtClean="0"/>
              <a:t>etc</a:t>
            </a:r>
            <a:r>
              <a:rPr lang="en-US" baseline="0" dirty="0" smtClean="0"/>
              <a:t>). Also, remember digital goods can be included for M&amp;E exemptions. So any goods used directly in manufacturing may qualify for M&amp;E exemption. We cover more about Digital goods and computers in our advance tax class which we will be offering soon.</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10</a:t>
            </a:fld>
            <a:endParaRPr lang="en-US"/>
          </a:p>
        </p:txBody>
      </p:sp>
    </p:spTree>
    <p:extLst>
      <p:ext uri="{BB962C8B-B14F-4D97-AF65-F5344CB8AC3E}">
        <p14:creationId xmlns:p14="http://schemas.microsoft.com/office/powerpoint/2010/main" val="212329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mentioned a few earlier, some other taxable services include auto repairs, seamstresses, and laundry services. DOR has a longer list on their website. Here is the link to that list.</a:t>
            </a:r>
          </a:p>
          <a:p>
            <a:endParaRPr lang="en-US" baseline="0" dirty="0" smtClean="0"/>
          </a:p>
          <a:p>
            <a:r>
              <a:rPr lang="en-US" baseline="0" dirty="0" smtClean="0"/>
              <a:t>As mentioned, personal services are not taxable. This includes services by attorneys, consultants, doctors, dentists, engineers and public accountants. </a:t>
            </a:r>
          </a:p>
          <a:p>
            <a:r>
              <a:rPr lang="en-US" baseline="0" dirty="0" smtClean="0"/>
              <a:t>One way to help figure this out is to ask yourself am I buying the service itself or the property relating to service.</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11</a:t>
            </a:fld>
            <a:endParaRPr lang="en-US"/>
          </a:p>
        </p:txBody>
      </p:sp>
    </p:spTree>
    <p:extLst>
      <p:ext uri="{BB962C8B-B14F-4D97-AF65-F5344CB8AC3E}">
        <p14:creationId xmlns:p14="http://schemas.microsoft.com/office/powerpoint/2010/main" val="325218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table</a:t>
            </a:r>
            <a:r>
              <a:rPr lang="en-US" baseline="0" dirty="0" smtClean="0"/>
              <a:t> </a:t>
            </a:r>
            <a:r>
              <a:rPr lang="en-US" dirty="0" smtClean="0"/>
              <a:t>on site. Mention that we</a:t>
            </a:r>
            <a:r>
              <a:rPr lang="en-US" baseline="0" dirty="0" smtClean="0"/>
              <a:t> will continue to add more to the grid.</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12</a:t>
            </a:fld>
            <a:endParaRPr lang="en-US"/>
          </a:p>
        </p:txBody>
      </p:sp>
    </p:spTree>
    <p:extLst>
      <p:ext uri="{BB962C8B-B14F-4D97-AF65-F5344CB8AC3E}">
        <p14:creationId xmlns:p14="http://schemas.microsoft.com/office/powerpoint/2010/main" val="194943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26" indent="-177826">
              <a:buFont typeface="Arial" panose="020B0604020202020204" pitchFamily="34" charset="0"/>
              <a:buChar char="•"/>
            </a:pPr>
            <a:r>
              <a:rPr lang="en-US" dirty="0" smtClean="0"/>
              <a:t>Often we get asked the question is</a:t>
            </a:r>
            <a:r>
              <a:rPr lang="en-US" baseline="0" dirty="0" smtClean="0"/>
              <a:t> shipping taxable. If we purchase an item with shipping then yes, if it is stand alone such when you go to UPS and buy the service of having them ship the item, then it is not taxable. </a:t>
            </a:r>
          </a:p>
          <a:p>
            <a:pPr marL="177826" indent="-177826">
              <a:buFont typeface="Arial" panose="020B0604020202020204" pitchFamily="34" charset="0"/>
              <a:buChar char="•"/>
            </a:pPr>
            <a:r>
              <a:rPr lang="en-US" dirty="0" smtClean="0"/>
              <a:t>Tax is assessed after the discount</a:t>
            </a:r>
            <a:r>
              <a:rPr lang="en-US" baseline="0" dirty="0" smtClean="0"/>
              <a:t> has been taken.</a:t>
            </a:r>
          </a:p>
          <a:p>
            <a:r>
              <a:rPr lang="en-US" baseline="0" dirty="0" smtClean="0"/>
              <a:t>Separate the service from the tangible property:</a:t>
            </a:r>
          </a:p>
          <a:p>
            <a:pPr marL="177826" indent="-177826">
              <a:buFont typeface="Arial" panose="020B0604020202020204" pitchFamily="34" charset="0"/>
              <a:buChar char="•"/>
            </a:pPr>
            <a:r>
              <a:rPr lang="en-US" dirty="0"/>
              <a:t>For example: if you want to attend a webinar that charges a price that includes the live webinar and a CD. Only the CD would be taxable, because the live webinar is not taxable. </a:t>
            </a:r>
          </a:p>
          <a:p>
            <a:pPr marL="177826" indent="-177826">
              <a:buFont typeface="Arial" panose="020B0604020202020204" pitchFamily="34" charset="0"/>
              <a:buChar char="•"/>
            </a:pPr>
            <a:r>
              <a:rPr lang="en-US" dirty="0"/>
              <a:t>On the other hand, if the webinar was pre-recorded and not live, then both would be taxable because you would not be able separate the service portion from the tangible portion.</a:t>
            </a:r>
          </a:p>
          <a:p>
            <a:pPr marL="177826" indent="-17782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13</a:t>
            </a:fld>
            <a:endParaRPr lang="en-US"/>
          </a:p>
        </p:txBody>
      </p:sp>
    </p:spTree>
    <p:extLst>
      <p:ext uri="{BB962C8B-B14F-4D97-AF65-F5344CB8AC3E}">
        <p14:creationId xmlns:p14="http://schemas.microsoft.com/office/powerpoint/2010/main" val="399411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14</a:t>
            </a:fld>
            <a:endParaRPr lang="en-US"/>
          </a:p>
        </p:txBody>
      </p:sp>
    </p:spTree>
    <p:extLst>
      <p:ext uri="{BB962C8B-B14F-4D97-AF65-F5344CB8AC3E}">
        <p14:creationId xmlns:p14="http://schemas.microsoft.com/office/powerpoint/2010/main" val="416197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product is stored or inspected in WA, it is taxable in WA. </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15</a:t>
            </a:fld>
            <a:endParaRPr lang="en-US"/>
          </a:p>
        </p:txBody>
      </p:sp>
    </p:spTree>
    <p:extLst>
      <p:ext uri="{BB962C8B-B14F-4D97-AF65-F5344CB8AC3E}">
        <p14:creationId xmlns:p14="http://schemas.microsoft.com/office/powerpoint/2010/main" val="296809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 use tax still applies on taxable items. </a:t>
            </a:r>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16</a:t>
            </a:fld>
            <a:endParaRPr lang="en-US"/>
          </a:p>
        </p:txBody>
      </p:sp>
    </p:spTree>
    <p:extLst>
      <p:ext uri="{BB962C8B-B14F-4D97-AF65-F5344CB8AC3E}">
        <p14:creationId xmlns:p14="http://schemas.microsoft.com/office/powerpoint/2010/main" val="268034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side</a:t>
            </a:r>
            <a:r>
              <a:rPr lang="en-US" baseline="0" dirty="0" smtClean="0"/>
              <a:t> note, if you plan to ship an item to Canada, keep in mind that using UPS or FedEx may result in us having to pay custom charges. It may be better to ship through USPS, because there is an agreement between both Postal Agencies and they do not add custom charges. </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17</a:t>
            </a:fld>
            <a:endParaRPr lang="en-US"/>
          </a:p>
        </p:txBody>
      </p:sp>
    </p:spTree>
    <p:extLst>
      <p:ext uri="{BB962C8B-B14F-4D97-AF65-F5344CB8AC3E}">
        <p14:creationId xmlns:p14="http://schemas.microsoft.com/office/powerpoint/2010/main" val="596553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18</a:t>
            </a:fld>
            <a:endParaRPr lang="en-US"/>
          </a:p>
        </p:txBody>
      </p:sp>
    </p:spTree>
    <p:extLst>
      <p:ext uri="{BB962C8B-B14F-4D97-AF65-F5344CB8AC3E}">
        <p14:creationId xmlns:p14="http://schemas.microsoft.com/office/powerpoint/2010/main" val="246498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19</a:t>
            </a:fld>
            <a:endParaRPr lang="en-US"/>
          </a:p>
        </p:txBody>
      </p:sp>
    </p:spTree>
    <p:extLst>
      <p:ext uri="{BB962C8B-B14F-4D97-AF65-F5344CB8AC3E}">
        <p14:creationId xmlns:p14="http://schemas.microsoft.com/office/powerpoint/2010/main" val="34084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topics we will be covering.</a:t>
            </a:r>
            <a:r>
              <a:rPr lang="en-US" baseline="0" dirty="0" smtClean="0"/>
              <a:t> </a:t>
            </a:r>
          </a:p>
          <a:p>
            <a:r>
              <a:rPr lang="en-US" baseline="0" dirty="0" smtClean="0"/>
              <a:t>We will start off with an overview of WA sales &amp; use tax. </a:t>
            </a:r>
          </a:p>
          <a:p>
            <a:r>
              <a:rPr lang="en-US" baseline="0" smtClean="0"/>
              <a:t>Next </a:t>
            </a:r>
            <a:r>
              <a:rPr lang="en-US" baseline="0" dirty="0" smtClean="0"/>
              <a:t>we will go over some exemptions available to our university and how to take them.</a:t>
            </a:r>
          </a:p>
          <a:p>
            <a:r>
              <a:rPr lang="en-US" baseline="0" dirty="0" smtClean="0"/>
              <a:t>Heather will briefly  give an overview of the PAS, </a:t>
            </a:r>
            <a:r>
              <a:rPr lang="en-US" baseline="0" dirty="0" err="1" smtClean="0"/>
              <a:t>Procard</a:t>
            </a:r>
            <a:r>
              <a:rPr lang="en-US" baseline="0" dirty="0" smtClean="0"/>
              <a:t>, and </a:t>
            </a:r>
            <a:r>
              <a:rPr lang="en-US" baseline="0" dirty="0" err="1" smtClean="0"/>
              <a:t>eprocurement</a:t>
            </a:r>
            <a:r>
              <a:rPr lang="en-US" baseline="0" dirty="0" smtClean="0"/>
              <a:t> systems.</a:t>
            </a:r>
          </a:p>
          <a:p>
            <a:r>
              <a:rPr lang="en-US" baseline="0" dirty="0" smtClean="0"/>
              <a:t>Lastly we will go over a couple of case studies and answer any additional questions you may have.</a:t>
            </a:r>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a:t>
            </a:fld>
            <a:endParaRPr lang="en-US"/>
          </a:p>
        </p:txBody>
      </p:sp>
    </p:spTree>
    <p:extLst>
      <p:ext uri="{BB962C8B-B14F-4D97-AF65-F5344CB8AC3E}">
        <p14:creationId xmlns:p14="http://schemas.microsoft.com/office/powerpoint/2010/main" val="2320160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391CEB-A467-4841-901F-7D84668C53D8}"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137018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21</a:t>
            </a:fld>
            <a:endParaRPr lang="en-US"/>
          </a:p>
        </p:txBody>
      </p:sp>
    </p:spTree>
    <p:extLst>
      <p:ext uri="{BB962C8B-B14F-4D97-AF65-F5344CB8AC3E}">
        <p14:creationId xmlns:p14="http://schemas.microsoft.com/office/powerpoint/2010/main" val="158665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22</a:t>
            </a:fld>
            <a:endParaRPr lang="en-US"/>
          </a:p>
        </p:txBody>
      </p:sp>
    </p:spTree>
    <p:extLst>
      <p:ext uri="{BB962C8B-B14F-4D97-AF65-F5344CB8AC3E}">
        <p14:creationId xmlns:p14="http://schemas.microsoft.com/office/powerpoint/2010/main" val="2104278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23</a:t>
            </a:fld>
            <a:endParaRPr lang="en-US"/>
          </a:p>
        </p:txBody>
      </p:sp>
    </p:spTree>
    <p:extLst>
      <p:ext uri="{BB962C8B-B14F-4D97-AF65-F5344CB8AC3E}">
        <p14:creationId xmlns:p14="http://schemas.microsoft.com/office/powerpoint/2010/main" val="269390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Yes shipping is subject to sales tax, no</a:t>
            </a:r>
            <a:r>
              <a:rPr lang="en-US" baseline="0" dirty="0" smtClean="0"/>
              <a:t> cannot put shipping under a tax exempt object code?</a:t>
            </a:r>
            <a:endParaRPr lang="en-US" dirty="0" smtClean="0"/>
          </a:p>
          <a:p>
            <a:r>
              <a:rPr lang="en-US" dirty="0" smtClean="0"/>
              <a:t>2- Yes, </a:t>
            </a:r>
            <a:r>
              <a:rPr lang="en-US" dirty="0" smtClean="0">
                <a:solidFill>
                  <a:srgbClr val="FF0000"/>
                </a:solidFill>
              </a:rPr>
              <a:t>M&amp;E then stil</a:t>
            </a:r>
            <a:r>
              <a:rPr lang="en-US" baseline="0" dirty="0" smtClean="0">
                <a:solidFill>
                  <a:srgbClr val="FF0000"/>
                </a:solidFill>
              </a:rPr>
              <a:t>l yes. Maintenance agreement taxable no matter what.</a:t>
            </a:r>
            <a:endParaRPr lang="en-US" dirty="0" smtClean="0">
              <a:solidFill>
                <a:srgbClr val="FF0000"/>
              </a:solidFill>
            </a:endParaRPr>
          </a:p>
          <a:p>
            <a:r>
              <a:rPr lang="en-US" dirty="0" smtClean="0">
                <a:solidFill>
                  <a:srgbClr val="FF0000"/>
                </a:solidFill>
              </a:rPr>
              <a:t>3-</a:t>
            </a:r>
            <a:r>
              <a:rPr lang="en-US" baseline="0" dirty="0" smtClean="0">
                <a:solidFill>
                  <a:srgbClr val="FF0000"/>
                </a:solidFill>
              </a:rPr>
              <a:t> Consultant usually service, no sales tax. Depends on what the consultant does.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24</a:t>
            </a:fld>
            <a:endParaRPr lang="en-US"/>
          </a:p>
        </p:txBody>
      </p:sp>
    </p:spTree>
    <p:extLst>
      <p:ext uri="{BB962C8B-B14F-4D97-AF65-F5344CB8AC3E}">
        <p14:creationId xmlns:p14="http://schemas.microsoft.com/office/powerpoint/2010/main" val="2023161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Amazon is a</a:t>
            </a:r>
            <a:r>
              <a:rPr lang="en-US" baseline="0" dirty="0" smtClean="0"/>
              <a:t> vendor to look out for</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25</a:t>
            </a:fld>
            <a:endParaRPr lang="en-US"/>
          </a:p>
        </p:txBody>
      </p:sp>
    </p:spTree>
    <p:extLst>
      <p:ext uri="{BB962C8B-B14F-4D97-AF65-F5344CB8AC3E}">
        <p14:creationId xmlns:p14="http://schemas.microsoft.com/office/powerpoint/2010/main" val="2164003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26</a:t>
            </a:fld>
            <a:endParaRPr lang="en-US"/>
          </a:p>
        </p:txBody>
      </p:sp>
    </p:spTree>
    <p:extLst>
      <p:ext uri="{BB962C8B-B14F-4D97-AF65-F5344CB8AC3E}">
        <p14:creationId xmlns:p14="http://schemas.microsoft.com/office/powerpoint/2010/main" val="77483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27</a:t>
            </a:fld>
            <a:endParaRPr lang="en-US"/>
          </a:p>
        </p:txBody>
      </p:sp>
    </p:spTree>
    <p:extLst>
      <p:ext uri="{BB962C8B-B14F-4D97-AF65-F5344CB8AC3E}">
        <p14:creationId xmlns:p14="http://schemas.microsoft.com/office/powerpoint/2010/main" val="406781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will not reverse tax on transactions older than 3 months</a:t>
            </a:r>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28</a:t>
            </a:fld>
            <a:endParaRPr lang="en-US"/>
          </a:p>
        </p:txBody>
      </p:sp>
    </p:spTree>
    <p:extLst>
      <p:ext uri="{BB962C8B-B14F-4D97-AF65-F5344CB8AC3E}">
        <p14:creationId xmlns:p14="http://schemas.microsoft.com/office/powerpoint/2010/main" val="389808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29</a:t>
            </a:fld>
            <a:endParaRPr lang="en-US"/>
          </a:p>
        </p:txBody>
      </p:sp>
    </p:spTree>
    <p:extLst>
      <p:ext uri="{BB962C8B-B14F-4D97-AF65-F5344CB8AC3E}">
        <p14:creationId xmlns:p14="http://schemas.microsoft.com/office/powerpoint/2010/main" val="54164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know whether or not an item is taxable to determine if we will need to pay the use tax if the seller didn’t charge sales tax.</a:t>
            </a:r>
          </a:p>
          <a:p>
            <a:pPr defTabSz="946990">
              <a:defRPr/>
            </a:pPr>
            <a:r>
              <a:rPr lang="en-US" dirty="0"/>
              <a:t>Not all sellers are registered in the state of Washington to collect sales tax, which is one of the main reasons why we need to pay use tax. </a:t>
            </a:r>
          </a:p>
          <a:p>
            <a:pPr defTabSz="946990">
              <a:defRPr/>
            </a:pPr>
            <a:r>
              <a:rPr lang="en-US" dirty="0"/>
              <a:t>Just to give you an idea of how much use tax we pay….</a:t>
            </a:r>
            <a:r>
              <a:rPr lang="en-US" dirty="0" smtClean="0"/>
              <a:t>6 </a:t>
            </a:r>
            <a:r>
              <a:rPr lang="en-US" dirty="0"/>
              <a:t>million in use tax vs 3.5 million in sales tax. </a:t>
            </a:r>
          </a:p>
          <a:p>
            <a:pPr defTabSz="946990">
              <a:defRPr/>
            </a:pPr>
            <a:r>
              <a:rPr lang="en-US" dirty="0"/>
              <a:t>DOR may audit our suppliers or UW to make sure we are complying with the law.</a:t>
            </a:r>
          </a:p>
          <a:p>
            <a:pPr defTabSz="946990">
              <a:defRPr/>
            </a:pPr>
            <a:r>
              <a:rPr lang="en-US" dirty="0" smtClean="0"/>
              <a:t>We need to understand it because</a:t>
            </a:r>
            <a:r>
              <a:rPr lang="en-US" baseline="0" dirty="0" smtClean="0"/>
              <a:t> it is our responsibility.</a:t>
            </a:r>
          </a:p>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a:t>
            </a:fld>
            <a:endParaRPr lang="en-US"/>
          </a:p>
        </p:txBody>
      </p:sp>
    </p:spTree>
    <p:extLst>
      <p:ext uri="{BB962C8B-B14F-4D97-AF65-F5344CB8AC3E}">
        <p14:creationId xmlns:p14="http://schemas.microsoft.com/office/powerpoint/2010/main" val="3558492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30</a:t>
            </a:fld>
            <a:endParaRPr lang="en-US"/>
          </a:p>
        </p:txBody>
      </p:sp>
    </p:spTree>
    <p:extLst>
      <p:ext uri="{BB962C8B-B14F-4D97-AF65-F5344CB8AC3E}">
        <p14:creationId xmlns:p14="http://schemas.microsoft.com/office/powerpoint/2010/main" val="238401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31</a:t>
            </a:fld>
            <a:endParaRPr lang="en-US"/>
          </a:p>
        </p:txBody>
      </p:sp>
    </p:spTree>
    <p:extLst>
      <p:ext uri="{BB962C8B-B14F-4D97-AF65-F5344CB8AC3E}">
        <p14:creationId xmlns:p14="http://schemas.microsoft.com/office/powerpoint/2010/main" val="4170665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32</a:t>
            </a:fld>
            <a:endParaRPr lang="en-US"/>
          </a:p>
        </p:txBody>
      </p:sp>
    </p:spTree>
    <p:extLst>
      <p:ext uri="{BB962C8B-B14F-4D97-AF65-F5344CB8AC3E}">
        <p14:creationId xmlns:p14="http://schemas.microsoft.com/office/powerpoint/2010/main" val="1192065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33</a:t>
            </a:fld>
            <a:endParaRPr lang="en-US"/>
          </a:p>
        </p:txBody>
      </p:sp>
    </p:spTree>
    <p:extLst>
      <p:ext uri="{BB962C8B-B14F-4D97-AF65-F5344CB8AC3E}">
        <p14:creationId xmlns:p14="http://schemas.microsoft.com/office/powerpoint/2010/main" val="2266370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34</a:t>
            </a:fld>
            <a:endParaRPr lang="en-US"/>
          </a:p>
        </p:txBody>
      </p:sp>
    </p:spTree>
    <p:extLst>
      <p:ext uri="{BB962C8B-B14F-4D97-AF65-F5344CB8AC3E}">
        <p14:creationId xmlns:p14="http://schemas.microsoft.com/office/powerpoint/2010/main" val="275466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26" indent="-177826">
              <a:buFont typeface="Arial" panose="020B0604020202020204" pitchFamily="34" charset="0"/>
              <a:buChar char="•"/>
            </a:pPr>
            <a:r>
              <a:rPr lang="en-US" dirty="0" smtClean="0">
                <a:effectLst/>
              </a:rPr>
              <a:t>Retail sales tax is Washington’s principal tax source. Businesses making retail sales in Washington collect sales tax from their customer.</a:t>
            </a:r>
          </a:p>
          <a:p>
            <a:pPr marL="177826" indent="-177826">
              <a:buFont typeface="Arial" panose="020B0604020202020204" pitchFamily="34" charset="0"/>
              <a:buChar char="•"/>
            </a:pPr>
            <a:r>
              <a:rPr lang="en-US" dirty="0" smtClean="0">
                <a:effectLst/>
              </a:rPr>
              <a:t>Retail sales tax includes the state and local components of the tax. State portion is 6.5 percent and local varies,</a:t>
            </a:r>
            <a:r>
              <a:rPr lang="en-US" baseline="0" dirty="0" smtClean="0">
                <a:effectLst/>
              </a:rPr>
              <a:t> so for instance Seattle's local portion is 3%.</a:t>
            </a:r>
            <a:endParaRPr lang="en-US" dirty="0" smtClean="0">
              <a:effectLst/>
            </a:endParaRPr>
          </a:p>
          <a:p>
            <a:pPr marL="177826" indent="-177826">
              <a:buFont typeface="Arial" panose="020B0604020202020204" pitchFamily="34" charset="0"/>
              <a:buChar char="•"/>
            </a:pPr>
            <a:r>
              <a:rPr lang="en-US" dirty="0" smtClean="0">
                <a:effectLst/>
              </a:rPr>
              <a:t>Sales tax amounts collected are considered trust funds and must be remitted to the Department of Revenue. </a:t>
            </a:r>
          </a:p>
          <a:p>
            <a:pPr marL="177826" indent="-177826">
              <a:buFont typeface="Arial" panose="020B0604020202020204" pitchFamily="34" charset="0"/>
              <a:buChar char="•"/>
            </a:pPr>
            <a:r>
              <a:rPr lang="en-US" dirty="0" smtClean="0">
                <a:effectLst/>
              </a:rPr>
              <a:t>The seller is liable to the Department of Revenue for sales tax, whether or not it is collected. Which is why sometimes seller come</a:t>
            </a:r>
            <a:r>
              <a:rPr lang="en-US" baseline="0" dirty="0" smtClean="0">
                <a:effectLst/>
              </a:rPr>
              <a:t> back to us after the sale to collect the sales tax.</a:t>
            </a:r>
          </a:p>
          <a:p>
            <a:pPr marL="177826" indent="-177826">
              <a:buFont typeface="Arial" panose="020B0604020202020204" pitchFamily="34" charset="0"/>
              <a:buChar char="•"/>
            </a:pPr>
            <a:r>
              <a:rPr lang="en-US" baseline="0" dirty="0" smtClean="0">
                <a:effectLst/>
              </a:rPr>
              <a:t>It doesn’t apply to pure personal services such as attorney services.</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4</a:t>
            </a:fld>
            <a:endParaRPr lang="en-US"/>
          </a:p>
        </p:txBody>
      </p:sp>
    </p:spTree>
    <p:extLst>
      <p:ext uri="{BB962C8B-B14F-4D97-AF65-F5344CB8AC3E}">
        <p14:creationId xmlns:p14="http://schemas.microsoft.com/office/powerpoint/2010/main" val="132379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D9996-1011-46B2-84B1-75C973473838}"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419467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6</a:t>
            </a:fld>
            <a:endParaRPr lang="en-US"/>
          </a:p>
        </p:txBody>
      </p:sp>
    </p:spTree>
    <p:extLst>
      <p:ext uri="{BB962C8B-B14F-4D97-AF65-F5344CB8AC3E}">
        <p14:creationId xmlns:p14="http://schemas.microsoft.com/office/powerpoint/2010/main" val="378363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Use tax is paid by the consumer when the retail sales tax was not collected by the seller/service provider. For</a:t>
            </a:r>
            <a:r>
              <a:rPr lang="en-US" baseline="0" dirty="0" smtClean="0">
                <a:effectLst/>
              </a:rPr>
              <a:t> use tax, the buyer is liable for the tax. So, UW self assesses the use tax and </a:t>
            </a:r>
            <a:r>
              <a:rPr lang="en-US" baseline="0" smtClean="0">
                <a:effectLst/>
              </a:rPr>
              <a:t>then directly </a:t>
            </a:r>
            <a:r>
              <a:rPr lang="en-US" baseline="0" dirty="0" smtClean="0">
                <a:effectLst/>
              </a:rPr>
              <a:t>remits it to DOR.</a:t>
            </a:r>
            <a:endParaRPr lang="en-US" dirty="0" smtClean="0">
              <a:effectLst/>
            </a:endParaRPr>
          </a:p>
          <a:p>
            <a:endParaRPr lang="en-US" dirty="0" smtClean="0">
              <a:effectLst/>
            </a:endParaRPr>
          </a:p>
          <a:p>
            <a:r>
              <a:rPr lang="en-US" dirty="0" smtClean="0">
                <a:effectLst/>
              </a:rPr>
              <a:t>It</a:t>
            </a:r>
            <a:r>
              <a:rPr lang="en-US" baseline="0" dirty="0" smtClean="0">
                <a:effectLst/>
              </a:rPr>
              <a:t> applies to tangible personal property and the labor and/or services on that property </a:t>
            </a:r>
            <a:r>
              <a:rPr lang="en-US" dirty="0" smtClean="0">
                <a:effectLst/>
              </a:rPr>
              <a:t>such as installation, repair, cleaning, altering, improving, construction, and decorating. Other taxable services include improving real or personal property, amusement and recreational activities, lawn maintenance, and physical fitness activities. </a:t>
            </a:r>
          </a:p>
          <a:p>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7</a:t>
            </a:fld>
            <a:endParaRPr lang="en-US"/>
          </a:p>
        </p:txBody>
      </p:sp>
    </p:spTree>
    <p:extLst>
      <p:ext uri="{BB962C8B-B14F-4D97-AF65-F5344CB8AC3E}">
        <p14:creationId xmlns:p14="http://schemas.microsoft.com/office/powerpoint/2010/main" val="426627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15F507-E842-4C0B-B872-99824F9F7B15}" type="slidenum">
              <a:rPr lang="en-US" smtClean="0"/>
              <a:pPr>
                <a:defRPr/>
              </a:pPr>
              <a:t>8</a:t>
            </a:fld>
            <a:endParaRPr lang="en-US"/>
          </a:p>
        </p:txBody>
      </p:sp>
    </p:spTree>
    <p:extLst>
      <p:ext uri="{BB962C8B-B14F-4D97-AF65-F5344CB8AC3E}">
        <p14:creationId xmlns:p14="http://schemas.microsoft.com/office/powerpoint/2010/main" val="167118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ffectLst/>
              </a:rPr>
              <a:t> </a:t>
            </a:r>
            <a:r>
              <a:rPr lang="en-US" dirty="0" smtClean="0">
                <a:effectLst/>
              </a:rPr>
              <a:t/>
            </a:r>
            <a:br>
              <a:rPr lang="en-US" dirty="0" smtClean="0">
                <a:effectLst/>
              </a:rPr>
            </a:br>
            <a:endParaRPr lang="en-US" dirty="0" smtClean="0"/>
          </a:p>
          <a:p>
            <a:pPr eaLnBrk="1" hangingPunct="1">
              <a:spcBef>
                <a:spcPct val="0"/>
              </a:spcBef>
            </a:pPr>
            <a:r>
              <a:rPr lang="en-US" dirty="0" smtClean="0"/>
              <a:t>Medical goods = exempt if not used in research</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71B76D-76D1-4F21-A9DD-16572354CEA0}"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10091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3B185A"/>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112" charset="0"/>
                <a:ea typeface="ＭＳ Ｐゴシック" pitchFamily="-112" charset="-128"/>
              </a:defRPr>
            </a:lvl1pPr>
            <a:lvl2pPr marL="37931725" indent="-37474525">
              <a:defRPr>
                <a:solidFill>
                  <a:schemeClr val="tx1"/>
                </a:solidFill>
                <a:latin typeface="Calibri" pitchFamily="-112" charset="0"/>
                <a:ea typeface="ＭＳ Ｐゴシック" pitchFamily="-112" charset="-128"/>
              </a:defRPr>
            </a:lvl2pPr>
            <a:lvl3pPr>
              <a:defRPr>
                <a:solidFill>
                  <a:schemeClr val="tx1"/>
                </a:solidFill>
                <a:latin typeface="Calibri" pitchFamily="-112" charset="0"/>
                <a:ea typeface="ＭＳ Ｐゴシック" pitchFamily="-112" charset="-128"/>
              </a:defRPr>
            </a:lvl3pPr>
            <a:lvl4pPr>
              <a:defRPr>
                <a:solidFill>
                  <a:schemeClr val="tx1"/>
                </a:solidFill>
                <a:latin typeface="Calibri" pitchFamily="-112" charset="0"/>
                <a:ea typeface="ＭＳ Ｐゴシック" pitchFamily="-112" charset="-128"/>
              </a:defRPr>
            </a:lvl4pPr>
            <a:lvl5pPr>
              <a:defRPr>
                <a:solidFill>
                  <a:schemeClr val="tx1"/>
                </a:solidFill>
                <a:latin typeface="Calibri" pitchFamily="-112" charset="0"/>
                <a:ea typeface="ＭＳ Ｐゴシック" pitchFamily="-112" charset="-128"/>
              </a:defRPr>
            </a:lvl5pPr>
            <a:lvl6pPr marL="457200" fontAlgn="base">
              <a:spcBef>
                <a:spcPct val="0"/>
              </a:spcBef>
              <a:spcAft>
                <a:spcPct val="0"/>
              </a:spcAft>
              <a:defRPr>
                <a:solidFill>
                  <a:schemeClr val="tx1"/>
                </a:solidFill>
                <a:latin typeface="Calibri" pitchFamily="-112" charset="0"/>
                <a:ea typeface="ＭＳ Ｐゴシック" pitchFamily="-112" charset="-128"/>
              </a:defRPr>
            </a:lvl6pPr>
            <a:lvl7pPr marL="914400" fontAlgn="base">
              <a:spcBef>
                <a:spcPct val="0"/>
              </a:spcBef>
              <a:spcAft>
                <a:spcPct val="0"/>
              </a:spcAft>
              <a:defRPr>
                <a:solidFill>
                  <a:schemeClr val="tx1"/>
                </a:solidFill>
                <a:latin typeface="Calibri" pitchFamily="-112" charset="0"/>
                <a:ea typeface="ＭＳ Ｐゴシック" pitchFamily="-112" charset="-128"/>
              </a:defRPr>
            </a:lvl7pPr>
            <a:lvl8pPr marL="1371600" fontAlgn="base">
              <a:spcBef>
                <a:spcPct val="0"/>
              </a:spcBef>
              <a:spcAft>
                <a:spcPct val="0"/>
              </a:spcAft>
              <a:defRPr>
                <a:solidFill>
                  <a:schemeClr val="tx1"/>
                </a:solidFill>
                <a:latin typeface="Calibri" pitchFamily="-112" charset="0"/>
                <a:ea typeface="ＭＳ Ｐゴシック" pitchFamily="-112" charset="-128"/>
              </a:defRPr>
            </a:lvl8pPr>
            <a:lvl9pPr marL="1828800" fontAlgn="base">
              <a:spcBef>
                <a:spcPct val="0"/>
              </a:spcBef>
              <a:spcAft>
                <a:spcPct val="0"/>
              </a:spcAft>
              <a:defRPr>
                <a:solidFill>
                  <a:schemeClr val="tx1"/>
                </a:solidFill>
                <a:latin typeface="Calibri" pitchFamily="-112" charset="0"/>
                <a:ea typeface="ＭＳ Ｐゴシック" pitchFamily="-112" charset="-128"/>
              </a:defRPr>
            </a:lvl9pPr>
          </a:lstStyle>
          <a:p>
            <a:pPr algn="ctr"/>
            <a:endParaRPr lang="en-US" altLang="en-US">
              <a:solidFill>
                <a:schemeClr val="bg1"/>
              </a:solidFill>
            </a:endParaRPr>
          </a:p>
        </p:txBody>
      </p:sp>
      <p:pic>
        <p:nvPicPr>
          <p:cNvPr id="5" name="Picture 7" descr="UW.Signature_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0188"/>
            <a:ext cx="357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chemeClr val="bg1"/>
                </a:solidFill>
              </a:defRPr>
            </a:lvl1pPr>
          </a:lstStyle>
          <a:p>
            <a:pPr>
              <a:defRPr/>
            </a:pPr>
            <a:r>
              <a:rPr lang="en-US" smtClean="0"/>
              <a:t>2014</a:t>
            </a:r>
            <a:endParaRPr lang="en-US"/>
          </a:p>
        </p:txBody>
      </p:sp>
      <p:sp>
        <p:nvSpPr>
          <p:cNvPr id="7" name="Footer Placeholder 4"/>
          <p:cNvSpPr>
            <a:spLocks noGrp="1"/>
          </p:cNvSpPr>
          <p:nvPr>
            <p:ph type="ftr" sz="quarter" idx="11"/>
          </p:nvPr>
        </p:nvSpPr>
        <p:spPr/>
        <p:txBody>
          <a:bodyPr/>
          <a:lstStyle>
            <a:lvl1pPr>
              <a:defRPr>
                <a:solidFill>
                  <a:schemeClr val="bg1"/>
                </a:solidFill>
              </a:defRPr>
            </a:lvl1pPr>
          </a:lstStyle>
          <a:p>
            <a:pPr>
              <a:defRPr/>
            </a:pPr>
            <a:r>
              <a:rPr lang="en-US" smtClean="0"/>
              <a:t>Basic Sale Tax Training- 2014</a:t>
            </a:r>
            <a:endParaRPr lang="en-US"/>
          </a:p>
        </p:txBody>
      </p:sp>
      <p:sp>
        <p:nvSpPr>
          <p:cNvPr id="8" name="Slide Number Placeholder 5"/>
          <p:cNvSpPr>
            <a:spLocks noGrp="1"/>
          </p:cNvSpPr>
          <p:nvPr>
            <p:ph type="sldNum" sz="quarter" idx="12"/>
          </p:nvPr>
        </p:nvSpPr>
        <p:spPr/>
        <p:txBody>
          <a:bodyPr/>
          <a:lstStyle>
            <a:lvl1pPr>
              <a:defRPr>
                <a:solidFill>
                  <a:schemeClr val="bg1"/>
                </a:solidFill>
              </a:defRPr>
            </a:lvl1pPr>
          </a:lstStyle>
          <a:p>
            <a:pPr>
              <a:defRPr/>
            </a:pPr>
            <a:fld id="{B9D9D404-F888-479C-AEF0-6A334295D2A3}" type="slidenum">
              <a:rPr lang="en-US" smtClean="0"/>
              <a:pPr>
                <a:defRPr/>
              </a:pPr>
              <a:t>‹#›</a:t>
            </a:fld>
            <a:endParaRPr lang="en-US"/>
          </a:p>
        </p:txBody>
      </p:sp>
    </p:spTree>
    <p:extLst>
      <p:ext uri="{BB962C8B-B14F-4D97-AF65-F5344CB8AC3E}">
        <p14:creationId xmlns:p14="http://schemas.microsoft.com/office/powerpoint/2010/main" val="396132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822960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3FA086A-FD67-462E-B5BB-A3AAA2D18406}" type="slidenum">
              <a:rPr lang="en-US" smtClean="0"/>
              <a:pPr>
                <a:defRPr/>
              </a:pPr>
              <a:t>‹#›</a:t>
            </a:fld>
            <a:endParaRPr lang="en-US"/>
          </a:p>
        </p:txBody>
      </p:sp>
    </p:spTree>
    <p:extLst>
      <p:ext uri="{BB962C8B-B14F-4D97-AF65-F5344CB8AC3E}">
        <p14:creationId xmlns:p14="http://schemas.microsoft.com/office/powerpoint/2010/main" val="13680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5179BBE-F9A7-42F0-9691-50FF60DE1A12}" type="slidenum">
              <a:rPr lang="en-US" smtClean="0"/>
              <a:pPr>
                <a:defRPr/>
              </a:pPr>
              <a:t>‹#›</a:t>
            </a:fld>
            <a:endParaRPr lang="en-US"/>
          </a:p>
        </p:txBody>
      </p:sp>
    </p:spTree>
    <p:extLst>
      <p:ext uri="{BB962C8B-B14F-4D97-AF65-F5344CB8AC3E}">
        <p14:creationId xmlns:p14="http://schemas.microsoft.com/office/powerpoint/2010/main" val="157245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3B185A"/>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112" charset="0"/>
                <a:ea typeface="ＭＳ Ｐゴシック" pitchFamily="-112" charset="-128"/>
              </a:defRPr>
            </a:lvl1pPr>
            <a:lvl2pPr marL="37931725" indent="-37474525">
              <a:defRPr>
                <a:solidFill>
                  <a:schemeClr val="tx1"/>
                </a:solidFill>
                <a:latin typeface="Calibri" pitchFamily="-112" charset="0"/>
                <a:ea typeface="ＭＳ Ｐゴシック" pitchFamily="-112" charset="-128"/>
              </a:defRPr>
            </a:lvl2pPr>
            <a:lvl3pPr>
              <a:defRPr>
                <a:solidFill>
                  <a:schemeClr val="tx1"/>
                </a:solidFill>
                <a:latin typeface="Calibri" pitchFamily="-112" charset="0"/>
                <a:ea typeface="ＭＳ Ｐゴシック" pitchFamily="-112" charset="-128"/>
              </a:defRPr>
            </a:lvl3pPr>
            <a:lvl4pPr>
              <a:defRPr>
                <a:solidFill>
                  <a:schemeClr val="tx1"/>
                </a:solidFill>
                <a:latin typeface="Calibri" pitchFamily="-112" charset="0"/>
                <a:ea typeface="ＭＳ Ｐゴシック" pitchFamily="-112" charset="-128"/>
              </a:defRPr>
            </a:lvl4pPr>
            <a:lvl5pPr>
              <a:defRPr>
                <a:solidFill>
                  <a:schemeClr val="tx1"/>
                </a:solidFill>
                <a:latin typeface="Calibri" pitchFamily="-112" charset="0"/>
                <a:ea typeface="ＭＳ Ｐゴシック" pitchFamily="-112" charset="-128"/>
              </a:defRPr>
            </a:lvl5pPr>
            <a:lvl6pPr marL="457200" fontAlgn="base">
              <a:spcBef>
                <a:spcPct val="0"/>
              </a:spcBef>
              <a:spcAft>
                <a:spcPct val="0"/>
              </a:spcAft>
              <a:defRPr>
                <a:solidFill>
                  <a:schemeClr val="tx1"/>
                </a:solidFill>
                <a:latin typeface="Calibri" pitchFamily="-112" charset="0"/>
                <a:ea typeface="ＭＳ Ｐゴシック" pitchFamily="-112" charset="-128"/>
              </a:defRPr>
            </a:lvl6pPr>
            <a:lvl7pPr marL="914400" fontAlgn="base">
              <a:spcBef>
                <a:spcPct val="0"/>
              </a:spcBef>
              <a:spcAft>
                <a:spcPct val="0"/>
              </a:spcAft>
              <a:defRPr>
                <a:solidFill>
                  <a:schemeClr val="tx1"/>
                </a:solidFill>
                <a:latin typeface="Calibri" pitchFamily="-112" charset="0"/>
                <a:ea typeface="ＭＳ Ｐゴシック" pitchFamily="-112" charset="-128"/>
              </a:defRPr>
            </a:lvl7pPr>
            <a:lvl8pPr marL="1371600" fontAlgn="base">
              <a:spcBef>
                <a:spcPct val="0"/>
              </a:spcBef>
              <a:spcAft>
                <a:spcPct val="0"/>
              </a:spcAft>
              <a:defRPr>
                <a:solidFill>
                  <a:schemeClr val="tx1"/>
                </a:solidFill>
                <a:latin typeface="Calibri" pitchFamily="-112" charset="0"/>
                <a:ea typeface="ＭＳ Ｐゴシック" pitchFamily="-112" charset="-128"/>
              </a:defRPr>
            </a:lvl8pPr>
            <a:lvl9pPr marL="1828800" fontAlgn="base">
              <a:spcBef>
                <a:spcPct val="0"/>
              </a:spcBef>
              <a:spcAft>
                <a:spcPct val="0"/>
              </a:spcAft>
              <a:defRPr>
                <a:solidFill>
                  <a:schemeClr val="tx1"/>
                </a:solidFill>
                <a:latin typeface="Calibri" pitchFamily="-112" charset="0"/>
                <a:ea typeface="ＭＳ Ｐゴシック" pitchFamily="-112" charset="-128"/>
              </a:defRPr>
            </a:lvl9pPr>
          </a:lstStyle>
          <a:p>
            <a:pPr algn="ctr"/>
            <a:endParaRPr lang="en-US" altLang="en-US">
              <a:solidFill>
                <a:srgbClr val="FFFFFF"/>
              </a:solidFill>
            </a:endParaRPr>
          </a:p>
        </p:txBody>
      </p:sp>
      <p:pic>
        <p:nvPicPr>
          <p:cNvPr id="5" name="Picture 7" descr="UW.Signature_lef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0188"/>
            <a:ext cx="357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705600"/>
            <a:ext cx="9144000" cy="152400"/>
          </a:xfrm>
          <a:prstGeom prst="rect">
            <a:avLst/>
          </a:prstGeom>
          <a:solidFill>
            <a:srgbClr val="D7A900"/>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itchFamily="-112" charset="0"/>
                <a:ea typeface="ＭＳ Ｐゴシック" pitchFamily="-112" charset="-128"/>
              </a:defRPr>
            </a:lvl1pPr>
            <a:lvl2pPr marL="37931725" indent="-37474525">
              <a:defRPr>
                <a:solidFill>
                  <a:schemeClr val="tx1"/>
                </a:solidFill>
                <a:latin typeface="Calibri" pitchFamily="-112" charset="0"/>
                <a:ea typeface="ＭＳ Ｐゴシック" pitchFamily="-112" charset="-128"/>
              </a:defRPr>
            </a:lvl2pPr>
            <a:lvl3pPr>
              <a:defRPr>
                <a:solidFill>
                  <a:schemeClr val="tx1"/>
                </a:solidFill>
                <a:latin typeface="Calibri" pitchFamily="-112" charset="0"/>
                <a:ea typeface="ＭＳ Ｐゴシック" pitchFamily="-112" charset="-128"/>
              </a:defRPr>
            </a:lvl3pPr>
            <a:lvl4pPr>
              <a:defRPr>
                <a:solidFill>
                  <a:schemeClr val="tx1"/>
                </a:solidFill>
                <a:latin typeface="Calibri" pitchFamily="-112" charset="0"/>
                <a:ea typeface="ＭＳ Ｐゴシック" pitchFamily="-112" charset="-128"/>
              </a:defRPr>
            </a:lvl4pPr>
            <a:lvl5pPr>
              <a:defRPr>
                <a:solidFill>
                  <a:schemeClr val="tx1"/>
                </a:solidFill>
                <a:latin typeface="Calibri" pitchFamily="-112" charset="0"/>
                <a:ea typeface="ＭＳ Ｐゴシック" pitchFamily="-112" charset="-128"/>
              </a:defRPr>
            </a:lvl5pPr>
            <a:lvl6pPr marL="457200" fontAlgn="base">
              <a:spcBef>
                <a:spcPct val="0"/>
              </a:spcBef>
              <a:spcAft>
                <a:spcPct val="0"/>
              </a:spcAft>
              <a:defRPr>
                <a:solidFill>
                  <a:schemeClr val="tx1"/>
                </a:solidFill>
                <a:latin typeface="Calibri" pitchFamily="-112" charset="0"/>
                <a:ea typeface="ＭＳ Ｐゴシック" pitchFamily="-112" charset="-128"/>
              </a:defRPr>
            </a:lvl6pPr>
            <a:lvl7pPr marL="914400" fontAlgn="base">
              <a:spcBef>
                <a:spcPct val="0"/>
              </a:spcBef>
              <a:spcAft>
                <a:spcPct val="0"/>
              </a:spcAft>
              <a:defRPr>
                <a:solidFill>
                  <a:schemeClr val="tx1"/>
                </a:solidFill>
                <a:latin typeface="Calibri" pitchFamily="-112" charset="0"/>
                <a:ea typeface="ＭＳ Ｐゴシック" pitchFamily="-112" charset="-128"/>
              </a:defRPr>
            </a:lvl7pPr>
            <a:lvl8pPr marL="1371600" fontAlgn="base">
              <a:spcBef>
                <a:spcPct val="0"/>
              </a:spcBef>
              <a:spcAft>
                <a:spcPct val="0"/>
              </a:spcAft>
              <a:defRPr>
                <a:solidFill>
                  <a:schemeClr val="tx1"/>
                </a:solidFill>
                <a:latin typeface="Calibri" pitchFamily="-112" charset="0"/>
                <a:ea typeface="ＭＳ Ｐゴシック" pitchFamily="-112" charset="-128"/>
              </a:defRPr>
            </a:lvl8pPr>
            <a:lvl9pPr marL="1828800" fontAlgn="base">
              <a:spcBef>
                <a:spcPct val="0"/>
              </a:spcBef>
              <a:spcAft>
                <a:spcPct val="0"/>
              </a:spcAft>
              <a:defRPr>
                <a:solidFill>
                  <a:schemeClr val="tx1"/>
                </a:solidFill>
                <a:latin typeface="Calibri" pitchFamily="-112" charset="0"/>
                <a:ea typeface="ＭＳ Ｐゴシック" pitchFamily="-112" charset="-128"/>
              </a:defRPr>
            </a:lvl9pPr>
          </a:lstStyle>
          <a:p>
            <a:pPr algn="ctr"/>
            <a:endParaRPr lang="en-US" altLang="en-US">
              <a:solidFill>
                <a:srgbClr val="FFFFFF"/>
              </a:solidFill>
            </a:endParaRPr>
          </a:p>
        </p:txBody>
      </p:sp>
      <p:sp>
        <p:nvSpPr>
          <p:cNvPr id="2" name="Title 1"/>
          <p:cNvSpPr>
            <a:spLocks noGrp="1"/>
          </p:cNvSpPr>
          <p:nvPr>
            <p:ph type="title"/>
          </p:nvPr>
        </p:nvSpPr>
        <p:spPr>
          <a:xfrm>
            <a:off x="457200" y="762000"/>
            <a:ext cx="8229600" cy="914400"/>
          </a:xfrm>
        </p:spPr>
        <p:txBody>
          <a:bodyPr/>
          <a:lstStyle>
            <a:lvl1pPr>
              <a:defRPr>
                <a:solidFill>
                  <a:schemeClr val="accent4">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759BE9D9-79FA-42B6-A120-56CCD7C225E8}" type="slidenum">
              <a:rPr lang="en-US" smtClean="0"/>
              <a:pPr>
                <a:defRPr/>
              </a:pPr>
              <a:t>‹#›</a:t>
            </a:fld>
            <a:endParaRPr lang="en-US"/>
          </a:p>
        </p:txBody>
      </p:sp>
    </p:spTree>
    <p:extLst>
      <p:ext uri="{BB962C8B-B14F-4D97-AF65-F5344CB8AC3E}">
        <p14:creationId xmlns:p14="http://schemas.microsoft.com/office/powerpoint/2010/main" val="358536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2431B41B-B760-4147-A1F4-A6ED2972022D}" type="slidenum">
              <a:rPr lang="en-US" smtClean="0"/>
              <a:pPr>
                <a:defRPr/>
              </a:pPr>
              <a:t>‹#›</a:t>
            </a:fld>
            <a:endParaRPr lang="en-US"/>
          </a:p>
        </p:txBody>
      </p:sp>
    </p:spTree>
    <p:extLst>
      <p:ext uri="{BB962C8B-B14F-4D97-AF65-F5344CB8AC3E}">
        <p14:creationId xmlns:p14="http://schemas.microsoft.com/office/powerpoint/2010/main" val="72686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53D3F4B4-514D-49C7-80CE-F6C96A588F73}" type="slidenum">
              <a:rPr lang="en-US" smtClean="0"/>
              <a:pPr>
                <a:defRPr/>
              </a:pPr>
              <a:t>‹#›</a:t>
            </a:fld>
            <a:endParaRPr lang="en-US"/>
          </a:p>
        </p:txBody>
      </p:sp>
    </p:spTree>
    <p:extLst>
      <p:ext uri="{BB962C8B-B14F-4D97-AF65-F5344CB8AC3E}">
        <p14:creationId xmlns:p14="http://schemas.microsoft.com/office/powerpoint/2010/main" val="9020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399"/>
            <a:ext cx="4040188" cy="498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6399"/>
            <a:ext cx="4041775" cy="4984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867AA3BA-7599-48D1-B1E7-97E028594AB1}" type="slidenum">
              <a:rPr lang="en-US" smtClean="0"/>
              <a:pPr>
                <a:defRPr/>
              </a:pPr>
              <a:t>‹#›</a:t>
            </a:fld>
            <a:endParaRPr lang="en-US"/>
          </a:p>
        </p:txBody>
      </p:sp>
    </p:spTree>
    <p:extLst>
      <p:ext uri="{BB962C8B-B14F-4D97-AF65-F5344CB8AC3E}">
        <p14:creationId xmlns:p14="http://schemas.microsoft.com/office/powerpoint/2010/main" val="172996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1314AFEC-C79E-48A0-B12F-29130A7EDEF5}" type="slidenum">
              <a:rPr lang="en-US" smtClean="0"/>
              <a:pPr>
                <a:defRPr/>
              </a:pPr>
              <a:t>‹#›</a:t>
            </a:fld>
            <a:endParaRPr lang="en-US"/>
          </a:p>
        </p:txBody>
      </p:sp>
    </p:spTree>
    <p:extLst>
      <p:ext uri="{BB962C8B-B14F-4D97-AF65-F5344CB8AC3E}">
        <p14:creationId xmlns:p14="http://schemas.microsoft.com/office/powerpoint/2010/main" val="172694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C9335883-C351-4361-9FFA-AB30CA4AAA94}" type="slidenum">
              <a:rPr lang="en-US" smtClean="0"/>
              <a:pPr>
                <a:defRPr/>
              </a:pPr>
              <a:t>‹#›</a:t>
            </a:fld>
            <a:endParaRPr lang="en-US"/>
          </a:p>
        </p:txBody>
      </p:sp>
    </p:spTree>
    <p:extLst>
      <p:ext uri="{BB962C8B-B14F-4D97-AF65-F5344CB8AC3E}">
        <p14:creationId xmlns:p14="http://schemas.microsoft.com/office/powerpoint/2010/main" val="331870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7620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0B821097-CF8A-4254-8B9E-3FEF34BA56B1}" type="slidenum">
              <a:rPr lang="en-US" smtClean="0"/>
              <a:pPr>
                <a:defRPr/>
              </a:pPr>
              <a:t>‹#›</a:t>
            </a:fld>
            <a:endParaRPr lang="en-US"/>
          </a:p>
        </p:txBody>
      </p:sp>
    </p:spTree>
    <p:extLst>
      <p:ext uri="{BB962C8B-B14F-4D97-AF65-F5344CB8AC3E}">
        <p14:creationId xmlns:p14="http://schemas.microsoft.com/office/powerpoint/2010/main" val="390383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Basic Sale Tax Training- 2014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993B6567-4887-4B18-B4E2-EC6C9C3AAE6B}" type="slidenum">
              <a:rPr lang="en-US" smtClean="0"/>
              <a:pPr>
                <a:defRPr/>
              </a:pPr>
              <a:t>‹#›</a:t>
            </a:fld>
            <a:endParaRPr lang="en-US"/>
          </a:p>
        </p:txBody>
      </p:sp>
    </p:spTree>
    <p:extLst>
      <p:ext uri="{BB962C8B-B14F-4D97-AF65-F5344CB8AC3E}">
        <p14:creationId xmlns:p14="http://schemas.microsoft.com/office/powerpoint/2010/main" val="164528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pPr>
              <a:defRPr/>
            </a:pPr>
            <a:r>
              <a:rPr lang="en-US" smtClean="0"/>
              <a:t>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pPr>
              <a:defRPr/>
            </a:pPr>
            <a:r>
              <a:rPr lang="en-US" smtClean="0"/>
              <a:t>Basic Sale Tax Training- 2014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pPr>
              <a:defRPr/>
            </a:pPr>
            <a:fld id="{2E442605-6727-43E2-A8E5-D7C8F5C8AA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2pPr>
      <a:lvl3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3pPr>
      <a:lvl4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4pPr>
      <a:lvl5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r.wa.gov/Content/FindTaxesAndRates/RetailSalesTax/RetailService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2.washington.edu/fm/tax/taxabili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2.washington.edu/fm/tax/Departments/exemption-gri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taxofc@uw.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2.washington.edu/fm/ps/sites/default/files/Use%20Tax%20walkthrough_2.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2.washington.edu/fm/tax/taxabilit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mailto:pchand@uw.edu" TargetMode="External"/><Relationship Id="rId3" Type="http://schemas.openxmlformats.org/officeDocument/2006/relationships/hyperlink" Target="mailto:taxofc@uw.edu" TargetMode="External"/><Relationship Id="rId7" Type="http://schemas.openxmlformats.org/officeDocument/2006/relationships/hyperlink" Target="mailto:pcshelp@uw.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pittr@uw.edu" TargetMode="External"/><Relationship Id="rId5" Type="http://schemas.openxmlformats.org/officeDocument/2006/relationships/hyperlink" Target="mailto:msouessy@uw.edu" TargetMode="External"/><Relationship Id="rId4" Type="http://schemas.openxmlformats.org/officeDocument/2006/relationships/hyperlink" Target="mailto:jeshana@uw.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leipnes@uw.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f2.washington.edu/fm/tax/departments/wa-state-taxes/selling-g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828800"/>
            <a:ext cx="7772400" cy="1470025"/>
          </a:xfrm>
        </p:spPr>
        <p:txBody>
          <a:bodyPr/>
          <a:lstStyle/>
          <a:p>
            <a:pPr algn="ctr" eaLnBrk="1" fontAlgn="auto" hangingPunct="1">
              <a:spcAft>
                <a:spcPts val="0"/>
              </a:spcAft>
              <a:defRPr/>
            </a:pPr>
            <a:r>
              <a:rPr lang="en-US" dirty="0" smtClean="0">
                <a:solidFill>
                  <a:srgbClr val="FFC000"/>
                </a:solidFill>
              </a:rPr>
              <a:t>Introduction to</a:t>
            </a:r>
            <a:br>
              <a:rPr lang="en-US" dirty="0" smtClean="0">
                <a:solidFill>
                  <a:srgbClr val="FFC000"/>
                </a:solidFill>
              </a:rPr>
            </a:br>
            <a:r>
              <a:rPr lang="en-US" dirty="0" smtClean="0">
                <a:solidFill>
                  <a:srgbClr val="FFC000"/>
                </a:solidFill>
              </a:rPr>
              <a:t>Washington Sales and Use Tax</a:t>
            </a:r>
          </a:p>
        </p:txBody>
      </p:sp>
      <p:sp>
        <p:nvSpPr>
          <p:cNvPr id="9219" name="Subtitle 2"/>
          <p:cNvSpPr>
            <a:spLocks noGrp="1"/>
          </p:cNvSpPr>
          <p:nvPr>
            <p:ph type="subTitle" idx="1"/>
          </p:nvPr>
        </p:nvSpPr>
        <p:spPr>
          <a:xfrm>
            <a:off x="1371600" y="3886200"/>
            <a:ext cx="6400800" cy="1143000"/>
          </a:xfrm>
        </p:spPr>
        <p:txBody>
          <a:bodyPr/>
          <a:lstStyle/>
          <a:p>
            <a:pPr eaLnBrk="1" hangingPunct="1"/>
            <a:r>
              <a:rPr lang="en-US" sz="2400" dirty="0" smtClean="0"/>
              <a:t>Presented by:</a:t>
            </a:r>
          </a:p>
          <a:p>
            <a:pPr eaLnBrk="1" hangingPunct="1"/>
            <a:r>
              <a:rPr lang="en-US" sz="2400" dirty="0" smtClean="0"/>
              <a:t>University of Washington’s Tax Office</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fontAlgn="auto" hangingPunct="1">
              <a:spcAft>
                <a:spcPts val="0"/>
              </a:spcAft>
              <a:defRPr/>
            </a:pPr>
            <a:r>
              <a:rPr lang="en-US" dirty="0" smtClean="0"/>
              <a:t>Common Examples</a:t>
            </a:r>
          </a:p>
        </p:txBody>
      </p:sp>
      <p:sp>
        <p:nvSpPr>
          <p:cNvPr id="28674" name="Content Placeholder 2"/>
          <p:cNvSpPr>
            <a:spLocks noGrp="1"/>
          </p:cNvSpPr>
          <p:nvPr>
            <p:ph idx="1"/>
          </p:nvPr>
        </p:nvSpPr>
        <p:spPr/>
        <p:txBody>
          <a:bodyPr rtlCol="0">
            <a:normAutofit fontScale="77500" lnSpcReduction="20000"/>
          </a:bodyPr>
          <a:lstStyle/>
          <a:p>
            <a:pPr marL="438912" indent="-320040" eaLnBrk="1" fontAlgn="auto" hangingPunct="1">
              <a:spcBef>
                <a:spcPts val="0"/>
              </a:spcBef>
              <a:spcAft>
                <a:spcPts val="0"/>
              </a:spcAft>
              <a:buFont typeface="Wingdings 2"/>
              <a:buChar char=""/>
              <a:defRPr/>
            </a:pPr>
            <a:r>
              <a:rPr lang="en-US" dirty="0" smtClean="0"/>
              <a:t>Retail Service: Installing, cleaning, repairing of tangible personal property even if property not sold in connection of services is taxable. </a:t>
            </a:r>
          </a:p>
          <a:p>
            <a:pPr marL="838962" lvl="1" indent="-320040" fontAlgn="auto">
              <a:spcBef>
                <a:spcPts val="0"/>
              </a:spcBef>
              <a:spcAft>
                <a:spcPts val="0"/>
              </a:spcAft>
              <a:buFont typeface="Wingdings 2"/>
              <a:buChar char=""/>
              <a:defRPr/>
            </a:pPr>
            <a:r>
              <a:rPr lang="en-US" dirty="0" smtClean="0"/>
              <a:t>Examples:</a:t>
            </a:r>
          </a:p>
          <a:p>
            <a:pPr marL="1131570" lvl="2" indent="-274320" fontAlgn="auto">
              <a:spcAft>
                <a:spcPts val="0"/>
              </a:spcAft>
              <a:buFont typeface="Wingdings"/>
              <a:buChar char=""/>
              <a:defRPr/>
            </a:pPr>
            <a:r>
              <a:rPr lang="en-US" dirty="0" smtClean="0"/>
              <a:t>Repairing any personal property, machines, radios, etc.</a:t>
            </a:r>
          </a:p>
          <a:p>
            <a:pPr marL="1131570" lvl="2" indent="-274320" fontAlgn="auto">
              <a:spcAft>
                <a:spcPts val="0"/>
              </a:spcAft>
              <a:buFont typeface="Wingdings"/>
              <a:buChar char=""/>
              <a:defRPr/>
            </a:pPr>
            <a:r>
              <a:rPr lang="en-US" dirty="0" smtClean="0"/>
              <a:t>Laundering, dyeing and cleaning</a:t>
            </a:r>
          </a:p>
          <a:p>
            <a:pPr marL="731520" lvl="1" indent="-274320" eaLnBrk="1" fontAlgn="auto" hangingPunct="1">
              <a:spcAft>
                <a:spcPts val="0"/>
              </a:spcAft>
              <a:buFont typeface="Wingdings" pitchFamily="2" charset="2"/>
              <a:buNone/>
              <a:defRPr/>
            </a:pPr>
            <a:endParaRPr lang="en-US" dirty="0" smtClean="0"/>
          </a:p>
          <a:p>
            <a:pPr marL="438912" indent="-320040" eaLnBrk="1" fontAlgn="auto" hangingPunct="1">
              <a:spcBef>
                <a:spcPts val="0"/>
              </a:spcBef>
              <a:spcAft>
                <a:spcPts val="0"/>
              </a:spcAft>
              <a:buFont typeface="Wingdings 2"/>
              <a:buChar char=""/>
              <a:defRPr/>
            </a:pPr>
            <a:r>
              <a:rPr lang="en-US" dirty="0" smtClean="0"/>
              <a:t>Computers</a:t>
            </a:r>
          </a:p>
          <a:p>
            <a:pPr marL="731520" lvl="1" indent="-274320" fontAlgn="auto">
              <a:spcAft>
                <a:spcPts val="0"/>
              </a:spcAft>
              <a:buFont typeface="Wingdings"/>
              <a:buChar char=""/>
              <a:defRPr/>
            </a:pPr>
            <a:r>
              <a:rPr lang="en-US" dirty="0"/>
              <a:t>Includes outright sales, leases, rentals, licenses to use, and any other transfer</a:t>
            </a:r>
          </a:p>
          <a:p>
            <a:pPr marL="731520" lvl="1" indent="-274320" eaLnBrk="1" fontAlgn="auto" hangingPunct="1">
              <a:spcAft>
                <a:spcPts val="0"/>
              </a:spcAft>
              <a:buFont typeface="Wingdings"/>
              <a:buChar char=""/>
              <a:defRPr/>
            </a:pPr>
            <a:r>
              <a:rPr lang="en-US" dirty="0" smtClean="0"/>
              <a:t>Prewritten software – taxable</a:t>
            </a:r>
          </a:p>
          <a:p>
            <a:pPr marL="731520" lvl="1" indent="-274320" eaLnBrk="1" fontAlgn="auto" hangingPunct="1">
              <a:spcAft>
                <a:spcPts val="0"/>
              </a:spcAft>
              <a:buFont typeface="Wingdings"/>
              <a:buChar char=""/>
              <a:defRPr/>
            </a:pPr>
            <a:r>
              <a:rPr lang="en-US" dirty="0" smtClean="0"/>
              <a:t>Installation of prewritten software – taxable</a:t>
            </a:r>
          </a:p>
          <a:p>
            <a:pPr marL="731520" lvl="1" indent="-274320" eaLnBrk="1" fontAlgn="auto" hangingPunct="1">
              <a:spcAft>
                <a:spcPts val="0"/>
              </a:spcAft>
              <a:buFont typeface="Wingdings"/>
              <a:buChar char=""/>
              <a:defRPr/>
            </a:pPr>
            <a:r>
              <a:rPr lang="en-US" dirty="0" smtClean="0"/>
              <a:t>Maintenance on prewritten software - taxable</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28600" y="609600"/>
            <a:ext cx="8534400" cy="758825"/>
          </a:xfrm>
        </p:spPr>
        <p:txBody>
          <a:bodyPr>
            <a:normAutofit fontScale="90000"/>
          </a:bodyPr>
          <a:lstStyle/>
          <a:p>
            <a:pPr eaLnBrk="1" fontAlgn="auto" hangingPunct="1">
              <a:spcAft>
                <a:spcPts val="0"/>
              </a:spcAft>
              <a:defRPr/>
            </a:pPr>
            <a:r>
              <a:rPr lang="en-US" sz="2400" dirty="0" smtClean="0">
                <a:solidFill>
                  <a:srgbClr val="8C438F"/>
                </a:solidFill>
              </a:rPr>
              <a:t/>
            </a:r>
            <a:br>
              <a:rPr lang="en-US" sz="2400" dirty="0" smtClean="0">
                <a:solidFill>
                  <a:srgbClr val="8C438F"/>
                </a:solidFill>
              </a:rPr>
            </a:br>
            <a:r>
              <a:rPr lang="en-US" sz="4000" dirty="0" smtClean="0"/>
              <a:t>Services</a:t>
            </a:r>
          </a:p>
        </p:txBody>
      </p:sp>
      <p:sp>
        <p:nvSpPr>
          <p:cNvPr id="3" name="Content Placeholder 2"/>
          <p:cNvSpPr>
            <a:spLocks noGrp="1"/>
          </p:cNvSpPr>
          <p:nvPr>
            <p:ph idx="1"/>
          </p:nvPr>
        </p:nvSpPr>
        <p:spPr/>
        <p:txBody>
          <a:bodyPr rtlCol="0">
            <a:normAutofit fontScale="47500" lnSpcReduction="20000"/>
          </a:bodyPr>
          <a:lstStyle/>
          <a:p>
            <a:pPr marL="274320" indent="-274320" eaLnBrk="1" fontAlgn="auto" hangingPunct="1">
              <a:lnSpc>
                <a:spcPct val="120000"/>
              </a:lnSpc>
              <a:spcBef>
                <a:spcPts val="0"/>
              </a:spcBef>
              <a:spcAft>
                <a:spcPts val="0"/>
              </a:spcAft>
              <a:buFont typeface="Wingdings" pitchFamily="2" charset="2"/>
              <a:buChar char="§"/>
              <a:defRPr/>
            </a:pPr>
            <a:r>
              <a:rPr lang="en-US" sz="5100" dirty="0" smtClean="0"/>
              <a:t>Services related to tangible property are taxable</a:t>
            </a:r>
            <a:endParaRPr lang="en-US" sz="4700" dirty="0" smtClean="0"/>
          </a:p>
          <a:p>
            <a:pPr marL="566420" lvl="1" indent="-274320" fontAlgn="auto">
              <a:lnSpc>
                <a:spcPct val="120000"/>
              </a:lnSpc>
              <a:spcBef>
                <a:spcPts val="0"/>
              </a:spcBef>
              <a:spcAft>
                <a:spcPts val="0"/>
              </a:spcAft>
              <a:buFont typeface="Wingdings" pitchFamily="2" charset="2"/>
              <a:buChar char="§"/>
              <a:defRPr/>
            </a:pPr>
            <a:r>
              <a:rPr lang="en-US" sz="4800" dirty="0" smtClean="0"/>
              <a:t>DOR </a:t>
            </a:r>
            <a:r>
              <a:rPr lang="en-US" sz="4800" dirty="0"/>
              <a:t>lists services subject to sales tax: </a:t>
            </a:r>
            <a:r>
              <a:rPr lang="en-US" sz="4700" dirty="0" smtClean="0">
                <a:hlinkClick r:id="rId3"/>
              </a:rPr>
              <a:t>http</a:t>
            </a:r>
            <a:r>
              <a:rPr lang="en-US" sz="4700" dirty="0">
                <a:hlinkClick r:id="rId3"/>
              </a:rPr>
              <a:t>://</a:t>
            </a:r>
            <a:r>
              <a:rPr lang="en-US" sz="4700" dirty="0" smtClean="0">
                <a:hlinkClick r:id="rId3"/>
              </a:rPr>
              <a:t>dor.wa.gov/Content/FindTaxesAndRates/RetailSalesTax/RetailServices.aspx</a:t>
            </a:r>
            <a:r>
              <a:rPr lang="en-US" sz="4700" dirty="0" smtClean="0"/>
              <a:t> </a:t>
            </a:r>
            <a:r>
              <a:rPr lang="en-US" sz="4700" dirty="0"/>
              <a:t> </a:t>
            </a:r>
            <a:endParaRPr lang="en-US" sz="4700" dirty="0" smtClean="0"/>
          </a:p>
          <a:p>
            <a:pPr marL="292100" lvl="1" indent="0" fontAlgn="auto">
              <a:lnSpc>
                <a:spcPct val="120000"/>
              </a:lnSpc>
              <a:spcBef>
                <a:spcPts val="0"/>
              </a:spcBef>
              <a:spcAft>
                <a:spcPts val="0"/>
              </a:spcAft>
              <a:buNone/>
              <a:defRPr/>
            </a:pPr>
            <a:endParaRPr lang="en-US" sz="5100" dirty="0" smtClean="0"/>
          </a:p>
          <a:p>
            <a:pPr marL="274320" indent="-274320" eaLnBrk="1" fontAlgn="auto" hangingPunct="1">
              <a:lnSpc>
                <a:spcPct val="120000"/>
              </a:lnSpc>
              <a:spcBef>
                <a:spcPts val="0"/>
              </a:spcBef>
              <a:spcAft>
                <a:spcPts val="0"/>
              </a:spcAft>
              <a:buFont typeface="Wingdings" pitchFamily="2" charset="2"/>
              <a:buChar char="§"/>
              <a:defRPr/>
            </a:pPr>
            <a:r>
              <a:rPr lang="en-US" sz="5100" dirty="0" smtClean="0"/>
              <a:t>Personal services generally are not</a:t>
            </a:r>
          </a:p>
          <a:p>
            <a:pPr marL="548640" lvl="1" indent="-274320" eaLnBrk="1" fontAlgn="auto" hangingPunct="1">
              <a:lnSpc>
                <a:spcPct val="120000"/>
              </a:lnSpc>
              <a:spcAft>
                <a:spcPts val="0"/>
              </a:spcAft>
              <a:buFont typeface="Wingdings" pitchFamily="2" charset="2"/>
              <a:buChar char="§"/>
              <a:defRPr/>
            </a:pPr>
            <a:r>
              <a:rPr lang="en-US" sz="4700" dirty="0" smtClean="0"/>
              <a:t>Examples: Attorneys, Consultants, Doctors, Dentists, Engineers, Public accountants</a:t>
            </a:r>
          </a:p>
          <a:p>
            <a:pPr marL="274320" lvl="1" indent="0" eaLnBrk="1" fontAlgn="auto" hangingPunct="1">
              <a:lnSpc>
                <a:spcPct val="120000"/>
              </a:lnSpc>
              <a:spcAft>
                <a:spcPts val="0"/>
              </a:spcAft>
              <a:buNone/>
              <a:defRPr/>
            </a:pPr>
            <a:endParaRPr lang="en-US" sz="5100" dirty="0" smtClean="0"/>
          </a:p>
          <a:p>
            <a:pPr marL="274320" indent="-274320" eaLnBrk="1" fontAlgn="auto" hangingPunct="1">
              <a:lnSpc>
                <a:spcPct val="120000"/>
              </a:lnSpc>
              <a:spcBef>
                <a:spcPts val="0"/>
              </a:spcBef>
              <a:spcAft>
                <a:spcPts val="0"/>
              </a:spcAft>
              <a:buFont typeface="Wingdings" pitchFamily="2" charset="2"/>
              <a:buChar char="§"/>
              <a:defRPr/>
            </a:pPr>
            <a:r>
              <a:rPr lang="en-US" sz="6500" b="1" i="1" dirty="0" smtClean="0">
                <a:solidFill>
                  <a:srgbClr val="9966FF"/>
                </a:solidFill>
              </a:rPr>
              <a:t>Test:</a:t>
            </a:r>
            <a:r>
              <a:rPr lang="en-US" sz="6500" dirty="0" smtClean="0"/>
              <a:t>  </a:t>
            </a:r>
            <a:r>
              <a:rPr lang="en-US" sz="4700" dirty="0" smtClean="0"/>
              <a:t>Is the purchaser buying the service itself or the property related to the service</a:t>
            </a:r>
          </a:p>
          <a:p>
            <a:pPr marL="274320" indent="-274320" eaLnBrk="1" fontAlgn="auto" hangingPunct="1">
              <a:spcBef>
                <a:spcPts val="0"/>
              </a:spcBef>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Taxability Table</a:t>
            </a:r>
            <a:endParaRPr lang="en-US" dirty="0"/>
          </a:p>
        </p:txBody>
      </p:sp>
      <p:sp>
        <p:nvSpPr>
          <p:cNvPr id="3" name="Content Placeholder 2"/>
          <p:cNvSpPr>
            <a:spLocks noGrp="1"/>
          </p:cNvSpPr>
          <p:nvPr>
            <p:ph idx="1"/>
          </p:nvPr>
        </p:nvSpPr>
        <p:spPr/>
        <p:txBody>
          <a:bodyPr/>
          <a:lstStyle/>
          <a:p>
            <a:r>
              <a:rPr lang="en-US" dirty="0" smtClean="0"/>
              <a:t>Tax Office maintains a list </a:t>
            </a:r>
            <a:r>
              <a:rPr lang="en-US" dirty="0"/>
              <a:t>of items commonly purchased at the UW with their sales/use taxability indicated. Also listed are possible object codes that could be used to identify the </a:t>
            </a:r>
            <a:r>
              <a:rPr lang="en-US" dirty="0" smtClean="0"/>
              <a:t>purchase: </a:t>
            </a:r>
            <a:r>
              <a:rPr lang="en-US" dirty="0" smtClean="0">
                <a:hlinkClick r:id="rId3"/>
              </a:rPr>
              <a:t>http</a:t>
            </a:r>
            <a:r>
              <a:rPr lang="en-US" dirty="0">
                <a:hlinkClick r:id="rId3"/>
              </a:rPr>
              <a:t>://</a:t>
            </a:r>
            <a:r>
              <a:rPr lang="en-US" dirty="0" smtClean="0">
                <a:hlinkClick r:id="rId3"/>
              </a:rPr>
              <a:t>f2.washington.edu/fm/tax/taxability</a:t>
            </a:r>
            <a:r>
              <a:rPr lang="en-US" dirty="0" smtClean="0"/>
              <a:t> </a:t>
            </a:r>
          </a:p>
          <a:p>
            <a:r>
              <a:rPr lang="en-US" dirty="0" smtClean="0"/>
              <a:t>Let’s take a quick look at the grid.</a:t>
            </a:r>
            <a:endParaRPr lang="en-US" dirty="0"/>
          </a:p>
        </p:txBody>
      </p:sp>
      <p:sp>
        <p:nvSpPr>
          <p:cNvPr id="5" name="Footer Placeholder 4"/>
          <p:cNvSpPr>
            <a:spLocks noGrp="1"/>
          </p:cNvSpPr>
          <p:nvPr>
            <p:ph type="ftr" sz="quarter" idx="11"/>
          </p:nvPr>
        </p:nvSpPr>
        <p:spPr/>
        <p:txBody>
          <a:body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p>
            <a:pPr>
              <a:defRPr/>
            </a:pPr>
            <a:fld id="{759BE9D9-79FA-42B6-A120-56CCD7C225E8}" type="slidenum">
              <a:rPr lang="en-US" smtClean="0"/>
              <a:pPr>
                <a:defRPr/>
              </a:pPr>
              <a:t>12</a:t>
            </a:fld>
            <a:endParaRPr lang="en-US"/>
          </a:p>
        </p:txBody>
      </p:sp>
    </p:spTree>
    <p:extLst>
      <p:ext uri="{BB962C8B-B14F-4D97-AF65-F5344CB8AC3E}">
        <p14:creationId xmlns:p14="http://schemas.microsoft.com/office/powerpoint/2010/main" val="130309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t>So what </a:t>
            </a:r>
            <a:r>
              <a:rPr lang="en-US" sz="3200" i="1" dirty="0" smtClean="0"/>
              <a:t>EXACTLY</a:t>
            </a:r>
            <a:r>
              <a:rPr lang="en-US" sz="3200" dirty="0" smtClean="0"/>
              <a:t> are we taxed on?</a:t>
            </a:r>
            <a:endParaRPr lang="en-US" sz="3200" dirty="0"/>
          </a:p>
        </p:txBody>
      </p:sp>
      <p:sp>
        <p:nvSpPr>
          <p:cNvPr id="16387" name="Content Placeholder 2"/>
          <p:cNvSpPr>
            <a:spLocks noGrp="1"/>
          </p:cNvSpPr>
          <p:nvPr>
            <p:ph idx="1"/>
          </p:nvPr>
        </p:nvSpPr>
        <p:spPr>
          <a:xfrm>
            <a:off x="457200" y="1643231"/>
            <a:ext cx="8229600" cy="4297363"/>
          </a:xfrm>
        </p:spPr>
        <p:txBody>
          <a:bodyPr/>
          <a:lstStyle/>
          <a:p>
            <a:pPr eaLnBrk="1" hangingPunct="1"/>
            <a:r>
              <a:rPr lang="en-US" dirty="0" smtClean="0"/>
              <a:t>Tax is applied to the FULL sales price</a:t>
            </a:r>
          </a:p>
          <a:p>
            <a:pPr lvl="1" eaLnBrk="1" hangingPunct="1"/>
            <a:r>
              <a:rPr lang="en-US" dirty="0" smtClean="0"/>
              <a:t>Includes freight and other delivery charges</a:t>
            </a:r>
          </a:p>
          <a:p>
            <a:pPr lvl="1" eaLnBrk="1" hangingPunct="1"/>
            <a:r>
              <a:rPr lang="en-US" dirty="0" smtClean="0"/>
              <a:t>Excludes discounts &amp; finance charges/fees</a:t>
            </a:r>
          </a:p>
          <a:p>
            <a:r>
              <a:rPr lang="en-US" dirty="0"/>
              <a:t> </a:t>
            </a:r>
            <a:r>
              <a:rPr lang="en-US" i="1" dirty="0" smtClean="0"/>
              <a:t>Generally, </a:t>
            </a:r>
            <a:r>
              <a:rPr lang="en-US" dirty="0" smtClean="0"/>
              <a:t>if the invoice itemizes the items and separates the services from the product portion, then only the product portion will be taxable</a:t>
            </a:r>
          </a:p>
          <a:p>
            <a:pPr lvl="1" eaLnBrk="1" hangingPunct="1"/>
            <a:r>
              <a:rPr lang="en-US" dirty="0" smtClean="0"/>
              <a:t>e.g. live webinar (not taxable) + CD (taxable)</a:t>
            </a:r>
          </a:p>
          <a:p>
            <a:pPr lvl="1" eaLnBrk="1" hangingPunct="1"/>
            <a:r>
              <a:rPr lang="en-US" i="1" dirty="0" smtClean="0"/>
              <a:t>BUT, </a:t>
            </a:r>
            <a:r>
              <a:rPr lang="en-US" dirty="0" smtClean="0"/>
              <a:t>pre-recorded webinar and CD – both taxable</a:t>
            </a:r>
            <a:endParaRPr lang="en-US" i="1" dirty="0" smtClean="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fontAlgn="auto" hangingPunct="1">
              <a:spcAft>
                <a:spcPts val="0"/>
              </a:spcAft>
              <a:defRPr/>
            </a:pPr>
            <a:r>
              <a:rPr lang="en-US" dirty="0" smtClean="0"/>
              <a:t>Delivery Charges</a:t>
            </a:r>
          </a:p>
        </p:txBody>
      </p:sp>
      <p:sp>
        <p:nvSpPr>
          <p:cNvPr id="3" name="Content Placeholder 2"/>
          <p:cNvSpPr>
            <a:spLocks noGrp="1"/>
          </p:cNvSpPr>
          <p:nvPr>
            <p:ph idx="1"/>
          </p:nvPr>
        </p:nvSpPr>
        <p:spPr/>
        <p:txBody>
          <a:bodyPr rtlCol="0">
            <a:normAutofit fontScale="92500" lnSpcReduction="20000"/>
          </a:bodyPr>
          <a:lstStyle/>
          <a:p>
            <a:pPr marL="274320" indent="-274320" eaLnBrk="1" fontAlgn="auto" hangingPunct="1">
              <a:spcBef>
                <a:spcPts val="0"/>
              </a:spcBef>
              <a:spcAft>
                <a:spcPts val="0"/>
              </a:spcAft>
              <a:buFont typeface="Wingdings" pitchFamily="2" charset="2"/>
              <a:buChar char="§"/>
              <a:defRPr/>
            </a:pPr>
            <a:r>
              <a:rPr lang="en-US" dirty="0" smtClean="0"/>
              <a:t>Delivery charges </a:t>
            </a:r>
          </a:p>
          <a:p>
            <a:pPr marL="0" indent="0" eaLnBrk="1" fontAlgn="auto" hangingPunct="1">
              <a:spcBef>
                <a:spcPts val="0"/>
              </a:spcBef>
              <a:spcAft>
                <a:spcPts val="0"/>
              </a:spcAft>
              <a:buNone/>
              <a:defRPr/>
            </a:pPr>
            <a:endParaRPr lang="en-US" dirty="0" smtClean="0"/>
          </a:p>
          <a:p>
            <a:pPr marL="548640" lvl="1" indent="-274320" eaLnBrk="1" fontAlgn="auto" hangingPunct="1">
              <a:spcAft>
                <a:spcPts val="0"/>
              </a:spcAft>
              <a:buFont typeface="Wingdings" pitchFamily="2" charset="2"/>
              <a:buChar char="§"/>
              <a:defRPr/>
            </a:pPr>
            <a:r>
              <a:rPr lang="en-US" sz="2400" dirty="0" smtClean="0"/>
              <a:t>Charges for preparation and delivery of tangible personal property or services</a:t>
            </a:r>
          </a:p>
          <a:p>
            <a:pPr marL="548640" lvl="1" indent="-274320" eaLnBrk="1" fontAlgn="auto" hangingPunct="1">
              <a:spcAft>
                <a:spcPts val="0"/>
              </a:spcAft>
              <a:buFont typeface="Wingdings" pitchFamily="2" charset="2"/>
              <a:buChar char="§"/>
              <a:defRPr/>
            </a:pPr>
            <a:endParaRPr lang="en-US" sz="2400" dirty="0" smtClean="0"/>
          </a:p>
          <a:p>
            <a:pPr marL="548640" lvl="1" indent="-274320" eaLnBrk="1" fontAlgn="auto" hangingPunct="1">
              <a:spcAft>
                <a:spcPts val="0"/>
              </a:spcAft>
              <a:buFont typeface="Wingdings" pitchFamily="2" charset="2"/>
              <a:buChar char="§"/>
              <a:defRPr/>
            </a:pPr>
            <a:r>
              <a:rPr lang="en-US" sz="2400" dirty="0" smtClean="0"/>
              <a:t>Includes transportation, shipping postage, handling, crating and packing</a:t>
            </a:r>
          </a:p>
          <a:p>
            <a:pPr marL="548640" lvl="1" indent="-274320" eaLnBrk="1" fontAlgn="auto" hangingPunct="1">
              <a:spcAft>
                <a:spcPts val="0"/>
              </a:spcAft>
              <a:buFont typeface="Wingdings" pitchFamily="2" charset="2"/>
              <a:buChar char="§"/>
              <a:defRPr/>
            </a:pPr>
            <a:endParaRPr lang="en-US" sz="2400" dirty="0" smtClean="0"/>
          </a:p>
          <a:p>
            <a:pPr marL="548640" lvl="1" indent="-274320" eaLnBrk="1" fontAlgn="auto" hangingPunct="1">
              <a:spcAft>
                <a:spcPts val="0"/>
              </a:spcAft>
              <a:buFont typeface="Wingdings" pitchFamily="2" charset="2"/>
              <a:buChar char="§"/>
              <a:defRPr/>
            </a:pPr>
            <a:r>
              <a:rPr lang="en-US" sz="2400" dirty="0" smtClean="0"/>
              <a:t>Shipping/delivery, if sold by itself, is exempt from sales tax </a:t>
            </a:r>
            <a:r>
              <a:rPr lang="en-US" sz="2400" b="1" i="1" dirty="0" smtClean="0"/>
              <a:t>BUT</a:t>
            </a:r>
            <a:r>
              <a:rPr lang="en-US" sz="2400" dirty="0" smtClean="0"/>
              <a:t> if sold in conjunction with a taxable item, the shipping is considered part of the sales price and subject to tax</a:t>
            </a:r>
          </a:p>
          <a:p>
            <a:pPr marL="274320" lvl="1" indent="0" eaLnBrk="1" fontAlgn="auto" hangingPunct="1">
              <a:spcAft>
                <a:spcPts val="0"/>
              </a:spcAft>
              <a:buNone/>
              <a:defRPr/>
            </a:pPr>
            <a:endParaRPr lang="en-US" sz="2400" dirty="0" smtClean="0"/>
          </a:p>
          <a:p>
            <a:pPr marL="548640" lvl="1" indent="-274320" eaLnBrk="1" fontAlgn="auto" hangingPunct="1">
              <a:spcAft>
                <a:spcPts val="0"/>
              </a:spcAft>
              <a:buFont typeface="Wingdings" pitchFamily="2" charset="2"/>
              <a:buChar char="§"/>
              <a:defRPr/>
            </a:pPr>
            <a:r>
              <a:rPr lang="en-US" sz="2400" dirty="0"/>
              <a:t>Separately itemized charges still taxable</a:t>
            </a:r>
          </a:p>
          <a:p>
            <a:pPr marL="274320" lvl="1" indent="0" eaLnBrk="1" fontAlgn="auto" hangingPunct="1">
              <a:spcAft>
                <a:spcPts val="0"/>
              </a:spcAft>
              <a:buNone/>
              <a:defRPr/>
            </a:pPr>
            <a:endParaRPr lang="en-US" sz="2400"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fontAlgn="auto" hangingPunct="1">
              <a:spcAft>
                <a:spcPts val="0"/>
              </a:spcAft>
              <a:defRPr/>
            </a:pPr>
            <a:r>
              <a:rPr lang="en-US" dirty="0" smtClean="0"/>
              <a:t>Goods going outside of WA</a:t>
            </a:r>
          </a:p>
        </p:txBody>
      </p:sp>
      <p:sp>
        <p:nvSpPr>
          <p:cNvPr id="25602"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Goods received in WA are taxable even if the property will be used elsewhere</a:t>
            </a:r>
          </a:p>
          <a:p>
            <a:pPr marL="731520" lvl="1" indent="-274320" eaLnBrk="1" fontAlgn="auto" hangingPunct="1">
              <a:spcAft>
                <a:spcPts val="0"/>
              </a:spcAft>
              <a:buFont typeface="Wingdings"/>
              <a:buChar char=""/>
              <a:defRPr/>
            </a:pPr>
            <a:r>
              <a:rPr lang="en-US" sz="2600" dirty="0" smtClean="0"/>
              <a:t>Dep’t orders something that will be used in another country, receives the goods in WA, opens box, checks to make sure they are ok, then ships</a:t>
            </a:r>
          </a:p>
          <a:p>
            <a:pPr marL="731520" lvl="1" indent="-274320" eaLnBrk="1" fontAlgn="auto" hangingPunct="1">
              <a:spcAft>
                <a:spcPts val="0"/>
              </a:spcAft>
              <a:buFont typeface="Wingdings"/>
              <a:buChar char=""/>
              <a:defRPr/>
            </a:pPr>
            <a:r>
              <a:rPr lang="en-US" sz="2600" dirty="0" smtClean="0"/>
              <a:t>But, not taxable if freight forwarder is used</a:t>
            </a:r>
          </a:p>
          <a:p>
            <a:pPr marL="438912" indent="-320040" eaLnBrk="1" fontAlgn="auto" hangingPunct="1">
              <a:spcBef>
                <a:spcPts val="0"/>
              </a:spcBef>
              <a:spcAft>
                <a:spcPts val="0"/>
              </a:spcAft>
              <a:buFont typeface="Wingdings 2"/>
              <a:buNone/>
              <a:defRPr/>
            </a:pPr>
            <a:endParaRPr lang="en-US" dirty="0" smtClean="0"/>
          </a:p>
          <a:p>
            <a:pPr marL="438912" indent="-320040" eaLnBrk="1" fontAlgn="auto" hangingPunct="1">
              <a:spcBef>
                <a:spcPts val="0"/>
              </a:spcBef>
              <a:spcAft>
                <a:spcPts val="0"/>
              </a:spcAft>
              <a:buFont typeface="Wingdings 2"/>
              <a:buChar char=""/>
              <a:defRPr/>
            </a:pPr>
            <a:r>
              <a:rPr lang="en-US" dirty="0" smtClean="0"/>
              <a:t>WA sales tax doesn’t apply when the seller delivers the goods to the purchaser who receives them outside of Washington</a:t>
            </a:r>
          </a:p>
          <a:p>
            <a:pPr marL="118872" indent="0" eaLnBrk="1" fontAlgn="auto" hangingPunct="1">
              <a:spcBef>
                <a:spcPts val="0"/>
              </a:spcBef>
              <a:spcAft>
                <a:spcPts val="0"/>
              </a:spcAft>
              <a:buNone/>
              <a:defRPr/>
            </a:pPr>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pPr eaLnBrk="1" fontAlgn="auto" hangingPunct="1">
              <a:spcAft>
                <a:spcPts val="0"/>
              </a:spcAft>
              <a:defRPr/>
            </a:pPr>
            <a:r>
              <a:rPr lang="en-US" dirty="0" smtClean="0"/>
              <a:t>Goods going into WA</a:t>
            </a:r>
            <a:endParaRPr lang="en-US" dirty="0"/>
          </a:p>
        </p:txBody>
      </p:sp>
      <p:sp>
        <p:nvSpPr>
          <p:cNvPr id="20483" name="Content Placeholder 2"/>
          <p:cNvSpPr>
            <a:spLocks noGrp="1"/>
          </p:cNvSpPr>
          <p:nvPr>
            <p:ph idx="1"/>
          </p:nvPr>
        </p:nvSpPr>
        <p:spPr>
          <a:xfrm>
            <a:off x="457200" y="1524000"/>
            <a:ext cx="8458200" cy="5181600"/>
          </a:xfrm>
        </p:spPr>
        <p:txBody>
          <a:bodyPr/>
          <a:lstStyle/>
          <a:p>
            <a:pPr eaLnBrk="1" hangingPunct="1"/>
            <a:r>
              <a:rPr lang="en-US" sz="2200" dirty="0" smtClean="0"/>
              <a:t>Companies not registered in Washington DO NOT have to collect sales tax on sales in WA.</a:t>
            </a:r>
          </a:p>
          <a:p>
            <a:pPr marL="119062" indent="0" eaLnBrk="1" hangingPunct="1">
              <a:buNone/>
            </a:pPr>
            <a:endParaRPr lang="en-US" sz="2200" dirty="0" smtClean="0"/>
          </a:p>
          <a:p>
            <a:pPr eaLnBrk="1" hangingPunct="1"/>
            <a:r>
              <a:rPr lang="en-US" sz="2200" dirty="0" smtClean="0"/>
              <a:t>All goods received in WA are subject to sales/use tax unless specifically exempt.</a:t>
            </a:r>
          </a:p>
          <a:p>
            <a:pPr marL="119062" indent="0" eaLnBrk="1" hangingPunct="1">
              <a:buNone/>
            </a:pPr>
            <a:endParaRPr lang="en-US" sz="2200" dirty="0" smtClean="0"/>
          </a:p>
          <a:p>
            <a:pPr eaLnBrk="1" hangingPunct="1"/>
            <a:r>
              <a:rPr lang="en-US" sz="2200" dirty="0" smtClean="0"/>
              <a:t> In some situations, out of state company may charge their state sales tax. In this case, check to see if we can supply an exemption certificate. Remember, WA still expects their tax.</a:t>
            </a:r>
          </a:p>
          <a:p>
            <a:pPr marL="0" indent="0" eaLnBrk="1" hangingPunct="1">
              <a:buNone/>
            </a:pPr>
            <a:endParaRPr lang="en-US" sz="2200" dirty="0" smtClean="0"/>
          </a:p>
          <a:p>
            <a:pPr lvl="1" eaLnBrk="1" hangingPunct="1"/>
            <a:r>
              <a:rPr lang="en-US" sz="2200" b="1" i="1" dirty="0" smtClean="0">
                <a:solidFill>
                  <a:srgbClr val="9966FF"/>
                </a:solidFill>
              </a:rPr>
              <a:t>Tool:</a:t>
            </a:r>
            <a:r>
              <a:rPr lang="en-US" sz="2200" dirty="0" smtClean="0"/>
              <a:t> Sales Tax Exemption Certificates for purchases made out of state. </a:t>
            </a:r>
            <a:r>
              <a:rPr lang="en-US" sz="2200" dirty="0" smtClean="0">
                <a:hlinkClick r:id="rId3"/>
              </a:rPr>
              <a:t>https</a:t>
            </a:r>
            <a:r>
              <a:rPr lang="en-US" sz="2200" dirty="0">
                <a:hlinkClick r:id="rId3"/>
              </a:rPr>
              <a:t>://</a:t>
            </a:r>
            <a:r>
              <a:rPr lang="en-US" sz="2200" dirty="0" smtClean="0">
                <a:hlinkClick r:id="rId3"/>
              </a:rPr>
              <a:t>f2.washington.edu/fm/tax/Departments/exemption-grid</a:t>
            </a:r>
            <a:endParaRPr lang="en-US" sz="2200" dirty="0" smtClean="0"/>
          </a:p>
          <a:p>
            <a:pPr lvl="1" eaLnBrk="1" hangingPunct="1"/>
            <a:endParaRPr lang="en-US" sz="2600" dirty="0" smtClean="0"/>
          </a:p>
          <a:p>
            <a:pPr eaLnBrk="1" hangingPunct="1"/>
            <a:endParaRPr lang="en-US" dirty="0" smtClean="0"/>
          </a:p>
          <a:p>
            <a:pPr eaLnBrk="1" hangingPunct="1"/>
            <a:endParaRPr lang="en-US" dirty="0" smtClean="0"/>
          </a:p>
        </p:txBody>
      </p:sp>
      <p:sp>
        <p:nvSpPr>
          <p:cNvPr id="4" name="Footer Placeholder 3"/>
          <p:cNvSpPr>
            <a:spLocks noGrp="1"/>
          </p:cNvSpPr>
          <p:nvPr>
            <p:ph type="ftr" sz="quarter" idx="11"/>
          </p:nvPr>
        </p:nvSpPr>
        <p:spPr/>
        <p:txBody>
          <a:bodyPr/>
          <a:lstStyle/>
          <a:p>
            <a:pPr>
              <a:defRPr/>
            </a:pPr>
            <a:r>
              <a:rPr lang="en-US" dirty="0" smtClean="0"/>
              <a:t>Basic Sale Tax Training- 2014</a:t>
            </a:r>
            <a:endParaRPr lang="en-US" dirty="0"/>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fontAlgn="auto" hangingPunct="1">
              <a:spcAft>
                <a:spcPts val="0"/>
              </a:spcAft>
              <a:defRPr/>
            </a:pPr>
            <a:r>
              <a:rPr lang="en-US" dirty="0" smtClean="0"/>
              <a:t>Foreign Purchases</a:t>
            </a:r>
          </a:p>
        </p:txBody>
      </p:sp>
      <p:sp>
        <p:nvSpPr>
          <p:cNvPr id="26626" name="Content Placeholder 2"/>
          <p:cNvSpPr>
            <a:spLocks noGrp="1"/>
          </p:cNvSpPr>
          <p:nvPr>
            <p:ph idx="1"/>
          </p:nvPr>
        </p:nvSpPr>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sz="2800" dirty="0" smtClean="0"/>
              <a:t>Foreign purchases of tangible goods, if not brought into Washington are not subject to Washington state sales or use tax</a:t>
            </a:r>
          </a:p>
          <a:p>
            <a:pPr marL="438912" indent="-320040" eaLnBrk="1" fontAlgn="auto" hangingPunct="1">
              <a:spcBef>
                <a:spcPts val="0"/>
              </a:spcBef>
              <a:spcAft>
                <a:spcPts val="0"/>
              </a:spcAft>
              <a:buFont typeface="Wingdings 2" pitchFamily="18" charset="2"/>
              <a:buNone/>
              <a:defRPr/>
            </a:pPr>
            <a:endParaRPr lang="en-US" sz="2800" dirty="0" smtClean="0"/>
          </a:p>
          <a:p>
            <a:pPr marL="438912" indent="-320040" eaLnBrk="1" fontAlgn="auto" hangingPunct="1">
              <a:spcBef>
                <a:spcPts val="0"/>
              </a:spcBef>
              <a:spcAft>
                <a:spcPts val="0"/>
              </a:spcAft>
              <a:buFont typeface="Wingdings 2"/>
              <a:buChar char=""/>
              <a:defRPr/>
            </a:pPr>
            <a:r>
              <a:rPr lang="en-US" sz="2800" dirty="0" smtClean="0"/>
              <a:t>Value Added Tax may be applied when purchasing in foreign countries </a:t>
            </a:r>
          </a:p>
          <a:p>
            <a:pPr marL="438912" indent="-320040" eaLnBrk="1" fontAlgn="auto" hangingPunct="1">
              <a:spcBef>
                <a:spcPts val="0"/>
              </a:spcBef>
              <a:spcAft>
                <a:spcPts val="0"/>
              </a:spcAft>
              <a:buFont typeface="Wingdings 2" pitchFamily="18" charset="2"/>
              <a:buNone/>
              <a:defRPr/>
            </a:pPr>
            <a:endParaRPr lang="en-US" sz="2800" dirty="0" smtClean="0"/>
          </a:p>
          <a:p>
            <a:pPr marL="438912" indent="-320040" eaLnBrk="1" fontAlgn="auto" hangingPunct="1">
              <a:spcBef>
                <a:spcPts val="0"/>
              </a:spcBef>
              <a:spcAft>
                <a:spcPts val="0"/>
              </a:spcAft>
              <a:buFont typeface="Wingdings 2"/>
              <a:buChar char=""/>
              <a:defRPr/>
            </a:pPr>
            <a:r>
              <a:rPr lang="en-US" sz="2800" dirty="0" smtClean="0"/>
              <a:t>If possible purchase items through the internet in Washington to avoid VAT</a:t>
            </a:r>
          </a:p>
          <a:p>
            <a:pPr marL="438912" indent="-320040" eaLnBrk="1" fontAlgn="auto" hangingPunct="1">
              <a:spcBef>
                <a:spcPts val="0"/>
              </a:spcBef>
              <a:spcAft>
                <a:spcPts val="0"/>
              </a:spcAft>
              <a:buFont typeface="Wingdings 2" pitchFamily="18" charset="2"/>
              <a:buNone/>
              <a:defRPr/>
            </a:pPr>
            <a:endParaRPr lang="en-US" sz="2800" dirty="0" smtClean="0"/>
          </a:p>
          <a:p>
            <a:pPr marL="438912" indent="-320040" eaLnBrk="1" fontAlgn="auto" hangingPunct="1">
              <a:spcBef>
                <a:spcPts val="0"/>
              </a:spcBef>
              <a:spcAft>
                <a:spcPts val="0"/>
              </a:spcAft>
              <a:buFont typeface="Wingdings 2"/>
              <a:buChar char=""/>
              <a:defRPr/>
            </a:pPr>
            <a:r>
              <a:rPr lang="en-US" sz="2800" dirty="0" smtClean="0"/>
              <a:t>Keep in mind – there are sanctioned countries. You should avoid purchasing items from these countries.</a:t>
            </a:r>
          </a:p>
          <a:p>
            <a:pPr marL="731520" lvl="1" indent="-274320" eaLnBrk="1" fontAlgn="auto" hangingPunct="1">
              <a:spcAft>
                <a:spcPts val="0"/>
              </a:spcAft>
              <a:buFont typeface="Wingdings"/>
              <a:buChar char=""/>
              <a:defRPr/>
            </a:pPr>
            <a:r>
              <a:rPr lang="en-US" dirty="0" err="1" smtClean="0"/>
              <a:t>Eg</a:t>
            </a:r>
            <a:r>
              <a:rPr lang="en-US" dirty="0" smtClean="0"/>
              <a:t>. Iran, North Korea</a:t>
            </a:r>
          </a:p>
          <a:p>
            <a:pPr marL="438912" indent="-320040" eaLnBrk="1" fontAlgn="auto" hangingPunct="1">
              <a:spcBef>
                <a:spcPts val="0"/>
              </a:spcBef>
              <a:spcAft>
                <a:spcPts val="0"/>
              </a:spcAft>
              <a:buFont typeface="Wingdings 2"/>
              <a:buChar char=""/>
              <a:defRPr/>
            </a:pPr>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Exemptions we see</a:t>
            </a:r>
            <a:endParaRPr lang="en-US" sz="3600" dirty="0"/>
          </a:p>
        </p:txBody>
      </p:sp>
      <p:sp>
        <p:nvSpPr>
          <p:cNvPr id="25603" name="Content Placeholder 2"/>
          <p:cNvSpPr>
            <a:spLocks noGrp="1"/>
          </p:cNvSpPr>
          <p:nvPr>
            <p:ph idx="1"/>
          </p:nvPr>
        </p:nvSpPr>
        <p:spPr/>
        <p:txBody>
          <a:bodyPr/>
          <a:lstStyle/>
          <a:p>
            <a:pPr eaLnBrk="1" hangingPunct="1">
              <a:spcBef>
                <a:spcPts val="0"/>
              </a:spcBef>
            </a:pPr>
            <a:r>
              <a:rPr lang="en-US" dirty="0" smtClean="0"/>
              <a:t>Items purchased for resale</a:t>
            </a:r>
          </a:p>
          <a:p>
            <a:pPr eaLnBrk="1" hangingPunct="1">
              <a:spcBef>
                <a:spcPts val="0"/>
              </a:spcBef>
            </a:pPr>
            <a:r>
              <a:rPr lang="en-US" dirty="0" smtClean="0"/>
              <a:t>Items for use outside of the state and not brought into the state</a:t>
            </a:r>
          </a:p>
          <a:p>
            <a:pPr eaLnBrk="1" hangingPunct="1">
              <a:spcBef>
                <a:spcPts val="0"/>
              </a:spcBef>
            </a:pPr>
            <a:r>
              <a:rPr lang="en-US" dirty="0" smtClean="0"/>
              <a:t>Machinery and Equipment Exemption for Public Research Institutions</a:t>
            </a:r>
          </a:p>
          <a:p>
            <a:pPr eaLnBrk="1" hangingPunct="1">
              <a:lnSpc>
                <a:spcPct val="150000"/>
              </a:lnSpc>
              <a:buFont typeface="Wingdings 2" pitchFamily="18" charset="2"/>
              <a:buNone/>
            </a:pPr>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5" b="58516"/>
          <a:stretch/>
        </p:blipFill>
        <p:spPr bwMode="auto">
          <a:xfrm>
            <a:off x="76200" y="4495800"/>
            <a:ext cx="5342069" cy="2215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69" name="Title 1"/>
          <p:cNvSpPr>
            <a:spLocks noGrp="1"/>
          </p:cNvSpPr>
          <p:nvPr>
            <p:ph type="title"/>
          </p:nvPr>
        </p:nvSpPr>
        <p:spPr>
          <a:xfrm>
            <a:off x="457200" y="685800"/>
            <a:ext cx="8534400" cy="758825"/>
          </a:xfrm>
        </p:spPr>
        <p:txBody>
          <a:bodyPr/>
          <a:lstStyle/>
          <a:p>
            <a:pPr eaLnBrk="1" fontAlgn="auto" hangingPunct="1">
              <a:spcAft>
                <a:spcPts val="0"/>
              </a:spcAft>
              <a:defRPr/>
            </a:pPr>
            <a:r>
              <a:rPr lang="en-US" sz="3600" dirty="0" smtClean="0"/>
              <a:t>EXEMPTIONS: Items Acquired for Resale</a:t>
            </a:r>
          </a:p>
        </p:txBody>
      </p:sp>
      <p:sp>
        <p:nvSpPr>
          <p:cNvPr id="26627" name="Content Placeholder 2"/>
          <p:cNvSpPr>
            <a:spLocks noGrp="1"/>
          </p:cNvSpPr>
          <p:nvPr>
            <p:ph idx="1"/>
          </p:nvPr>
        </p:nvSpPr>
        <p:spPr>
          <a:xfrm>
            <a:off x="594064" y="1524000"/>
            <a:ext cx="8534400" cy="2971800"/>
          </a:xfrm>
        </p:spPr>
        <p:txBody>
          <a:bodyPr/>
          <a:lstStyle/>
          <a:p>
            <a:pPr eaLnBrk="1" hangingPunct="1">
              <a:lnSpc>
                <a:spcPct val="80000"/>
              </a:lnSpc>
            </a:pPr>
            <a:endParaRPr lang="en-US" sz="2000" dirty="0" smtClean="0"/>
          </a:p>
          <a:p>
            <a:pPr eaLnBrk="1" hangingPunct="1">
              <a:lnSpc>
                <a:spcPct val="80000"/>
              </a:lnSpc>
            </a:pPr>
            <a:r>
              <a:rPr lang="en-US" sz="2400" dirty="0" smtClean="0"/>
              <a:t>Purchasers may be eligible for a sales tax exemption on items acquired for resale to a third party</a:t>
            </a:r>
          </a:p>
          <a:p>
            <a:pPr eaLnBrk="1" hangingPunct="1">
              <a:lnSpc>
                <a:spcPct val="80000"/>
              </a:lnSpc>
            </a:pPr>
            <a:r>
              <a:rPr lang="en-US" sz="2400" dirty="0" smtClean="0"/>
              <a:t>UW has a reseller’s permit</a:t>
            </a:r>
          </a:p>
          <a:p>
            <a:pPr>
              <a:lnSpc>
                <a:spcPct val="80000"/>
              </a:lnSpc>
              <a:buFont typeface="Arial" panose="020B0604020202020204" pitchFamily="34" charset="0"/>
              <a:buChar char="•"/>
            </a:pPr>
            <a:r>
              <a:rPr lang="en-US" sz="2400" dirty="0"/>
              <a:t>Currently need to supply a copy of the reseller’s permit to be able to purchase for </a:t>
            </a:r>
            <a:r>
              <a:rPr lang="en-US" sz="2400" dirty="0" smtClean="0"/>
              <a:t>resale</a:t>
            </a:r>
            <a:endParaRPr lang="en-US" sz="2400" dirty="0"/>
          </a:p>
          <a:p>
            <a:pPr marL="285750" indent="-285750">
              <a:lnSpc>
                <a:spcPct val="80000"/>
              </a:lnSpc>
              <a:buFont typeface="Arial" panose="020B0604020202020204" pitchFamily="34" charset="0"/>
              <a:buChar char="•"/>
            </a:pPr>
            <a:r>
              <a:rPr lang="en-US" sz="2400" dirty="0"/>
              <a:t>Contact the Tax Office (</a:t>
            </a:r>
            <a:r>
              <a:rPr lang="en-US" sz="2400" dirty="0">
                <a:hlinkClick r:id="rId4"/>
              </a:rPr>
              <a:t>taxofc@uw.edu</a:t>
            </a:r>
            <a:r>
              <a:rPr lang="en-US" sz="2400" dirty="0"/>
              <a:t>) to request a copy of the UW’s reseller’s </a:t>
            </a:r>
            <a:r>
              <a:rPr lang="en-US" sz="2400" dirty="0" smtClean="0"/>
              <a:t>permit</a:t>
            </a:r>
          </a:p>
          <a:p>
            <a:pPr marL="119062" indent="0" eaLnBrk="1" hangingPunct="1">
              <a:lnSpc>
                <a:spcPct val="80000"/>
              </a:lnSpc>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33400"/>
            <a:ext cx="8229600" cy="914400"/>
          </a:xfrm>
        </p:spPr>
        <p:txBody>
          <a:bodyPr/>
          <a:lstStyle/>
          <a:p>
            <a:pPr eaLnBrk="1" fontAlgn="auto" hangingPunct="1">
              <a:spcAft>
                <a:spcPts val="0"/>
              </a:spcAft>
              <a:defRPr/>
            </a:pPr>
            <a:r>
              <a:rPr lang="en-US" dirty="0" smtClean="0"/>
              <a:t>Agenda</a:t>
            </a:r>
          </a:p>
        </p:txBody>
      </p:sp>
      <p:sp>
        <p:nvSpPr>
          <p:cNvPr id="10243" name="Content Placeholder 2"/>
          <p:cNvSpPr>
            <a:spLocks noGrp="1"/>
          </p:cNvSpPr>
          <p:nvPr>
            <p:ph idx="1"/>
          </p:nvPr>
        </p:nvSpPr>
        <p:spPr>
          <a:xfrm>
            <a:off x="457200" y="1447800"/>
            <a:ext cx="8229600" cy="4953000"/>
          </a:xfrm>
        </p:spPr>
        <p:txBody>
          <a:bodyPr/>
          <a:lstStyle/>
          <a:p>
            <a:pPr marL="273050" indent="-273050" eaLnBrk="1" hangingPunct="1">
              <a:lnSpc>
                <a:spcPct val="150000"/>
              </a:lnSpc>
              <a:buFont typeface="Wingdings 2" pitchFamily="18" charset="2"/>
              <a:buChar char=""/>
            </a:pPr>
            <a:r>
              <a:rPr lang="en-US" dirty="0" smtClean="0"/>
              <a:t>Overview of Retail Sales and Use Tax</a:t>
            </a:r>
          </a:p>
          <a:p>
            <a:pPr marL="273050" indent="-273050" eaLnBrk="1" hangingPunct="1">
              <a:lnSpc>
                <a:spcPct val="150000"/>
              </a:lnSpc>
              <a:buFont typeface="Wingdings 2" pitchFamily="18" charset="2"/>
              <a:buChar char=""/>
            </a:pPr>
            <a:r>
              <a:rPr lang="en-US" dirty="0" smtClean="0"/>
              <a:t>Exemptions and How to Take Them</a:t>
            </a:r>
          </a:p>
          <a:p>
            <a:pPr marL="273050" indent="-273050" eaLnBrk="1" hangingPunct="1">
              <a:lnSpc>
                <a:spcPct val="150000"/>
              </a:lnSpc>
              <a:buFont typeface="Wingdings 2" pitchFamily="18" charset="2"/>
              <a:buChar char=""/>
            </a:pPr>
            <a:r>
              <a:rPr lang="en-US" dirty="0" err="1" smtClean="0"/>
              <a:t>Procard</a:t>
            </a:r>
            <a:r>
              <a:rPr lang="en-US" dirty="0" smtClean="0"/>
              <a:t>/</a:t>
            </a:r>
            <a:r>
              <a:rPr lang="en-US" dirty="0" err="1" smtClean="0"/>
              <a:t>eProcurement</a:t>
            </a:r>
            <a:r>
              <a:rPr lang="en-US" dirty="0" smtClean="0"/>
              <a:t> Systems</a:t>
            </a:r>
          </a:p>
          <a:p>
            <a:pPr marL="273050" indent="-273050" eaLnBrk="1" hangingPunct="1">
              <a:lnSpc>
                <a:spcPct val="150000"/>
              </a:lnSpc>
              <a:buFont typeface="Wingdings 2" pitchFamily="18" charset="2"/>
              <a:buChar char=""/>
            </a:pPr>
            <a:r>
              <a:rPr lang="en-US" dirty="0" smtClean="0"/>
              <a:t>Case Studies</a:t>
            </a:r>
          </a:p>
          <a:p>
            <a:pPr marL="273050" indent="-273050" eaLnBrk="1" hangingPunct="1">
              <a:lnSpc>
                <a:spcPct val="150000"/>
              </a:lnSpc>
              <a:buFont typeface="Wingdings 2" pitchFamily="18" charset="2"/>
              <a:buChar char=""/>
            </a:pPr>
            <a:r>
              <a:rPr lang="en-US" dirty="0" smtClean="0"/>
              <a:t>Questions</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fontAlgn="auto" hangingPunct="1">
              <a:spcAft>
                <a:spcPts val="0"/>
              </a:spcAft>
              <a:defRPr/>
            </a:pPr>
            <a:r>
              <a:rPr lang="en-US" sz="2800" dirty="0" smtClean="0"/>
              <a:t>EXEMPTIONS: Items Acquired for Resale</a:t>
            </a:r>
            <a:endParaRPr lang="en-US" sz="2700" dirty="0" smtClean="0"/>
          </a:p>
        </p:txBody>
      </p:sp>
      <p:sp>
        <p:nvSpPr>
          <p:cNvPr id="3" name="Content Placeholder 2"/>
          <p:cNvSpPr>
            <a:spLocks noGrp="1"/>
          </p:cNvSpPr>
          <p:nvPr>
            <p:ph idx="1"/>
          </p:nvPr>
        </p:nvSpPr>
        <p:spPr/>
        <p:txBody>
          <a:bodyPr rtlCol="0">
            <a:normAutofit fontScale="92500" lnSpcReduction="20000"/>
          </a:bodyPr>
          <a:lstStyle/>
          <a:p>
            <a:pPr marL="609600" indent="-609600" eaLnBrk="1" fontAlgn="auto" hangingPunct="1">
              <a:spcBef>
                <a:spcPts val="0"/>
              </a:spcBef>
              <a:spcAft>
                <a:spcPts val="0"/>
              </a:spcAft>
              <a:buFont typeface="Wingdings" pitchFamily="2" charset="2"/>
              <a:buChar char="§"/>
              <a:defRPr/>
            </a:pPr>
            <a:r>
              <a:rPr lang="en-US" sz="3000" dirty="0" smtClean="0"/>
              <a:t>Use reseller’s permit for:</a:t>
            </a:r>
          </a:p>
          <a:p>
            <a:pPr marL="990600" lvl="1" indent="-533400" eaLnBrk="1" fontAlgn="auto" hangingPunct="1">
              <a:spcAft>
                <a:spcPts val="0"/>
              </a:spcAft>
              <a:buFont typeface="Wingdings" pitchFamily="2" charset="2"/>
              <a:buChar char="§"/>
              <a:defRPr/>
            </a:pPr>
            <a:r>
              <a:rPr lang="en-US" sz="2400" dirty="0" smtClean="0"/>
              <a:t>Resale in the regular course of business without intervening use by the reseller, </a:t>
            </a:r>
            <a:r>
              <a:rPr lang="en-US" sz="2400" u="sng" dirty="0" smtClean="0"/>
              <a:t>or</a:t>
            </a:r>
          </a:p>
          <a:p>
            <a:pPr marL="990600" lvl="1" indent="-533400" eaLnBrk="1" fontAlgn="auto" hangingPunct="1">
              <a:spcAft>
                <a:spcPts val="0"/>
              </a:spcAft>
              <a:buFont typeface="Wingdings" pitchFamily="2" charset="2"/>
              <a:buNone/>
              <a:defRPr/>
            </a:pPr>
            <a:endParaRPr lang="en-US" sz="2400" u="sng" dirty="0" smtClean="0"/>
          </a:p>
          <a:p>
            <a:pPr marL="990600" lvl="1" indent="-533400" eaLnBrk="1" fontAlgn="auto" hangingPunct="1">
              <a:spcAft>
                <a:spcPts val="0"/>
              </a:spcAft>
              <a:buFont typeface="Wingdings" pitchFamily="2" charset="2"/>
              <a:buChar char="§"/>
              <a:defRPr/>
            </a:pPr>
            <a:r>
              <a:rPr lang="en-US" sz="2400" dirty="0" smtClean="0"/>
              <a:t>Use as an ingredient or component part of a new article of tangible personal property to be produced for sale, </a:t>
            </a:r>
            <a:r>
              <a:rPr lang="en-US" sz="2400" u="sng" dirty="0" smtClean="0"/>
              <a:t>or</a:t>
            </a:r>
          </a:p>
          <a:p>
            <a:pPr marL="990600" lvl="1" indent="-533400" eaLnBrk="1" fontAlgn="auto" hangingPunct="1">
              <a:spcAft>
                <a:spcPts val="0"/>
              </a:spcAft>
              <a:buFont typeface="Wingdings" pitchFamily="2" charset="2"/>
              <a:buChar char="§"/>
              <a:defRPr/>
            </a:pPr>
            <a:endParaRPr lang="en-US" sz="2400" u="sng" dirty="0" smtClean="0"/>
          </a:p>
          <a:p>
            <a:pPr marL="990600" lvl="1" indent="-533400" eaLnBrk="1" fontAlgn="auto" hangingPunct="1">
              <a:spcAft>
                <a:spcPts val="0"/>
              </a:spcAft>
              <a:buFont typeface="Wingdings" pitchFamily="2" charset="2"/>
              <a:buChar char="§"/>
              <a:defRPr/>
            </a:pPr>
            <a:r>
              <a:rPr lang="en-US" sz="2400" dirty="0" smtClean="0"/>
              <a:t>Use as a chemical used in processing a new article of tangible personal property to be produced for sale</a:t>
            </a:r>
          </a:p>
          <a:p>
            <a:pPr marL="457200" lvl="1" indent="0" eaLnBrk="1" fontAlgn="auto" hangingPunct="1">
              <a:spcAft>
                <a:spcPts val="0"/>
              </a:spcAft>
              <a:buNone/>
              <a:defRPr/>
            </a:pPr>
            <a:endParaRPr lang="en-US" sz="2400" dirty="0" smtClean="0"/>
          </a:p>
          <a:p>
            <a:pPr marL="698500" indent="-533400" eaLnBrk="1" fontAlgn="auto" hangingPunct="1">
              <a:spcAft>
                <a:spcPts val="0"/>
              </a:spcAft>
              <a:buFont typeface="Wingdings" pitchFamily="2" charset="2"/>
              <a:buChar char="§"/>
              <a:defRPr/>
            </a:pPr>
            <a:r>
              <a:rPr lang="en-US" sz="3000" dirty="0" smtClean="0"/>
              <a:t>Intended to be used for a particular purchase – not as a blanket exemption</a:t>
            </a:r>
          </a:p>
          <a:p>
            <a:pPr marL="274320" indent="-274320" eaLnBrk="1" fontAlgn="auto" hangingPunct="1">
              <a:spcBef>
                <a:spcPts val="0"/>
              </a:spcBef>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fontAlgn="auto" hangingPunct="1">
              <a:spcAft>
                <a:spcPts val="0"/>
              </a:spcAft>
              <a:defRPr/>
            </a:pPr>
            <a:r>
              <a:rPr lang="en-US" sz="3200" dirty="0" smtClean="0"/>
              <a:t>Subsequent Sale of Items Acquired for Resale</a:t>
            </a:r>
            <a:endParaRPr lang="en-US" dirty="0" smtClean="0"/>
          </a:p>
        </p:txBody>
      </p:sp>
      <p:sp>
        <p:nvSpPr>
          <p:cNvPr id="28675" name="Content Placeholder 2"/>
          <p:cNvSpPr>
            <a:spLocks noGrp="1"/>
          </p:cNvSpPr>
          <p:nvPr>
            <p:ph idx="1"/>
          </p:nvPr>
        </p:nvSpPr>
        <p:spPr/>
        <p:txBody>
          <a:bodyPr/>
          <a:lstStyle/>
          <a:p>
            <a:pPr eaLnBrk="1" hangingPunct="1">
              <a:lnSpc>
                <a:spcPct val="90000"/>
              </a:lnSpc>
            </a:pPr>
            <a:r>
              <a:rPr lang="en-US" dirty="0" smtClean="0"/>
              <a:t>Tax upon resale</a:t>
            </a:r>
          </a:p>
          <a:p>
            <a:pPr eaLnBrk="1" hangingPunct="1">
              <a:lnSpc>
                <a:spcPct val="90000"/>
              </a:lnSpc>
              <a:buFont typeface="Wingdings 2" pitchFamily="18" charset="2"/>
              <a:buNone/>
            </a:pPr>
            <a:endParaRPr lang="en-US" dirty="0" smtClean="0"/>
          </a:p>
          <a:p>
            <a:pPr lvl="1" eaLnBrk="1" hangingPunct="1">
              <a:lnSpc>
                <a:spcPct val="90000"/>
              </a:lnSpc>
            </a:pPr>
            <a:r>
              <a:rPr lang="en-US" sz="2400" dirty="0" smtClean="0"/>
              <a:t>Department selling item responsible for collecting the sales tax</a:t>
            </a:r>
          </a:p>
          <a:p>
            <a:pPr lvl="1" eaLnBrk="1" hangingPunct="1">
              <a:lnSpc>
                <a:spcPct val="90000"/>
              </a:lnSpc>
              <a:buFont typeface="Wingdings" pitchFamily="2" charset="2"/>
              <a:buNone/>
            </a:pPr>
            <a:r>
              <a:rPr lang="en-US" sz="2400" dirty="0" smtClean="0"/>
              <a:t> </a:t>
            </a:r>
          </a:p>
          <a:p>
            <a:pPr lvl="1" eaLnBrk="1" hangingPunct="1">
              <a:lnSpc>
                <a:spcPct val="90000"/>
              </a:lnSpc>
            </a:pPr>
            <a:r>
              <a:rPr lang="en-US" sz="2400" dirty="0" smtClean="0"/>
              <a:t>If the product stays at the UW for the university’s own use, use tax is due</a:t>
            </a:r>
          </a:p>
          <a:p>
            <a:pPr lvl="1" eaLnBrk="1" hangingPunct="1">
              <a:lnSpc>
                <a:spcPct val="90000"/>
              </a:lnSpc>
              <a:buFont typeface="Wingdings" pitchFamily="2" charset="2"/>
              <a:buNone/>
            </a:pPr>
            <a:endParaRPr lang="en-US" sz="2400" dirty="0" smtClean="0"/>
          </a:p>
          <a:p>
            <a:pPr marL="0" indent="0" eaLnBrk="1" hangingPunct="1">
              <a:buNone/>
            </a:pPr>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fontAlgn="auto" hangingPunct="1">
              <a:spcAft>
                <a:spcPts val="0"/>
              </a:spcAft>
              <a:defRPr/>
            </a:pPr>
            <a:r>
              <a:rPr lang="en-US" sz="2800" dirty="0" smtClean="0"/>
              <a:t>Exemptions: Items Acquired for Out-of-State Use</a:t>
            </a:r>
          </a:p>
        </p:txBody>
      </p:sp>
      <p:sp>
        <p:nvSpPr>
          <p:cNvPr id="3" name="Content Placeholder 2"/>
          <p:cNvSpPr>
            <a:spLocks noGrp="1"/>
          </p:cNvSpPr>
          <p:nvPr>
            <p:ph idx="1"/>
          </p:nvPr>
        </p:nvSpPr>
        <p:spPr/>
        <p:txBody>
          <a:bodyPr rtlCol="0">
            <a:normAutofit/>
          </a:bodyPr>
          <a:lstStyle/>
          <a:p>
            <a:pPr marL="274320" indent="-274320" eaLnBrk="1" fontAlgn="auto" hangingPunct="1">
              <a:lnSpc>
                <a:spcPct val="90000"/>
              </a:lnSpc>
              <a:spcBef>
                <a:spcPts val="0"/>
              </a:spcBef>
              <a:spcAft>
                <a:spcPts val="0"/>
              </a:spcAft>
              <a:buFont typeface="Wingdings 2"/>
              <a:buChar char=""/>
              <a:defRPr/>
            </a:pPr>
            <a:r>
              <a:rPr lang="en-US" sz="2400" dirty="0" smtClean="0"/>
              <a:t>Goods for use outside the state of Washington, inform the seller no WA sales tax</a:t>
            </a:r>
          </a:p>
          <a:p>
            <a:pPr marL="274320" indent="-274320" eaLnBrk="1" fontAlgn="auto" hangingPunct="1">
              <a:lnSpc>
                <a:spcPct val="90000"/>
              </a:lnSpc>
              <a:spcBef>
                <a:spcPts val="0"/>
              </a:spcBef>
              <a:spcAft>
                <a:spcPts val="0"/>
              </a:spcAft>
              <a:buFont typeface="Wingdings 2"/>
              <a:buNone/>
              <a:defRPr/>
            </a:pPr>
            <a:endParaRPr lang="en-US" sz="2400" dirty="0" smtClean="0"/>
          </a:p>
          <a:p>
            <a:pPr marL="274320" indent="-274320" eaLnBrk="1" fontAlgn="auto" hangingPunct="1">
              <a:lnSpc>
                <a:spcPct val="90000"/>
              </a:lnSpc>
              <a:spcBef>
                <a:spcPts val="0"/>
              </a:spcBef>
              <a:spcAft>
                <a:spcPts val="0"/>
              </a:spcAft>
              <a:buFont typeface="Wingdings 2"/>
              <a:buChar char=""/>
              <a:defRPr/>
            </a:pPr>
            <a:r>
              <a:rPr lang="en-US" sz="2400" dirty="0" smtClean="0"/>
              <a:t>On purchases made via purchase order - buyer will flag the order as exempt as it is processed and include the appropriate language on the purchase order (PO)</a:t>
            </a:r>
          </a:p>
          <a:p>
            <a:pPr marL="857250" lvl="1" indent="-457200" fontAlgn="auto">
              <a:lnSpc>
                <a:spcPct val="90000"/>
              </a:lnSpc>
              <a:spcBef>
                <a:spcPts val="0"/>
              </a:spcBef>
              <a:spcAft>
                <a:spcPts val="0"/>
              </a:spcAft>
              <a:buFont typeface="Wingdings" panose="05000000000000000000" pitchFamily="2" charset="2"/>
              <a:buChar char="Ø"/>
              <a:defRPr/>
            </a:pPr>
            <a:r>
              <a:rPr lang="en-US" sz="2400" dirty="0" smtClean="0"/>
              <a:t>Ordering department must state in the comments that the order should be flagged as exempt and that the goods are for use outside of Washington</a:t>
            </a:r>
            <a:endParaRPr lang="en-US" sz="2400"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1000" y="762000"/>
            <a:ext cx="8305800" cy="914400"/>
          </a:xfrm>
        </p:spPr>
        <p:txBody>
          <a:bodyPr>
            <a:normAutofit fontScale="90000"/>
          </a:bodyPr>
          <a:lstStyle/>
          <a:p>
            <a:pPr eaLnBrk="1" fontAlgn="auto" hangingPunct="1">
              <a:spcAft>
                <a:spcPts val="0"/>
              </a:spcAft>
              <a:defRPr/>
            </a:pPr>
            <a:r>
              <a:rPr lang="en-US" dirty="0" smtClean="0"/>
              <a:t>Exemptions: Machinery and Equipment</a:t>
            </a:r>
          </a:p>
        </p:txBody>
      </p:sp>
      <p:sp>
        <p:nvSpPr>
          <p:cNvPr id="37890" name="Content Placeholder 2"/>
          <p:cNvSpPr>
            <a:spLocks noGrp="1"/>
          </p:cNvSpPr>
          <p:nvPr>
            <p:ph idx="1"/>
          </p:nvPr>
        </p:nvSpPr>
        <p:spPr/>
        <p:txBody>
          <a:bodyPr rtlCol="0">
            <a:normAutofit lnSpcReduction="10000"/>
          </a:bodyPr>
          <a:lstStyle/>
          <a:p>
            <a:pPr marL="438912" indent="-320040" eaLnBrk="1" fontAlgn="auto" hangingPunct="1">
              <a:spcBef>
                <a:spcPts val="0"/>
              </a:spcBef>
              <a:spcAft>
                <a:spcPts val="0"/>
              </a:spcAft>
              <a:buFont typeface="Wingdings 2"/>
              <a:buChar char=""/>
              <a:defRPr/>
            </a:pPr>
            <a:r>
              <a:rPr lang="en-US" dirty="0" smtClean="0"/>
              <a:t>Applies to purchases by public research institutions of machinery and equipment</a:t>
            </a:r>
          </a:p>
          <a:p>
            <a:pPr marL="731520" lvl="1" indent="-274320" eaLnBrk="1" fontAlgn="auto" hangingPunct="1">
              <a:spcAft>
                <a:spcPts val="0"/>
              </a:spcAft>
              <a:buFont typeface="Wingdings"/>
              <a:buChar char=""/>
              <a:defRPr/>
            </a:pPr>
            <a:r>
              <a:rPr lang="en-US" sz="2400" dirty="0" smtClean="0"/>
              <a:t>Directly in a research and development operation</a:t>
            </a:r>
          </a:p>
          <a:p>
            <a:pPr marL="731520" lvl="1" indent="-274320" eaLnBrk="1" fontAlgn="auto" hangingPunct="1">
              <a:spcAft>
                <a:spcPts val="0"/>
              </a:spcAft>
              <a:buFont typeface="Wingdings"/>
              <a:buChar char=""/>
              <a:defRPr/>
            </a:pPr>
            <a:r>
              <a:rPr lang="en-US" sz="2400" dirty="0" smtClean="0"/>
              <a:t>More than 50% of the time for a qualifying use</a:t>
            </a:r>
          </a:p>
          <a:p>
            <a:pPr marL="731520" lvl="1" indent="-274320" eaLnBrk="1" fontAlgn="auto" hangingPunct="1">
              <a:spcAft>
                <a:spcPts val="0"/>
              </a:spcAft>
              <a:buFont typeface="Wingdings"/>
              <a:buChar char=""/>
              <a:defRPr/>
            </a:pPr>
            <a:r>
              <a:rPr lang="en-US" sz="2400" dirty="0" smtClean="0"/>
              <a:t>Useful life of more than 1 year</a:t>
            </a:r>
          </a:p>
          <a:p>
            <a:pPr marL="731520" lvl="1" indent="-274320" eaLnBrk="1" fontAlgn="auto" hangingPunct="1">
              <a:spcAft>
                <a:spcPts val="0"/>
              </a:spcAft>
              <a:buFont typeface="Wingdings"/>
              <a:buChar char=""/>
              <a:defRPr/>
            </a:pPr>
            <a:r>
              <a:rPr lang="en-US" sz="2400" dirty="0" smtClean="0"/>
              <a:t>Cost of </a:t>
            </a:r>
            <a:r>
              <a:rPr lang="en-US" sz="2400" dirty="0" smtClean="0"/>
              <a:t>$</a:t>
            </a:r>
            <a:r>
              <a:rPr lang="en-US" sz="2400" dirty="0"/>
              <a:t>2</a:t>
            </a:r>
            <a:r>
              <a:rPr lang="en-US" sz="2400" dirty="0" smtClean="0"/>
              <a:t>00 </a:t>
            </a:r>
            <a:r>
              <a:rPr lang="en-US" sz="2400" dirty="0" smtClean="0"/>
              <a:t>or more</a:t>
            </a:r>
          </a:p>
          <a:p>
            <a:pPr marL="457200" lvl="1" indent="0" eaLnBrk="1" fontAlgn="auto" hangingPunct="1">
              <a:spcAft>
                <a:spcPts val="0"/>
              </a:spcAft>
              <a:buNone/>
              <a:defRPr/>
            </a:pPr>
            <a:endParaRPr lang="en-US" sz="2400" dirty="0" smtClean="0"/>
          </a:p>
          <a:p>
            <a:pPr marL="439420" indent="-274320" eaLnBrk="1" fontAlgn="auto" hangingPunct="1">
              <a:spcAft>
                <a:spcPts val="0"/>
              </a:spcAft>
              <a:buFont typeface="Wingdings"/>
              <a:buChar char=""/>
              <a:defRPr/>
            </a:pPr>
            <a:r>
              <a:rPr lang="en-US" dirty="0" smtClean="0"/>
              <a:t>UW Equipment Inventory Office is key player in M&amp;E purchases</a:t>
            </a:r>
          </a:p>
          <a:p>
            <a:pPr marL="731520" lvl="1" indent="-274320" eaLnBrk="1" fontAlgn="auto" hangingPunct="1">
              <a:spcAft>
                <a:spcPts val="0"/>
              </a:spcAft>
              <a:buFont typeface="Wingdings"/>
              <a:buChar char=""/>
              <a:defRPr/>
            </a:pPr>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fontAlgn="auto" hangingPunct="1">
              <a:spcAft>
                <a:spcPts val="0"/>
              </a:spcAft>
              <a:defRPr/>
            </a:pPr>
            <a:r>
              <a:rPr lang="en-US" dirty="0" smtClean="0"/>
              <a:t>Quiz Time!</a:t>
            </a:r>
          </a:p>
        </p:txBody>
      </p:sp>
      <p:sp>
        <p:nvSpPr>
          <p:cNvPr id="3" name="Content Placeholder 2"/>
          <p:cNvSpPr>
            <a:spLocks noGrp="1"/>
          </p:cNvSpPr>
          <p:nvPr>
            <p:ph idx="1"/>
          </p:nvPr>
        </p:nvSpPr>
        <p:spPr/>
        <p:txBody>
          <a:bodyPr rtlCol="0">
            <a:normAutofit fontScale="70000" lnSpcReduction="20000"/>
          </a:bodyPr>
          <a:lstStyle/>
          <a:p>
            <a:pPr marL="274320" indent="-274320" eaLnBrk="1" fontAlgn="auto" hangingPunct="1">
              <a:spcBef>
                <a:spcPts val="0"/>
              </a:spcBef>
              <a:spcAft>
                <a:spcPts val="0"/>
              </a:spcAft>
              <a:buFont typeface="Wingdings" pitchFamily="2" charset="2"/>
              <a:buChar char="§"/>
              <a:defRPr/>
            </a:pPr>
            <a:r>
              <a:rPr lang="en-US" dirty="0" smtClean="0"/>
              <a:t>#1</a:t>
            </a:r>
          </a:p>
          <a:p>
            <a:pPr marL="548640" lvl="1" indent="-274320" eaLnBrk="1" fontAlgn="auto" hangingPunct="1">
              <a:spcAft>
                <a:spcPts val="0"/>
              </a:spcAft>
              <a:buFont typeface="Wingdings" pitchFamily="2" charset="2"/>
              <a:buChar char="§"/>
              <a:defRPr/>
            </a:pPr>
            <a:r>
              <a:rPr lang="en-US" dirty="0" smtClean="0"/>
              <a:t>Department buys books from vendor. Vendor lists shipping separately – is the shipping subject to sales tax?</a:t>
            </a:r>
          </a:p>
          <a:p>
            <a:pPr marL="548640" lvl="1" indent="-274320" eaLnBrk="1" fontAlgn="auto" hangingPunct="1">
              <a:spcAft>
                <a:spcPts val="0"/>
              </a:spcAft>
              <a:buFont typeface="Wingdings" pitchFamily="2" charset="2"/>
              <a:buChar char="§"/>
              <a:defRPr/>
            </a:pPr>
            <a:r>
              <a:rPr lang="en-US" dirty="0" smtClean="0"/>
              <a:t>Can you put the shipping under a tax exempt object code? </a:t>
            </a:r>
          </a:p>
          <a:p>
            <a:pPr marL="274320" lvl="1" indent="0" eaLnBrk="1" fontAlgn="auto" hangingPunct="1">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smtClean="0"/>
              <a:t>#2</a:t>
            </a:r>
          </a:p>
          <a:p>
            <a:pPr marL="548640" lvl="1" indent="-274320" eaLnBrk="1" fontAlgn="auto" hangingPunct="1">
              <a:spcAft>
                <a:spcPts val="0"/>
              </a:spcAft>
              <a:buFont typeface="Wingdings" pitchFamily="2" charset="2"/>
              <a:buChar char="§"/>
              <a:defRPr/>
            </a:pPr>
            <a:r>
              <a:rPr lang="en-US" dirty="0" smtClean="0"/>
              <a:t>Department purchases a maintenance agreement on equipment in the department – taxable?</a:t>
            </a:r>
          </a:p>
          <a:p>
            <a:pPr marL="548640" lvl="1" indent="-274320" eaLnBrk="1" fontAlgn="auto" hangingPunct="1">
              <a:spcAft>
                <a:spcPts val="0"/>
              </a:spcAft>
              <a:buFont typeface="Wingdings" pitchFamily="2" charset="2"/>
              <a:buChar char="§"/>
              <a:defRPr/>
            </a:pPr>
            <a:r>
              <a:rPr lang="en-US" dirty="0" smtClean="0"/>
              <a:t>What if the equipment is M&amp;E exempt?</a:t>
            </a:r>
          </a:p>
          <a:p>
            <a:pPr marL="274320" lvl="1" indent="0" eaLnBrk="1" fontAlgn="auto" hangingPunct="1">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a:t>#3</a:t>
            </a:r>
          </a:p>
          <a:p>
            <a:pPr marL="548640" lvl="1" indent="-274320" eaLnBrk="1" fontAlgn="auto" hangingPunct="1">
              <a:spcAft>
                <a:spcPts val="0"/>
              </a:spcAft>
              <a:buFont typeface="Wingdings" pitchFamily="2" charset="2"/>
              <a:buChar char="§"/>
              <a:defRPr/>
            </a:pPr>
            <a:r>
              <a:rPr lang="en-US" dirty="0"/>
              <a:t>Department hires a consultant to help with a project – taxable?</a:t>
            </a:r>
          </a:p>
          <a:p>
            <a:pPr marL="548640" lvl="1" indent="-274320" eaLnBrk="1" fontAlgn="auto" hangingPunct="1">
              <a:spcAft>
                <a:spcPts val="0"/>
              </a:spcAft>
              <a:buFont typeface="Wingdings" pitchFamily="2" charset="2"/>
              <a:buChar char="§"/>
              <a:defRPr/>
            </a:pPr>
            <a:r>
              <a:rPr lang="en-US" dirty="0"/>
              <a:t>Can the department hire a consultant or do they have to hire an employee?  </a:t>
            </a:r>
          </a:p>
          <a:p>
            <a:pPr marL="274320" indent="-274320" eaLnBrk="1" fontAlgn="auto" hangingPunct="1">
              <a:spcBef>
                <a:spcPts val="0"/>
              </a:spcBef>
              <a:spcAft>
                <a:spcPts val="0"/>
              </a:spcAft>
              <a:buFont typeface="Wingdings 2"/>
              <a:buNone/>
              <a:defRPr/>
            </a:pPr>
            <a:endParaRPr lang="en-US" dirty="0" smtClean="0"/>
          </a:p>
          <a:p>
            <a:pPr marL="0" indent="0" eaLnBrk="1" fontAlgn="auto" hangingPunct="1">
              <a:spcBef>
                <a:spcPts val="0"/>
              </a:spcBef>
              <a:spcAft>
                <a:spcPts val="0"/>
              </a:spcAft>
              <a:buNone/>
              <a:defRPr/>
            </a:pPr>
            <a:endParaRPr lang="en-US"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104"/>
            <a:ext cx="8229600" cy="838200"/>
          </a:xfrm>
        </p:spPr>
        <p:txBody>
          <a:bodyPr/>
          <a:lstStyle/>
          <a:p>
            <a:r>
              <a:rPr lang="en-US" sz="4800" dirty="0" smtClean="0">
                <a:solidFill>
                  <a:schemeClr val="accent4">
                    <a:lumMod val="75000"/>
                  </a:schemeClr>
                </a:solidFill>
              </a:rPr>
              <a:t>Procurement Card</a:t>
            </a:r>
            <a:endParaRPr lang="en-US" dirty="0">
              <a:solidFill>
                <a:schemeClr val="accent4">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152399" y="1600200"/>
            <a:ext cx="8867775" cy="4054643"/>
          </a:xfrm>
          <a:prstGeom prst="rect">
            <a:avLst/>
          </a:prstGeom>
          <a:noFill/>
          <a:ln w="9525">
            <a:noFill/>
            <a:miter lim="800000"/>
            <a:headEnd/>
            <a:tailEnd/>
          </a:ln>
        </p:spPr>
      </p:pic>
      <p:sp>
        <p:nvSpPr>
          <p:cNvPr id="3" name="Rectangle 2"/>
          <p:cNvSpPr/>
          <p:nvPr/>
        </p:nvSpPr>
        <p:spPr>
          <a:xfrm>
            <a:off x="152399" y="5276306"/>
            <a:ext cx="8534400" cy="1107996"/>
          </a:xfrm>
          <a:prstGeom prst="rect">
            <a:avLst/>
          </a:prstGeom>
        </p:spPr>
        <p:txBody>
          <a:bodyPr wrap="square">
            <a:spAutoFit/>
          </a:bodyPr>
          <a:lstStyle/>
          <a:p>
            <a:pPr marL="285750" indent="-285750" eaLnBrk="1" hangingPunct="1">
              <a:buFont typeface="Arial" pitchFamily="34" charset="0"/>
              <a:buChar char="•"/>
            </a:pPr>
            <a:r>
              <a:rPr lang="en-US" sz="2200" dirty="0"/>
              <a:t>Receipt/invoice </a:t>
            </a:r>
            <a:r>
              <a:rPr lang="en-US" sz="2200" dirty="0" smtClean="0"/>
              <a:t>should </a:t>
            </a:r>
            <a:r>
              <a:rPr lang="en-US" sz="2200" dirty="0"/>
              <a:t>be reviewed to determine if the merchant charged sales tax. </a:t>
            </a:r>
            <a:r>
              <a:rPr lang="en-US" sz="2200" dirty="0" smtClean="0"/>
              <a:t>If not and purchasing taxable item, check the “Add Use Tax” box.</a:t>
            </a:r>
            <a:endParaRPr lang="en-US" sz="2200"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64" t="35883" r="23695" b="47860"/>
          <a:stretch/>
        </p:blipFill>
        <p:spPr bwMode="auto">
          <a:xfrm>
            <a:off x="333021" y="2209799"/>
            <a:ext cx="8382000" cy="147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4724400" y="3200400"/>
            <a:ext cx="419100" cy="6337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495800" y="2895600"/>
            <a:ext cx="228600" cy="3048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4495800" y="3375861"/>
            <a:ext cx="228600" cy="3048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p:cNvCxnSpPr/>
          <p:nvPr/>
        </p:nvCxnSpPr>
        <p:spPr>
          <a:xfrm flipV="1">
            <a:off x="3663891" y="3657600"/>
            <a:ext cx="755710" cy="5185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689" y="5562600"/>
            <a:ext cx="8305800" cy="914400"/>
          </a:xfrm>
          <a:prstGeom prst="rect">
            <a:avLst/>
          </a:prstGeom>
          <a:solidFill>
            <a:schemeClr val="accent4">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en-US" sz="2400" b="1" dirty="0">
                <a:solidFill>
                  <a:schemeClr val="tx1"/>
                </a:solidFill>
              </a:rPr>
              <a:t>Key point: </a:t>
            </a:r>
            <a:r>
              <a:rPr lang="en-US" sz="2400" dirty="0">
                <a:solidFill>
                  <a:schemeClr val="tx1"/>
                </a:solidFill>
              </a:rPr>
              <a:t>If purchase is taxable and sales tax has NOT been billed, we should apply use tax.</a:t>
            </a:r>
          </a:p>
        </p:txBody>
      </p:sp>
      <p:sp>
        <p:nvSpPr>
          <p:cNvPr id="2" name="Title 1"/>
          <p:cNvSpPr>
            <a:spLocks noGrp="1"/>
          </p:cNvSpPr>
          <p:nvPr>
            <p:ph type="title"/>
          </p:nvPr>
        </p:nvSpPr>
        <p:spPr/>
        <p:txBody>
          <a:bodyPr>
            <a:normAutofit/>
          </a:bodyPr>
          <a:lstStyle/>
          <a:p>
            <a:r>
              <a:rPr lang="en-US" dirty="0" err="1" smtClean="0"/>
              <a:t>eProcurement</a:t>
            </a:r>
            <a:r>
              <a:rPr lang="en-US" dirty="0" smtClean="0"/>
              <a:t> PO / Non-PO</a:t>
            </a:r>
            <a:endParaRPr lang="en-US" dirty="0"/>
          </a:p>
        </p:txBody>
      </p:sp>
      <p:sp>
        <p:nvSpPr>
          <p:cNvPr id="3" name="Content Placeholder 2"/>
          <p:cNvSpPr>
            <a:spLocks noGrp="1"/>
          </p:cNvSpPr>
          <p:nvPr>
            <p:ph idx="1"/>
          </p:nvPr>
        </p:nvSpPr>
        <p:spPr>
          <a:xfrm>
            <a:off x="459789" y="1752600"/>
            <a:ext cx="8229600" cy="3810000"/>
          </a:xfrm>
        </p:spPr>
        <p:txBody>
          <a:bodyPr/>
          <a:lstStyle/>
          <a:p>
            <a:r>
              <a:rPr lang="en-US" sz="2400" dirty="0" smtClean="0"/>
              <a:t>When an invoice is paid through </a:t>
            </a:r>
            <a:r>
              <a:rPr lang="en-US" sz="2400" dirty="0" err="1" smtClean="0"/>
              <a:t>eProcurement</a:t>
            </a:r>
            <a:r>
              <a:rPr lang="en-US" sz="2400" dirty="0" smtClean="0"/>
              <a:t>, the system looks at: </a:t>
            </a:r>
          </a:p>
          <a:p>
            <a:pPr lvl="1"/>
            <a:r>
              <a:rPr lang="en-US" sz="2400" dirty="0" smtClean="0"/>
              <a:t>the sales tax entered</a:t>
            </a:r>
          </a:p>
          <a:p>
            <a:pPr lvl="1"/>
            <a:r>
              <a:rPr lang="en-US" sz="2400" dirty="0" smtClean="0"/>
              <a:t>the item(s) being purchased</a:t>
            </a:r>
          </a:p>
          <a:p>
            <a:pPr lvl="1"/>
            <a:r>
              <a:rPr lang="en-US" sz="2400" dirty="0" smtClean="0"/>
              <a:t>the delivery address.  </a:t>
            </a:r>
          </a:p>
          <a:p>
            <a:r>
              <a:rPr lang="en-US" sz="2400" dirty="0" smtClean="0"/>
              <a:t>Based on these factors, the system estimates what the tax should be.  </a:t>
            </a:r>
          </a:p>
          <a:p>
            <a:pPr lvl="1"/>
            <a:r>
              <a:rPr lang="en-US" sz="2000" dirty="0" smtClean="0"/>
              <a:t>If what is entered on the invoice conflicts with that estimation, the transaction will be flagged for review and reconciliation.</a:t>
            </a:r>
          </a:p>
        </p:txBody>
      </p:sp>
      <p:sp>
        <p:nvSpPr>
          <p:cNvPr id="6" name="Footer Placeholder 5"/>
          <p:cNvSpPr>
            <a:spLocks noGrp="1"/>
          </p:cNvSpPr>
          <p:nvPr>
            <p:ph type="ftr" sz="quarter" idx="11"/>
          </p:nvPr>
        </p:nvSpPr>
        <p:spPr/>
        <p:txBody>
          <a:bodyPr/>
          <a:lstStyle/>
          <a:p>
            <a:pPr>
              <a:defRPr/>
            </a:pPr>
            <a:r>
              <a:rPr lang="en-US" smtClean="0"/>
              <a:t>Basic Sale Tax Training- 2014</a:t>
            </a:r>
            <a:endParaRPr lang="en-US"/>
          </a:p>
        </p:txBody>
      </p:sp>
      <p:sp>
        <p:nvSpPr>
          <p:cNvPr id="7" name="Slide Number Placeholder 6"/>
          <p:cNvSpPr>
            <a:spLocks noGrp="1"/>
          </p:cNvSpPr>
          <p:nvPr>
            <p:ph type="sldNum" sz="quarter" idx="12"/>
          </p:nvPr>
        </p:nvSpPr>
        <p:spPr/>
        <p:txBody>
          <a:bodyPr/>
          <a:lstStyle/>
          <a:p>
            <a:pPr>
              <a:defRPr/>
            </a:pPr>
            <a:fld id="{759BE9D9-79FA-42B6-A120-56CCD7C225E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eProcurement</a:t>
            </a:r>
            <a:r>
              <a:rPr lang="en-US" dirty="0"/>
              <a:t> PO / Non-PO</a:t>
            </a:r>
          </a:p>
        </p:txBody>
      </p:sp>
      <p:sp>
        <p:nvSpPr>
          <p:cNvPr id="3" name="Content Placeholder 2"/>
          <p:cNvSpPr>
            <a:spLocks noGrp="1"/>
          </p:cNvSpPr>
          <p:nvPr>
            <p:ph idx="1"/>
          </p:nvPr>
        </p:nvSpPr>
        <p:spPr>
          <a:xfrm>
            <a:off x="457200" y="1676401"/>
            <a:ext cx="8229600" cy="4724400"/>
          </a:xfrm>
        </p:spPr>
        <p:txBody>
          <a:bodyPr/>
          <a:lstStyle/>
          <a:p>
            <a:r>
              <a:rPr lang="en-US" sz="2000" dirty="0" smtClean="0"/>
              <a:t>If the supplier billed less tax than the expected amount:</a:t>
            </a:r>
          </a:p>
          <a:p>
            <a:pPr lvl="1"/>
            <a:r>
              <a:rPr lang="en-US" sz="2000" dirty="0" smtClean="0"/>
              <a:t>The supplier will receive payment for what they invoiced</a:t>
            </a:r>
          </a:p>
          <a:p>
            <a:pPr lvl="1"/>
            <a:r>
              <a:rPr lang="en-US" sz="2000" dirty="0" smtClean="0"/>
              <a:t>The remaining tax amount will be paid to the State of Washington as Use Tax</a:t>
            </a:r>
          </a:p>
          <a:p>
            <a:r>
              <a:rPr lang="en-US" sz="2000" dirty="0" smtClean="0"/>
              <a:t>If the supplier billed more tax:</a:t>
            </a:r>
          </a:p>
          <a:p>
            <a:pPr lvl="1"/>
            <a:r>
              <a:rPr lang="en-US" sz="2000" dirty="0" err="1" smtClean="0"/>
              <a:t>eProcurement</a:t>
            </a:r>
            <a:r>
              <a:rPr lang="en-US" sz="2000" dirty="0" smtClean="0"/>
              <a:t> will short-pay the invoice to the correct tax rate and only that amount will be paid to the supplier.</a:t>
            </a:r>
          </a:p>
          <a:p>
            <a:pPr marL="0" indent="0">
              <a:buNone/>
            </a:pPr>
            <a:r>
              <a:rPr lang="en-US" sz="2000" b="1" dirty="0" smtClean="0"/>
              <a:t>Specific to Non-PO Invoice- </a:t>
            </a:r>
            <a:endParaRPr lang="en-US" sz="2000" dirty="0"/>
          </a:p>
          <a:p>
            <a:r>
              <a:rPr lang="en-US" sz="2000" dirty="0" smtClean="0"/>
              <a:t>Must include a header tax amount.  </a:t>
            </a:r>
          </a:p>
          <a:p>
            <a:pPr lvl="1"/>
            <a:r>
              <a:rPr lang="en-US" sz="1200" dirty="0" smtClean="0"/>
              <a:t>Always enter the tax amount provided by the supplier on the invoice, even if it is $0.  The system will calculate the proper tax amount to be paid and add as needed.</a:t>
            </a:r>
          </a:p>
        </p:txBody>
      </p:sp>
      <p:sp>
        <p:nvSpPr>
          <p:cNvPr id="5" name="Footer Placeholder 4"/>
          <p:cNvSpPr>
            <a:spLocks noGrp="1"/>
          </p:cNvSpPr>
          <p:nvPr>
            <p:ph type="ftr" sz="quarter" idx="11"/>
          </p:nvPr>
        </p:nvSpPr>
        <p:spPr/>
        <p:txBody>
          <a:body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p>
            <a:pPr>
              <a:defRPr/>
            </a:pPr>
            <a:fld id="{759BE9D9-79FA-42B6-A120-56CCD7C225E8}"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smtClean="0"/>
              <a:t>Use Tax Corrections</a:t>
            </a:r>
            <a:endParaRPr lang="en-US" dirty="0"/>
          </a:p>
        </p:txBody>
      </p:sp>
      <p:sp>
        <p:nvSpPr>
          <p:cNvPr id="3" name="Content Placeholder 2"/>
          <p:cNvSpPr>
            <a:spLocks noGrp="1"/>
          </p:cNvSpPr>
          <p:nvPr>
            <p:ph idx="1"/>
          </p:nvPr>
        </p:nvSpPr>
        <p:spPr>
          <a:xfrm>
            <a:off x="304800" y="1357313"/>
            <a:ext cx="8382000" cy="5181599"/>
          </a:xfrm>
        </p:spPr>
        <p:txBody>
          <a:bodyPr/>
          <a:lstStyle/>
          <a:p>
            <a:r>
              <a:rPr lang="en-US" sz="2400" dirty="0" smtClean="0"/>
              <a:t>Budgets should be reconciled regularly </a:t>
            </a:r>
            <a:r>
              <a:rPr lang="en-US" sz="2000" i="1" dirty="0" smtClean="0"/>
              <a:t>(monthly is best, quarterly at a minimum)</a:t>
            </a:r>
            <a:r>
              <a:rPr lang="en-US" sz="2400" i="1" dirty="0" smtClean="0"/>
              <a:t> </a:t>
            </a:r>
            <a:r>
              <a:rPr lang="en-US" sz="2400" dirty="0" smtClean="0"/>
              <a:t>to resolve any discrepancies in a timely manner</a:t>
            </a:r>
          </a:p>
          <a:p>
            <a:pPr marL="119062" indent="0">
              <a:buNone/>
            </a:pPr>
            <a:endParaRPr lang="en-US" sz="1400" dirty="0" smtClean="0"/>
          </a:p>
          <a:p>
            <a:r>
              <a:rPr lang="en-US" sz="2400" dirty="0" smtClean="0"/>
              <a:t>If transactions are discovered in which use tax was incorrectly applied, or not originally applied and should have been, correction requests can be submitted to Procurement Services</a:t>
            </a:r>
          </a:p>
          <a:p>
            <a:pPr marL="119062" indent="0">
              <a:buNone/>
            </a:pPr>
            <a:endParaRPr lang="en-US" sz="1400" dirty="0" smtClean="0"/>
          </a:p>
          <a:p>
            <a:r>
              <a:rPr lang="en-US" sz="2400" dirty="0"/>
              <a:t>Tool: There is a Web Form in </a:t>
            </a:r>
            <a:r>
              <a:rPr lang="en-US" sz="2400" b="1" dirty="0"/>
              <a:t>Procurement Desktop Reports</a:t>
            </a:r>
            <a:r>
              <a:rPr lang="en-US" sz="2400" dirty="0"/>
              <a:t> </a:t>
            </a:r>
            <a:r>
              <a:rPr lang="en-US" sz="2400" dirty="0" smtClean="0"/>
              <a:t> </a:t>
            </a:r>
            <a:r>
              <a:rPr lang="en-US" sz="2400" dirty="0"/>
              <a:t>where correction requests can be submitted </a:t>
            </a:r>
            <a:r>
              <a:rPr lang="en-US" sz="2400" dirty="0" smtClean="0"/>
              <a:t>electronically</a:t>
            </a:r>
          </a:p>
          <a:p>
            <a:pPr marL="0" indent="0">
              <a:buNone/>
            </a:pPr>
            <a:endParaRPr lang="en-US" sz="2400" dirty="0" smtClean="0"/>
          </a:p>
          <a:p>
            <a:r>
              <a:rPr lang="en-US" sz="2400" dirty="0"/>
              <a:t>This file describes the steps to submit a use tax correction: </a:t>
            </a:r>
            <a:r>
              <a:rPr lang="en-US" sz="2400" u="sng" dirty="0">
                <a:hlinkClick r:id="rId3"/>
              </a:rPr>
              <a:t>https://f2.washington.edu/fm/ps/sites/default/files/Use%20Tax%20walkthrough_2.pdf</a:t>
            </a:r>
            <a:endParaRPr lang="en-US" sz="2400" dirty="0"/>
          </a:p>
          <a:p>
            <a:endParaRPr lang="en-US" dirty="0"/>
          </a:p>
        </p:txBody>
      </p:sp>
      <p:sp>
        <p:nvSpPr>
          <p:cNvPr id="5" name="Footer Placeholder 4"/>
          <p:cNvSpPr>
            <a:spLocks noGrp="1"/>
          </p:cNvSpPr>
          <p:nvPr>
            <p:ph type="ftr" sz="quarter" idx="11"/>
          </p:nvPr>
        </p:nvSpPr>
        <p:spPr/>
        <p:txBody>
          <a:body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p>
            <a:pPr>
              <a:defRPr/>
            </a:pPr>
            <a:fld id="{759BE9D9-79FA-42B6-A120-56CCD7C225E8}" type="slidenum">
              <a:rPr lang="en-US" smtClean="0"/>
              <a:pPr>
                <a:defRPr/>
              </a:pPr>
              <a:t>28</a:t>
            </a:fld>
            <a:endParaRPr lang="en-US"/>
          </a:p>
        </p:txBody>
      </p:sp>
    </p:spTree>
    <p:extLst>
      <p:ext uri="{BB962C8B-B14F-4D97-AF65-F5344CB8AC3E}">
        <p14:creationId xmlns:p14="http://schemas.microsoft.com/office/powerpoint/2010/main" val="4115339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fontAlgn="auto" hangingPunct="1">
              <a:spcAft>
                <a:spcPts val="0"/>
              </a:spcAft>
              <a:defRPr/>
            </a:pPr>
            <a:r>
              <a:rPr lang="en-US" dirty="0" err="1" smtClean="0"/>
              <a:t>ProCard</a:t>
            </a:r>
            <a:r>
              <a:rPr lang="en-US" dirty="0" smtClean="0"/>
              <a:t> Case Study</a:t>
            </a:r>
          </a:p>
        </p:txBody>
      </p:sp>
      <p:sp>
        <p:nvSpPr>
          <p:cNvPr id="3" name="Content Placeholder 2"/>
          <p:cNvSpPr>
            <a:spLocks noGrp="1"/>
          </p:cNvSpPr>
          <p:nvPr>
            <p:ph idx="1"/>
          </p:nvPr>
        </p:nvSpPr>
        <p:spPr/>
        <p:txBody>
          <a:bodyPr rtlCol="0">
            <a:normAutofit fontScale="77500" lnSpcReduction="20000"/>
          </a:bodyPr>
          <a:lstStyle/>
          <a:p>
            <a:pPr marL="0" indent="0" eaLnBrk="1" fontAlgn="auto" hangingPunct="1">
              <a:spcBef>
                <a:spcPts val="0"/>
              </a:spcBef>
              <a:spcAft>
                <a:spcPts val="0"/>
              </a:spcAft>
              <a:buNone/>
              <a:defRPr/>
            </a:pPr>
            <a:endParaRPr lang="en-US" b="1" dirty="0" smtClean="0"/>
          </a:p>
          <a:p>
            <a:pPr marL="274320" indent="-274320" eaLnBrk="1" fontAlgn="auto" hangingPunct="1">
              <a:spcBef>
                <a:spcPts val="0"/>
              </a:spcBef>
              <a:spcAft>
                <a:spcPts val="0"/>
              </a:spcAft>
              <a:buFont typeface="Wingdings" pitchFamily="2" charset="2"/>
              <a:buChar char="§"/>
              <a:defRPr/>
            </a:pPr>
            <a:r>
              <a:rPr lang="en-US" dirty="0" smtClean="0"/>
              <a:t>Card holder has split the transaction to separate shipping, and handling into 03-24. Item being purchased is under 05-99.</a:t>
            </a:r>
          </a:p>
          <a:p>
            <a:pPr marL="0" indent="0" eaLnBrk="1" fontAlgn="auto" hangingPunct="1">
              <a:spcBef>
                <a:spcPts val="0"/>
              </a:spcBef>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smtClean="0"/>
              <a:t>Reconciler reviews the account and makes no modification. </a:t>
            </a:r>
          </a:p>
          <a:p>
            <a:pPr marL="0" indent="0" eaLnBrk="1" fontAlgn="auto" hangingPunct="1">
              <a:spcBef>
                <a:spcPts val="0"/>
              </a:spcBef>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err="1" smtClean="0"/>
              <a:t>ProCard</a:t>
            </a:r>
            <a:r>
              <a:rPr lang="en-US" dirty="0" smtClean="0"/>
              <a:t> staff has already made the monthly payment to JP Morgan and the transaction is now posted to </a:t>
            </a:r>
            <a:r>
              <a:rPr lang="en-US" dirty="0" err="1" smtClean="0"/>
              <a:t>MyFinancial</a:t>
            </a:r>
            <a:r>
              <a:rPr lang="en-US" dirty="0" smtClean="0"/>
              <a:t> Desktop.</a:t>
            </a:r>
          </a:p>
          <a:p>
            <a:pPr marL="0" indent="0" eaLnBrk="1" fontAlgn="auto" hangingPunct="1">
              <a:spcBef>
                <a:spcPts val="0"/>
              </a:spcBef>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smtClean="0"/>
              <a:t>What is the problem and how do you correct it?</a:t>
            </a:r>
          </a:p>
          <a:p>
            <a:pPr marL="274320" indent="-274320" eaLnBrk="1" fontAlgn="auto" hangingPunct="1">
              <a:spcBef>
                <a:spcPts val="0"/>
              </a:spcBef>
              <a:spcAft>
                <a:spcPts val="0"/>
              </a:spcAft>
              <a:buFont typeface="Wingdings 2" pitchFamily="18" charset="2"/>
              <a:buNone/>
              <a:defRPr/>
            </a:pPr>
            <a:r>
              <a:rPr lang="en-US" dirty="0" smtClean="0"/>
              <a:t>  </a:t>
            </a:r>
          </a:p>
          <a:p>
            <a:pPr marL="274320" indent="-274320" eaLnBrk="1" fontAlgn="auto" hangingPunct="1">
              <a:spcBef>
                <a:spcPts val="0"/>
              </a:spcBef>
              <a:spcAft>
                <a:spcPts val="0"/>
              </a:spcAft>
              <a:buFont typeface="Wingdings 2"/>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763000" cy="914400"/>
          </a:xfrm>
        </p:spPr>
        <p:txBody>
          <a:bodyPr/>
          <a:lstStyle/>
          <a:p>
            <a:pPr fontAlgn="auto">
              <a:spcAft>
                <a:spcPts val="0"/>
              </a:spcAft>
              <a:defRPr/>
            </a:pPr>
            <a:r>
              <a:rPr lang="en-US" sz="3600" dirty="0" smtClean="0"/>
              <a:t>But, </a:t>
            </a:r>
            <a:r>
              <a:rPr lang="en-US" sz="3600" dirty="0"/>
              <a:t>Why do I Have to Understand State Tax?</a:t>
            </a:r>
          </a:p>
        </p:txBody>
      </p:sp>
      <p:sp>
        <p:nvSpPr>
          <p:cNvPr id="3" name="Content Placeholder 2"/>
          <p:cNvSpPr>
            <a:spLocks noGrp="1"/>
          </p:cNvSpPr>
          <p:nvPr>
            <p:ph idx="1"/>
          </p:nvPr>
        </p:nvSpPr>
        <p:spPr>
          <a:xfrm>
            <a:off x="457200" y="1600200"/>
            <a:ext cx="8229600" cy="4297363"/>
          </a:xfrm>
        </p:spPr>
        <p:txBody>
          <a:bodyPr/>
          <a:lstStyle/>
          <a:p>
            <a:pPr eaLnBrk="1" hangingPunct="1"/>
            <a:r>
              <a:rPr lang="en-US" sz="2600" dirty="0" smtClean="0"/>
              <a:t>Not all sellers are registered in the state of Washington to collect sales tax</a:t>
            </a:r>
          </a:p>
          <a:p>
            <a:pPr eaLnBrk="1" hangingPunct="1"/>
            <a:r>
              <a:rPr lang="en-US" sz="2600" dirty="0" smtClean="0"/>
              <a:t>We pay about $6,000,000 in use tax every year </a:t>
            </a:r>
          </a:p>
          <a:p>
            <a:pPr eaLnBrk="1" hangingPunct="1"/>
            <a:r>
              <a:rPr lang="en-US" sz="2600" dirty="0" smtClean="0"/>
              <a:t>We collect and remit about $3,500,000 in sales tax</a:t>
            </a:r>
          </a:p>
          <a:p>
            <a:pPr eaLnBrk="1" hangingPunct="1"/>
            <a:r>
              <a:rPr lang="en-US" sz="2600" dirty="0" smtClean="0"/>
              <a:t>DOR audits our suppliers</a:t>
            </a:r>
          </a:p>
          <a:p>
            <a:pPr eaLnBrk="1" hangingPunct="1"/>
            <a:r>
              <a:rPr lang="en-US" sz="2600" smtClean="0"/>
              <a:t>DOR h as </a:t>
            </a:r>
            <a:r>
              <a:rPr lang="en-US" sz="2600" dirty="0" smtClean="0"/>
              <a:t>the right to audit us too</a:t>
            </a:r>
          </a:p>
          <a:p>
            <a:pPr eaLnBrk="1" hangingPunct="1"/>
            <a:r>
              <a:rPr lang="en-US" sz="2600" dirty="0" smtClean="0"/>
              <a:t>We are </a:t>
            </a:r>
            <a:r>
              <a:rPr lang="en-US" sz="2600" i="1" dirty="0" smtClean="0"/>
              <a:t>all</a:t>
            </a:r>
            <a:r>
              <a:rPr lang="en-US" sz="2600" dirty="0" smtClean="0"/>
              <a:t> responsible for maximizing the dollars we have to spend and making sure we are compliant with the law</a:t>
            </a:r>
          </a:p>
          <a:p>
            <a:pPr eaLnBrk="1" hangingPunct="1"/>
            <a:endParaRPr lang="en-US" dirty="0" smtClean="0"/>
          </a:p>
        </p:txBody>
      </p:sp>
      <p:sp>
        <p:nvSpPr>
          <p:cNvPr id="5" name="Footer Placeholder 4"/>
          <p:cNvSpPr>
            <a:spLocks noGrp="1"/>
          </p:cNvSpPr>
          <p:nvPr>
            <p:ph type="ftr" sz="quarter" idx="11"/>
          </p:nvPr>
        </p:nvSpPr>
        <p:spPr/>
        <p:txBody>
          <a:body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p>
            <a:pPr>
              <a:defRPr/>
            </a:pPr>
            <a:fld id="{759BE9D9-79FA-42B6-A120-56CCD7C225E8}"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5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4" end="4"/>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fade">
                                      <p:cBhvr>
                                        <p:cTn id="58" dur="800" decel="100000"/>
                                        <p:tgtEl>
                                          <p:spTgt spid="3">
                                            <p:txEl>
                                              <p:pRg st="5" end="5"/>
                                            </p:txEl>
                                          </p:spTgt>
                                        </p:tgtEl>
                                      </p:cBhvr>
                                    </p:animEffect>
                                    <p:anim calcmode="lin" valueType="num">
                                      <p:cBhvr>
                                        <p:cTn id="59"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fontAlgn="auto" hangingPunct="1">
              <a:spcAft>
                <a:spcPts val="0"/>
              </a:spcAft>
              <a:defRPr/>
            </a:pPr>
            <a:r>
              <a:rPr lang="en-US" dirty="0" smtClean="0"/>
              <a:t>Answer</a:t>
            </a:r>
          </a:p>
        </p:txBody>
      </p:sp>
      <p:sp>
        <p:nvSpPr>
          <p:cNvPr id="37891" name="Content Placeholder 2"/>
          <p:cNvSpPr>
            <a:spLocks noGrp="1"/>
          </p:cNvSpPr>
          <p:nvPr>
            <p:ph idx="1"/>
          </p:nvPr>
        </p:nvSpPr>
        <p:spPr/>
        <p:txBody>
          <a:bodyPr/>
          <a:lstStyle/>
          <a:p>
            <a:pPr eaLnBrk="1" hangingPunct="1"/>
            <a:r>
              <a:rPr lang="en-US" smtClean="0"/>
              <a:t>Reconciler can change it in payment net before the payment is made to the bank to make shipping taxable.</a:t>
            </a:r>
          </a:p>
          <a:p>
            <a:pPr eaLnBrk="1" hangingPunct="1">
              <a:buFont typeface="Wingdings 2" pitchFamily="18" charset="2"/>
              <a:buNone/>
            </a:pPr>
            <a:endParaRPr lang="en-US" smtClean="0"/>
          </a:p>
          <a:p>
            <a:pPr eaLnBrk="1" hangingPunct="1"/>
            <a:r>
              <a:rPr lang="en-US" smtClean="0"/>
              <a:t>If payment is already made, though, have to go through Procard department and request a correction.</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fontAlgn="auto" hangingPunct="1">
              <a:spcAft>
                <a:spcPts val="0"/>
              </a:spcAft>
              <a:defRPr/>
            </a:pPr>
            <a:r>
              <a:rPr lang="en-US" dirty="0" smtClean="0"/>
              <a:t>Audit Case Study</a:t>
            </a:r>
            <a:r>
              <a:rPr lang="en-US" dirty="0" smtClean="0">
                <a:solidFill>
                  <a:srgbClr val="8C438F"/>
                </a:solidFill>
              </a:rPr>
              <a:t>	</a:t>
            </a:r>
          </a:p>
        </p:txBody>
      </p:sp>
      <p:sp>
        <p:nvSpPr>
          <p:cNvPr id="38915" name="Content Placeholder 2"/>
          <p:cNvSpPr>
            <a:spLocks noGrp="1"/>
          </p:cNvSpPr>
          <p:nvPr>
            <p:ph idx="1"/>
          </p:nvPr>
        </p:nvSpPr>
        <p:spPr>
          <a:xfrm>
            <a:off x="457200" y="1600200"/>
            <a:ext cx="8229600" cy="4876800"/>
          </a:xfrm>
        </p:spPr>
        <p:txBody>
          <a:bodyPr/>
          <a:lstStyle/>
          <a:p>
            <a:pPr eaLnBrk="1" hangingPunct="1"/>
            <a:r>
              <a:rPr lang="en-US" sz="2800" dirty="0" smtClean="0"/>
              <a:t>The vendor has asked us for documentation that we paid the use tax on specific invoices because they did not charge sales tax.</a:t>
            </a:r>
          </a:p>
          <a:p>
            <a:pPr eaLnBrk="1" hangingPunct="1">
              <a:buFont typeface="Wingdings 2" pitchFamily="18" charset="2"/>
              <a:buNone/>
            </a:pPr>
            <a:endParaRPr lang="en-US" sz="2800" dirty="0" smtClean="0"/>
          </a:p>
          <a:p>
            <a:pPr eaLnBrk="1" hangingPunct="1"/>
            <a:r>
              <a:rPr lang="en-US" sz="2800" dirty="0" smtClean="0"/>
              <a:t>Are we obligated to provide this information to the vendor?</a:t>
            </a:r>
          </a:p>
          <a:p>
            <a:pPr eaLnBrk="1" hangingPunct="1">
              <a:buFont typeface="Wingdings 2" pitchFamily="18" charset="2"/>
              <a:buNone/>
            </a:pPr>
            <a:endParaRPr lang="en-US" sz="2800" dirty="0" smtClean="0"/>
          </a:p>
          <a:p>
            <a:pPr eaLnBrk="1" hangingPunct="1"/>
            <a:r>
              <a:rPr lang="en-US" sz="2800" dirty="0" smtClean="0"/>
              <a:t>What kind of documents can we provide?</a:t>
            </a:r>
          </a:p>
          <a:p>
            <a:pPr eaLnBrk="1" hangingPunct="1"/>
            <a:endParaRPr lang="en-US" sz="2800" dirty="0" smtClean="0"/>
          </a:p>
          <a:p>
            <a:pPr eaLnBrk="1" hangingPunct="1"/>
            <a:r>
              <a:rPr lang="en-US" sz="2800" dirty="0" smtClean="0"/>
              <a:t>If use tax wasn’t paid what happens?</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fontAlgn="auto" hangingPunct="1">
              <a:spcAft>
                <a:spcPts val="0"/>
              </a:spcAft>
              <a:defRPr/>
            </a:pPr>
            <a:r>
              <a:rPr lang="en-US" dirty="0" smtClean="0"/>
              <a:t>Answer	</a:t>
            </a:r>
          </a:p>
        </p:txBody>
      </p:sp>
      <p:sp>
        <p:nvSpPr>
          <p:cNvPr id="39939" name="Content Placeholder 2"/>
          <p:cNvSpPr>
            <a:spLocks noGrp="1"/>
          </p:cNvSpPr>
          <p:nvPr>
            <p:ph idx="1"/>
          </p:nvPr>
        </p:nvSpPr>
        <p:spPr>
          <a:xfrm>
            <a:off x="533400" y="1676400"/>
            <a:ext cx="8229600" cy="4297363"/>
          </a:xfrm>
        </p:spPr>
        <p:txBody>
          <a:bodyPr/>
          <a:lstStyle/>
          <a:p>
            <a:pPr eaLnBrk="1" hangingPunct="1"/>
            <a:r>
              <a:rPr lang="en-US" sz="2800" dirty="0" smtClean="0"/>
              <a:t>Work with Procurement Services if a vendor contacts you about this</a:t>
            </a:r>
          </a:p>
          <a:p>
            <a:pPr eaLnBrk="1" hangingPunct="1"/>
            <a:r>
              <a:rPr lang="en-US" sz="2800" dirty="0" smtClean="0"/>
              <a:t>Check that use tax actually was paid</a:t>
            </a:r>
          </a:p>
          <a:p>
            <a:pPr eaLnBrk="1" hangingPunct="1"/>
            <a:r>
              <a:rPr lang="en-US" sz="2800" dirty="0" smtClean="0"/>
              <a:t>Terms and conditions in contracts often say we will pay use tax if sales tax not charged. </a:t>
            </a:r>
          </a:p>
          <a:p>
            <a:pPr eaLnBrk="1" hangingPunct="1"/>
            <a:r>
              <a:rPr lang="en-US" sz="2800" dirty="0" smtClean="0"/>
              <a:t>We may be required to provide the DOR use tax form at some point.</a:t>
            </a:r>
          </a:p>
          <a:p>
            <a:pPr eaLnBrk="1" hangingPunct="1"/>
            <a:r>
              <a:rPr lang="en-US" sz="2800" dirty="0" smtClean="0"/>
              <a:t>If no tax paid and tax is due, then department will have to pay it and may owe penalties and interest. </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rmAutofit fontScale="90000"/>
          </a:bodyPr>
          <a:lstStyle/>
          <a:p>
            <a:pPr>
              <a:defRPr/>
            </a:pPr>
            <a:r>
              <a:rPr lang="en-US" dirty="0" smtClean="0"/>
              <a:t>Can you give me a list of non-taxable object codes, </a:t>
            </a:r>
            <a:r>
              <a:rPr lang="en-US" dirty="0" err="1" smtClean="0"/>
              <a:t>pleeaassee</a:t>
            </a:r>
            <a:r>
              <a:rPr lang="en-US" dirty="0" smtClean="0"/>
              <a:t>?</a:t>
            </a:r>
            <a:endParaRPr lang="en-US" dirty="0"/>
          </a:p>
        </p:txBody>
      </p:sp>
      <p:sp>
        <p:nvSpPr>
          <p:cNvPr id="3" name="Content Placeholder 2"/>
          <p:cNvSpPr>
            <a:spLocks noGrp="1"/>
          </p:cNvSpPr>
          <p:nvPr>
            <p:ph idx="1"/>
          </p:nvPr>
        </p:nvSpPr>
        <p:spPr>
          <a:xfrm>
            <a:off x="457200" y="1752600"/>
            <a:ext cx="8229600" cy="4495800"/>
          </a:xfrm>
        </p:spPr>
        <p:txBody>
          <a:bodyPr/>
          <a:lstStyle/>
          <a:p>
            <a:pPr marL="119062" indent="0">
              <a:buNone/>
            </a:pPr>
            <a:endParaRPr lang="en-US" sz="2800" b="1" dirty="0" smtClean="0"/>
          </a:p>
          <a:p>
            <a:r>
              <a:rPr lang="en-US" sz="4800" b="1" dirty="0" smtClean="0"/>
              <a:t>NO </a:t>
            </a:r>
            <a:r>
              <a:rPr lang="en-US" sz="4400" b="1" i="1" dirty="0" smtClean="0"/>
              <a:t>because…</a:t>
            </a:r>
          </a:p>
          <a:p>
            <a:r>
              <a:rPr lang="en-US" sz="2800" b="1" dirty="0" smtClean="0"/>
              <a:t>Taxability is not driven by the object code, but by the underlying item that is being purchased</a:t>
            </a:r>
          </a:p>
          <a:p>
            <a:pPr>
              <a:buFont typeface="Wingdings 2" pitchFamily="18" charset="2"/>
              <a:buNone/>
            </a:pPr>
            <a:endParaRPr lang="en-US" sz="2800" b="1" dirty="0" smtClean="0"/>
          </a:p>
          <a:p>
            <a:pPr marL="0" indent="0">
              <a:buNone/>
            </a:pPr>
            <a:r>
              <a:rPr lang="en-US" b="1" dirty="0" smtClean="0"/>
              <a:t>But,</a:t>
            </a:r>
          </a:p>
          <a:p>
            <a:r>
              <a:rPr lang="en-US" sz="2800" b="1" dirty="0" smtClean="0">
                <a:hlinkClick r:id="rId3"/>
              </a:rPr>
              <a:t>http://f2.washington.edu/fm/tax/taxability</a:t>
            </a:r>
            <a:r>
              <a:rPr lang="en-US" sz="2800" b="1" dirty="0" smtClean="0"/>
              <a:t> </a:t>
            </a:r>
          </a:p>
          <a:p>
            <a:pPr marL="0" indent="0">
              <a:buNone/>
            </a:pPr>
            <a:endParaRPr lang="en-US" sz="4800" b="1" dirty="0" smtClean="0"/>
          </a:p>
        </p:txBody>
      </p:sp>
      <p:sp>
        <p:nvSpPr>
          <p:cNvPr id="5" name="Footer Placeholder 4"/>
          <p:cNvSpPr>
            <a:spLocks noGrp="1"/>
          </p:cNvSpPr>
          <p:nvPr>
            <p:ph type="ftr" sz="quarter" idx="11"/>
          </p:nvPr>
        </p:nvSpPr>
        <p:spPr/>
        <p:txBody>
          <a:bodyPr/>
          <a:lstStyle/>
          <a:p>
            <a:pPr>
              <a:defRPr/>
            </a:pPr>
            <a:r>
              <a:rPr lang="en-US" smtClean="0"/>
              <a:t>Basic Sale Tax Training- 2014</a:t>
            </a:r>
            <a:endParaRPr lang="en-US"/>
          </a:p>
        </p:txBody>
      </p:sp>
      <p:sp>
        <p:nvSpPr>
          <p:cNvPr id="6" name="Slide Number Placeholder 5"/>
          <p:cNvSpPr>
            <a:spLocks noGrp="1"/>
          </p:cNvSpPr>
          <p:nvPr>
            <p:ph type="sldNum" sz="quarter" idx="12"/>
          </p:nvPr>
        </p:nvSpPr>
        <p:spPr/>
        <p:txBody>
          <a:bodyPr/>
          <a:lstStyle/>
          <a:p>
            <a:pPr>
              <a:defRPr/>
            </a:pPr>
            <a:fld id="{759BE9D9-79FA-42B6-A120-56CCD7C225E8}"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80">
                                          <p:stCondLst>
                                            <p:cond delay="0"/>
                                          </p:stCondLst>
                                        </p:cTn>
                                        <p:tgtEl>
                                          <p:spTgt spid="3">
                                            <p:txEl>
                                              <p:pRg st="4" end="4"/>
                                            </p:txEl>
                                          </p:spTgt>
                                        </p:tgtEl>
                                      </p:cBhvr>
                                    </p:animEffect>
                                    <p:anim calcmode="lin" valueType="num">
                                      <p:cBhvr>
                                        <p:cTn id="1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4" end="4"/>
                                            </p:txEl>
                                          </p:spTgt>
                                        </p:tgtEl>
                                      </p:cBhvr>
                                      <p:to x="100000" y="60000"/>
                                    </p:animScale>
                                    <p:animScale>
                                      <p:cBhvr>
                                        <p:cTn id="24" dur="166" decel="50000">
                                          <p:stCondLst>
                                            <p:cond delay="676"/>
                                          </p:stCondLst>
                                        </p:cTn>
                                        <p:tgtEl>
                                          <p:spTgt spid="3">
                                            <p:txEl>
                                              <p:pRg st="4" end="4"/>
                                            </p:txEl>
                                          </p:spTgt>
                                        </p:tgtEl>
                                      </p:cBhvr>
                                      <p:to x="100000" y="100000"/>
                                    </p:animScale>
                                    <p:animScale>
                                      <p:cBhvr>
                                        <p:cTn id="25" dur="26">
                                          <p:stCondLst>
                                            <p:cond delay="1312"/>
                                          </p:stCondLst>
                                        </p:cTn>
                                        <p:tgtEl>
                                          <p:spTgt spid="3">
                                            <p:txEl>
                                              <p:pRg st="4" end="4"/>
                                            </p:txEl>
                                          </p:spTgt>
                                        </p:tgtEl>
                                      </p:cBhvr>
                                      <p:to x="100000" y="80000"/>
                                    </p:animScale>
                                    <p:animScale>
                                      <p:cBhvr>
                                        <p:cTn id="26" dur="166" decel="50000">
                                          <p:stCondLst>
                                            <p:cond delay="1338"/>
                                          </p:stCondLst>
                                        </p:cTn>
                                        <p:tgtEl>
                                          <p:spTgt spid="3">
                                            <p:txEl>
                                              <p:pRg st="4" end="4"/>
                                            </p:txEl>
                                          </p:spTgt>
                                        </p:tgtEl>
                                      </p:cBhvr>
                                      <p:to x="100000" y="100000"/>
                                    </p:animScale>
                                    <p:animScale>
                                      <p:cBhvr>
                                        <p:cTn id="27" dur="26">
                                          <p:stCondLst>
                                            <p:cond delay="1642"/>
                                          </p:stCondLst>
                                        </p:cTn>
                                        <p:tgtEl>
                                          <p:spTgt spid="3">
                                            <p:txEl>
                                              <p:pRg st="4" end="4"/>
                                            </p:txEl>
                                          </p:spTgt>
                                        </p:tgtEl>
                                      </p:cBhvr>
                                      <p:to x="100000" y="90000"/>
                                    </p:animScale>
                                    <p:animScale>
                                      <p:cBhvr>
                                        <p:cTn id="28" dur="166" decel="50000">
                                          <p:stCondLst>
                                            <p:cond delay="1668"/>
                                          </p:stCondLst>
                                        </p:cTn>
                                        <p:tgtEl>
                                          <p:spTgt spid="3">
                                            <p:txEl>
                                              <p:pRg st="4" end="4"/>
                                            </p:txEl>
                                          </p:spTgt>
                                        </p:tgtEl>
                                      </p:cBhvr>
                                      <p:to x="100000" y="100000"/>
                                    </p:animScale>
                                    <p:animScale>
                                      <p:cBhvr>
                                        <p:cTn id="29" dur="26">
                                          <p:stCondLst>
                                            <p:cond delay="1808"/>
                                          </p:stCondLst>
                                        </p:cTn>
                                        <p:tgtEl>
                                          <p:spTgt spid="3">
                                            <p:txEl>
                                              <p:pRg st="4" end="4"/>
                                            </p:txEl>
                                          </p:spTgt>
                                        </p:tgtEl>
                                      </p:cBhvr>
                                      <p:to x="100000" y="95000"/>
                                    </p:animScale>
                                    <p:animScale>
                                      <p:cBhvr>
                                        <p:cTn id="30" dur="166" decel="50000">
                                          <p:stCondLst>
                                            <p:cond delay="1834"/>
                                          </p:stCondLst>
                                        </p:cTn>
                                        <p:tgtEl>
                                          <p:spTgt spid="3">
                                            <p:txEl>
                                              <p:pRg st="4" end="4"/>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80">
                                          <p:stCondLst>
                                            <p:cond delay="0"/>
                                          </p:stCondLst>
                                        </p:cTn>
                                        <p:tgtEl>
                                          <p:spTgt spid="3">
                                            <p:txEl>
                                              <p:pRg st="5" end="5"/>
                                            </p:txEl>
                                          </p:spTgt>
                                        </p:tgtEl>
                                      </p:cBhvr>
                                    </p:animEffect>
                                    <p:anim calcmode="lin" valueType="num">
                                      <p:cBhvr>
                                        <p:cTn id="3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5" end="5"/>
                                            </p:txEl>
                                          </p:spTgt>
                                        </p:tgtEl>
                                      </p:cBhvr>
                                      <p:to x="100000" y="60000"/>
                                    </p:animScale>
                                    <p:animScale>
                                      <p:cBhvr>
                                        <p:cTn id="42" dur="166" decel="50000">
                                          <p:stCondLst>
                                            <p:cond delay="676"/>
                                          </p:stCondLst>
                                        </p:cTn>
                                        <p:tgtEl>
                                          <p:spTgt spid="3">
                                            <p:txEl>
                                              <p:pRg st="5" end="5"/>
                                            </p:txEl>
                                          </p:spTgt>
                                        </p:tgtEl>
                                      </p:cBhvr>
                                      <p:to x="100000" y="100000"/>
                                    </p:animScale>
                                    <p:animScale>
                                      <p:cBhvr>
                                        <p:cTn id="43" dur="26">
                                          <p:stCondLst>
                                            <p:cond delay="1312"/>
                                          </p:stCondLst>
                                        </p:cTn>
                                        <p:tgtEl>
                                          <p:spTgt spid="3">
                                            <p:txEl>
                                              <p:pRg st="5" end="5"/>
                                            </p:txEl>
                                          </p:spTgt>
                                        </p:tgtEl>
                                      </p:cBhvr>
                                      <p:to x="100000" y="80000"/>
                                    </p:animScale>
                                    <p:animScale>
                                      <p:cBhvr>
                                        <p:cTn id="44" dur="166" decel="50000">
                                          <p:stCondLst>
                                            <p:cond delay="1338"/>
                                          </p:stCondLst>
                                        </p:cTn>
                                        <p:tgtEl>
                                          <p:spTgt spid="3">
                                            <p:txEl>
                                              <p:pRg st="5" end="5"/>
                                            </p:txEl>
                                          </p:spTgt>
                                        </p:tgtEl>
                                      </p:cBhvr>
                                      <p:to x="100000" y="100000"/>
                                    </p:animScale>
                                    <p:animScale>
                                      <p:cBhvr>
                                        <p:cTn id="45" dur="26">
                                          <p:stCondLst>
                                            <p:cond delay="1642"/>
                                          </p:stCondLst>
                                        </p:cTn>
                                        <p:tgtEl>
                                          <p:spTgt spid="3">
                                            <p:txEl>
                                              <p:pRg st="5" end="5"/>
                                            </p:txEl>
                                          </p:spTgt>
                                        </p:tgtEl>
                                      </p:cBhvr>
                                      <p:to x="100000" y="90000"/>
                                    </p:animScale>
                                    <p:animScale>
                                      <p:cBhvr>
                                        <p:cTn id="46" dur="166" decel="50000">
                                          <p:stCondLst>
                                            <p:cond delay="1668"/>
                                          </p:stCondLst>
                                        </p:cTn>
                                        <p:tgtEl>
                                          <p:spTgt spid="3">
                                            <p:txEl>
                                              <p:pRg st="5" end="5"/>
                                            </p:txEl>
                                          </p:spTgt>
                                        </p:tgtEl>
                                      </p:cBhvr>
                                      <p:to x="100000" y="100000"/>
                                    </p:animScale>
                                    <p:animScale>
                                      <p:cBhvr>
                                        <p:cTn id="47" dur="26">
                                          <p:stCondLst>
                                            <p:cond delay="1808"/>
                                          </p:stCondLst>
                                        </p:cTn>
                                        <p:tgtEl>
                                          <p:spTgt spid="3">
                                            <p:txEl>
                                              <p:pRg st="5" end="5"/>
                                            </p:txEl>
                                          </p:spTgt>
                                        </p:tgtEl>
                                      </p:cBhvr>
                                      <p:to x="100000" y="95000"/>
                                    </p:animScale>
                                    <p:animScale>
                                      <p:cBhvr>
                                        <p:cTn id="48" dur="166" decel="50000">
                                          <p:stCondLst>
                                            <p:cond delay="1834"/>
                                          </p:stCondLst>
                                        </p:cTn>
                                        <p:tgtEl>
                                          <p:spTgt spid="3">
                                            <p:txEl>
                                              <p:pRg st="5" end="5"/>
                                            </p:txEl>
                                          </p:spTgt>
                                        </p:tgtEl>
                                      </p:cBhvr>
                                      <p:to x="100000" y="100000"/>
                                    </p:animScale>
                                  </p:childTnLst>
                                </p:cTn>
                              </p:par>
                            </p:childTnLst>
                          </p:cTn>
                        </p:par>
                        <p:par>
                          <p:cTn id="49" fill="hold">
                            <p:stCondLst>
                              <p:cond delay="2000"/>
                            </p:stCondLst>
                            <p:childTnLst>
                              <p:par>
                                <p:cTn id="50" presetID="32" presetClass="emph" presetSubtype="0" fill="hold" nodeType="afterEffect">
                                  <p:stCondLst>
                                    <p:cond delay="0"/>
                                  </p:stCondLst>
                                  <p:childTnLst>
                                    <p:animClr clrSpc="rgb" dir="cw">
                                      <p:cBhvr override="childStyle">
                                        <p:cTn id="51" dur="100" fill="hold"/>
                                        <p:tgtEl>
                                          <p:spTgt spid="3">
                                            <p:txEl>
                                              <p:pRg st="4" end="4"/>
                                            </p:txEl>
                                          </p:spTgt>
                                        </p:tgtEl>
                                        <p:attrNameLst>
                                          <p:attrName>style.color</p:attrName>
                                        </p:attrNameLst>
                                      </p:cBhvr>
                                      <p:to>
                                        <a:srgbClr val="3399FF"/>
                                      </p:to>
                                    </p:animClr>
                                    <p:animClr clrSpc="rgb" dir="cw">
                                      <p:cBhvr>
                                        <p:cTn id="52" dur="100" fill="hold"/>
                                        <p:tgtEl>
                                          <p:spTgt spid="3">
                                            <p:txEl>
                                              <p:pRg st="4" end="4"/>
                                            </p:txEl>
                                          </p:spTgt>
                                        </p:tgtEl>
                                        <p:attrNameLst>
                                          <p:attrName>fillcolor</p:attrName>
                                        </p:attrNameLst>
                                      </p:cBhvr>
                                      <p:to>
                                        <a:srgbClr val="3399FF"/>
                                      </p:to>
                                    </p:animClr>
                                    <p:set>
                                      <p:cBhvr>
                                        <p:cTn id="53" dur="100" fill="hold"/>
                                        <p:tgtEl>
                                          <p:spTgt spid="3">
                                            <p:txEl>
                                              <p:pRg st="4" end="4"/>
                                            </p:txEl>
                                          </p:spTgt>
                                        </p:tgtEl>
                                        <p:attrNameLst>
                                          <p:attrName>fill.type</p:attrName>
                                        </p:attrNameLst>
                                      </p:cBhvr>
                                      <p:to>
                                        <p:strVal val="solid"/>
                                      </p:to>
                                    </p:set>
                                    <p:set>
                                      <p:cBhvr>
                                        <p:cTn id="54" dur="100" fill="hold"/>
                                        <p:tgtEl>
                                          <p:spTgt spid="3">
                                            <p:txEl>
                                              <p:pRg st="4" end="4"/>
                                            </p:txEl>
                                          </p:spTgt>
                                        </p:tgtEl>
                                        <p:attrNameLst>
                                          <p:attrName>fill.on</p:attrName>
                                        </p:attrNameLst>
                                      </p:cBhvr>
                                      <p:to>
                                        <p:strVal val="true"/>
                                      </p:to>
                                    </p:set>
                                    <p:animRot by="120000">
                                      <p:cBhvr>
                                        <p:cTn id="55" dur="100" fill="hold">
                                          <p:stCondLst>
                                            <p:cond delay="0"/>
                                          </p:stCondLst>
                                        </p:cTn>
                                        <p:tgtEl>
                                          <p:spTgt spid="3">
                                            <p:txEl>
                                              <p:pRg st="4" end="4"/>
                                            </p:txEl>
                                          </p:spTgt>
                                        </p:tgtEl>
                                        <p:attrNameLst>
                                          <p:attrName>r</p:attrName>
                                        </p:attrNameLst>
                                      </p:cBhvr>
                                    </p:animRot>
                                    <p:animRot by="-240000">
                                      <p:cBhvr>
                                        <p:cTn id="56" dur="200" fill="hold">
                                          <p:stCondLst>
                                            <p:cond delay="200"/>
                                          </p:stCondLst>
                                        </p:cTn>
                                        <p:tgtEl>
                                          <p:spTgt spid="3">
                                            <p:txEl>
                                              <p:pRg st="4" end="4"/>
                                            </p:txEl>
                                          </p:spTgt>
                                        </p:tgtEl>
                                        <p:attrNameLst>
                                          <p:attrName>r</p:attrName>
                                        </p:attrNameLst>
                                      </p:cBhvr>
                                    </p:animRot>
                                    <p:animRot by="240000">
                                      <p:cBhvr>
                                        <p:cTn id="57" dur="200" fill="hold">
                                          <p:stCondLst>
                                            <p:cond delay="400"/>
                                          </p:stCondLst>
                                        </p:cTn>
                                        <p:tgtEl>
                                          <p:spTgt spid="3">
                                            <p:txEl>
                                              <p:pRg st="4" end="4"/>
                                            </p:txEl>
                                          </p:spTgt>
                                        </p:tgtEl>
                                        <p:attrNameLst>
                                          <p:attrName>r</p:attrName>
                                        </p:attrNameLst>
                                      </p:cBhvr>
                                    </p:animRot>
                                    <p:animRot by="-240000">
                                      <p:cBhvr>
                                        <p:cTn id="58" dur="200" fill="hold">
                                          <p:stCondLst>
                                            <p:cond delay="600"/>
                                          </p:stCondLst>
                                        </p:cTn>
                                        <p:tgtEl>
                                          <p:spTgt spid="3">
                                            <p:txEl>
                                              <p:pRg st="4" end="4"/>
                                            </p:txEl>
                                          </p:spTgt>
                                        </p:tgtEl>
                                        <p:attrNameLst>
                                          <p:attrName>r</p:attrName>
                                        </p:attrNameLst>
                                      </p:cBhvr>
                                    </p:animRot>
                                    <p:animRot by="120000">
                                      <p:cBhvr>
                                        <p:cTn id="59" dur="200" fill="hold">
                                          <p:stCondLst>
                                            <p:cond delay="800"/>
                                          </p:stCondLst>
                                        </p:cTn>
                                        <p:tgtEl>
                                          <p:spTgt spid="3">
                                            <p:txEl>
                                              <p:pRg st="4" end="4"/>
                                            </p:txEl>
                                          </p:spTgt>
                                        </p:tgtEl>
                                        <p:attrNameLst>
                                          <p:attrName>r</p:attrName>
                                        </p:attrNameLst>
                                      </p:cBhvr>
                                    </p:animRot>
                                  </p:childTnLst>
                                </p:cTn>
                              </p:par>
                            </p:childTnLst>
                          </p:cTn>
                        </p:par>
                        <p:par>
                          <p:cTn id="60" fill="hold">
                            <p:stCondLst>
                              <p:cond delay="3000"/>
                            </p:stCondLst>
                            <p:childTnLst>
                              <p:par>
                                <p:cTn id="61" presetID="32" presetClass="emph" presetSubtype="0" fill="hold" nodeType="afterEffect">
                                  <p:stCondLst>
                                    <p:cond delay="0"/>
                                  </p:stCondLst>
                                  <p:childTnLst>
                                    <p:animClr clrSpc="rgb" dir="cw">
                                      <p:cBhvr override="childStyle">
                                        <p:cTn id="62" dur="100" fill="hold"/>
                                        <p:tgtEl>
                                          <p:spTgt spid="3">
                                            <p:txEl>
                                              <p:pRg st="5" end="5"/>
                                            </p:txEl>
                                          </p:spTgt>
                                        </p:tgtEl>
                                        <p:attrNameLst>
                                          <p:attrName>style.color</p:attrName>
                                        </p:attrNameLst>
                                      </p:cBhvr>
                                      <p:to>
                                        <a:srgbClr val="000000"/>
                                      </p:to>
                                    </p:animClr>
                                    <p:animClr clrSpc="rgb" dir="cw">
                                      <p:cBhvr>
                                        <p:cTn id="63" dur="100" fill="hold"/>
                                        <p:tgtEl>
                                          <p:spTgt spid="3">
                                            <p:txEl>
                                              <p:pRg st="5" end="5"/>
                                            </p:txEl>
                                          </p:spTgt>
                                        </p:tgtEl>
                                        <p:attrNameLst>
                                          <p:attrName>fillcolor</p:attrName>
                                        </p:attrNameLst>
                                      </p:cBhvr>
                                      <p:to>
                                        <a:srgbClr val="000000"/>
                                      </p:to>
                                    </p:animClr>
                                    <p:set>
                                      <p:cBhvr>
                                        <p:cTn id="64" dur="100" fill="hold"/>
                                        <p:tgtEl>
                                          <p:spTgt spid="3">
                                            <p:txEl>
                                              <p:pRg st="5" end="5"/>
                                            </p:txEl>
                                          </p:spTgt>
                                        </p:tgtEl>
                                        <p:attrNameLst>
                                          <p:attrName>fill.type</p:attrName>
                                        </p:attrNameLst>
                                      </p:cBhvr>
                                      <p:to>
                                        <p:strVal val="solid"/>
                                      </p:to>
                                    </p:set>
                                    <p:set>
                                      <p:cBhvr>
                                        <p:cTn id="65" dur="100" fill="hold"/>
                                        <p:tgtEl>
                                          <p:spTgt spid="3">
                                            <p:txEl>
                                              <p:pRg st="5" end="5"/>
                                            </p:txEl>
                                          </p:spTgt>
                                        </p:tgtEl>
                                        <p:attrNameLst>
                                          <p:attrName>fill.on</p:attrName>
                                        </p:attrNameLst>
                                      </p:cBhvr>
                                      <p:to>
                                        <p:strVal val="true"/>
                                      </p:to>
                                    </p:set>
                                    <p:animRot by="120000">
                                      <p:cBhvr>
                                        <p:cTn id="66" dur="100" fill="hold">
                                          <p:stCondLst>
                                            <p:cond delay="0"/>
                                          </p:stCondLst>
                                        </p:cTn>
                                        <p:tgtEl>
                                          <p:spTgt spid="3">
                                            <p:txEl>
                                              <p:pRg st="5" end="5"/>
                                            </p:txEl>
                                          </p:spTgt>
                                        </p:tgtEl>
                                        <p:attrNameLst>
                                          <p:attrName>r</p:attrName>
                                        </p:attrNameLst>
                                      </p:cBhvr>
                                    </p:animRot>
                                    <p:animRot by="-240000">
                                      <p:cBhvr>
                                        <p:cTn id="67" dur="200" fill="hold">
                                          <p:stCondLst>
                                            <p:cond delay="200"/>
                                          </p:stCondLst>
                                        </p:cTn>
                                        <p:tgtEl>
                                          <p:spTgt spid="3">
                                            <p:txEl>
                                              <p:pRg st="5" end="5"/>
                                            </p:txEl>
                                          </p:spTgt>
                                        </p:tgtEl>
                                        <p:attrNameLst>
                                          <p:attrName>r</p:attrName>
                                        </p:attrNameLst>
                                      </p:cBhvr>
                                    </p:animRot>
                                    <p:animRot by="240000">
                                      <p:cBhvr>
                                        <p:cTn id="68" dur="200" fill="hold">
                                          <p:stCondLst>
                                            <p:cond delay="400"/>
                                          </p:stCondLst>
                                        </p:cTn>
                                        <p:tgtEl>
                                          <p:spTgt spid="3">
                                            <p:txEl>
                                              <p:pRg st="5" end="5"/>
                                            </p:txEl>
                                          </p:spTgt>
                                        </p:tgtEl>
                                        <p:attrNameLst>
                                          <p:attrName>r</p:attrName>
                                        </p:attrNameLst>
                                      </p:cBhvr>
                                    </p:animRot>
                                    <p:animRot by="-240000">
                                      <p:cBhvr>
                                        <p:cTn id="69" dur="200" fill="hold">
                                          <p:stCondLst>
                                            <p:cond delay="600"/>
                                          </p:stCondLst>
                                        </p:cTn>
                                        <p:tgtEl>
                                          <p:spTgt spid="3">
                                            <p:txEl>
                                              <p:pRg st="5" end="5"/>
                                            </p:txEl>
                                          </p:spTgt>
                                        </p:tgtEl>
                                        <p:attrNameLst>
                                          <p:attrName>r</p:attrName>
                                        </p:attrNameLst>
                                      </p:cBhvr>
                                    </p:animRot>
                                    <p:animRot by="120000">
                                      <p:cBhvr>
                                        <p:cTn id="70"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fontAlgn="auto" hangingPunct="1">
              <a:spcAft>
                <a:spcPts val="0"/>
              </a:spcAft>
              <a:defRPr/>
            </a:pPr>
            <a:r>
              <a:rPr lang="en-US" dirty="0" smtClean="0"/>
              <a:t>Questions and contacts</a:t>
            </a:r>
            <a:r>
              <a:rPr lang="en-US" dirty="0" smtClean="0">
                <a:solidFill>
                  <a:srgbClr val="8C438F"/>
                </a:solidFill>
              </a:rPr>
              <a:t>	</a:t>
            </a:r>
          </a:p>
        </p:txBody>
      </p:sp>
      <p:sp>
        <p:nvSpPr>
          <p:cNvPr id="44035" name="Content Placeholder 2"/>
          <p:cNvSpPr>
            <a:spLocks noGrp="1"/>
          </p:cNvSpPr>
          <p:nvPr>
            <p:ph idx="1"/>
          </p:nvPr>
        </p:nvSpPr>
        <p:spPr/>
        <p:txBody>
          <a:bodyPr/>
          <a:lstStyle/>
          <a:p>
            <a:pPr eaLnBrk="1" hangingPunct="1"/>
            <a:r>
              <a:rPr lang="en-US" dirty="0" smtClean="0"/>
              <a:t>Tax Office</a:t>
            </a:r>
          </a:p>
          <a:p>
            <a:pPr lvl="1" eaLnBrk="1" hangingPunct="1">
              <a:buNone/>
            </a:pPr>
            <a:r>
              <a:rPr lang="en-US" dirty="0" smtClean="0">
                <a:hlinkClick r:id="rId3"/>
              </a:rPr>
              <a:t>taxofc@uw.edu</a:t>
            </a:r>
            <a:endParaRPr lang="en-US" dirty="0" smtClean="0"/>
          </a:p>
          <a:p>
            <a:pPr lvl="1" eaLnBrk="1" hangingPunct="1"/>
            <a:r>
              <a:rPr lang="en-US" dirty="0" smtClean="0"/>
              <a:t>Julia Shanahan, 616-3003, </a:t>
            </a:r>
            <a:r>
              <a:rPr lang="en-US" dirty="0" smtClean="0">
                <a:hlinkClick r:id="rId4"/>
              </a:rPr>
              <a:t>jeshana@uw.edu</a:t>
            </a:r>
            <a:endParaRPr lang="en-US" dirty="0" smtClean="0"/>
          </a:p>
          <a:p>
            <a:pPr lvl="1" eaLnBrk="1" hangingPunct="1"/>
            <a:r>
              <a:rPr lang="en-US" dirty="0" smtClean="0"/>
              <a:t>Mona El </a:t>
            </a:r>
            <a:r>
              <a:rPr lang="en-US" dirty="0" err="1" smtClean="0"/>
              <a:t>Souessy</a:t>
            </a:r>
            <a:r>
              <a:rPr lang="en-US" dirty="0" smtClean="0"/>
              <a:t>, 221-3342, </a:t>
            </a:r>
            <a:r>
              <a:rPr lang="en-US" dirty="0" smtClean="0">
                <a:hlinkClick r:id="rId5"/>
              </a:rPr>
              <a:t>msouessy@uw.ed</a:t>
            </a:r>
            <a:r>
              <a:rPr lang="en-US" dirty="0" smtClean="0">
                <a:hlinkClick r:id="rId6"/>
              </a:rPr>
              <a:t>u</a:t>
            </a:r>
            <a:endParaRPr lang="en-US" dirty="0" smtClean="0"/>
          </a:p>
          <a:p>
            <a:pPr eaLnBrk="1" hangingPunct="1"/>
            <a:r>
              <a:rPr lang="en-US" dirty="0"/>
              <a:t>Procurement Customer Service</a:t>
            </a:r>
          </a:p>
          <a:p>
            <a:pPr lvl="1" eaLnBrk="1" hangingPunct="1"/>
            <a:r>
              <a:rPr lang="en-US" dirty="0"/>
              <a:t>PCS Team, 543-4500, </a:t>
            </a:r>
            <a:r>
              <a:rPr lang="en-US" dirty="0">
                <a:hlinkClick r:id="rId7"/>
              </a:rPr>
              <a:t>pcshelp@uw.edu</a:t>
            </a:r>
            <a:endParaRPr lang="en-US" dirty="0"/>
          </a:p>
          <a:p>
            <a:pPr lvl="1" eaLnBrk="1" hangingPunct="1"/>
            <a:r>
              <a:rPr lang="en-US" dirty="0"/>
              <a:t>Pramilla Chand, 616-9021, </a:t>
            </a:r>
            <a:r>
              <a:rPr lang="en-US" dirty="0">
                <a:hlinkClick r:id="rId8"/>
              </a:rPr>
              <a:t>pchand@uw.edu</a:t>
            </a:r>
            <a:endParaRPr lang="en-US" dirty="0"/>
          </a:p>
          <a:p>
            <a:pPr marL="457200" lvl="1" indent="0" eaLnBrk="1" hangingPunct="1">
              <a:buNone/>
            </a:pPr>
            <a:endParaRPr lang="en-US" dirty="0" smtClean="0"/>
          </a:p>
          <a:p>
            <a:pPr lvl="1" eaLnBrk="1" hangingPunct="1">
              <a:buNone/>
            </a:pPr>
            <a:r>
              <a:rPr lang="en-US" dirty="0" smtClean="0"/>
              <a:t>	</a:t>
            </a:r>
          </a:p>
          <a:p>
            <a:pPr lvl="1" eaLnBrk="1" hangingPunct="1">
              <a:buNone/>
            </a:pPr>
            <a:endParaRPr lang="en-US" dirty="0" smtClean="0"/>
          </a:p>
          <a:p>
            <a:pPr eaLnBrk="1" hangingPunct="1"/>
            <a:endParaRPr lang="en-US" dirty="0" smtClean="0"/>
          </a:p>
          <a:p>
            <a:pPr eaLnBrk="1" hangingPunct="1"/>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fontAlgn="auto" hangingPunct="1">
              <a:spcAft>
                <a:spcPts val="0"/>
              </a:spcAft>
              <a:defRPr/>
            </a:pPr>
            <a:r>
              <a:rPr lang="en-US" dirty="0" smtClean="0"/>
              <a:t>Retail Sales Tax Defined</a:t>
            </a:r>
          </a:p>
        </p:txBody>
      </p:sp>
      <p:sp>
        <p:nvSpPr>
          <p:cNvPr id="12291" name="Content Placeholder 2"/>
          <p:cNvSpPr>
            <a:spLocks noGrp="1"/>
          </p:cNvSpPr>
          <p:nvPr>
            <p:ph idx="1"/>
          </p:nvPr>
        </p:nvSpPr>
        <p:spPr>
          <a:xfrm>
            <a:off x="457200" y="1295400"/>
            <a:ext cx="8077200" cy="4648200"/>
          </a:xfrm>
        </p:spPr>
        <p:txBody>
          <a:bodyPr/>
          <a:lstStyle/>
          <a:p>
            <a:pPr marL="0" indent="0" eaLnBrk="1" hangingPunct="1">
              <a:buNone/>
            </a:pPr>
            <a:endParaRPr lang="en-US" sz="3100" dirty="0" smtClean="0"/>
          </a:p>
          <a:p>
            <a:pPr eaLnBrk="1" hangingPunct="1"/>
            <a:r>
              <a:rPr lang="en-US" sz="3100" dirty="0" smtClean="0"/>
              <a:t>Collected and remitted to State by the seller</a:t>
            </a:r>
          </a:p>
          <a:p>
            <a:pPr eaLnBrk="1" hangingPunct="1"/>
            <a:r>
              <a:rPr lang="en-US" sz="3100" dirty="0" smtClean="0"/>
              <a:t>State (6.5%) and Local (varies) components</a:t>
            </a:r>
          </a:p>
          <a:p>
            <a:pPr eaLnBrk="1" hangingPunct="1"/>
            <a:r>
              <a:rPr lang="en-US" sz="3100" dirty="0" smtClean="0"/>
              <a:t>Seller is liable, even if not collected</a:t>
            </a:r>
          </a:p>
          <a:p>
            <a:pPr eaLnBrk="1" hangingPunct="1"/>
            <a:r>
              <a:rPr lang="en-US" sz="3100" dirty="0" smtClean="0"/>
              <a:t>Seller may come back to us to collect</a:t>
            </a:r>
          </a:p>
          <a:p>
            <a:pPr eaLnBrk="1" hangingPunct="1"/>
            <a:r>
              <a:rPr lang="en-US" sz="3100" dirty="0"/>
              <a:t>Applies to tangible personal property, and labor and services on that property</a:t>
            </a:r>
          </a:p>
          <a:p>
            <a:pPr eaLnBrk="1" hangingPunct="1"/>
            <a:r>
              <a:rPr lang="en-US" sz="3100" dirty="0"/>
              <a:t>Doesn’t apply to pure personal services</a:t>
            </a:r>
          </a:p>
          <a:p>
            <a:pPr eaLnBrk="1" hangingPunct="1"/>
            <a:endParaRPr lang="en-US" sz="3100" dirty="0" smtClean="0"/>
          </a:p>
          <a:p>
            <a:pPr lvl="1" eaLnBrk="1" hangingPunct="1">
              <a:lnSpc>
                <a:spcPct val="90000"/>
              </a:lnSpc>
            </a:pPr>
            <a:endParaRPr lang="en-US" sz="2700" dirty="0" smtClean="0"/>
          </a:p>
          <a:p>
            <a:pPr lvl="1" eaLnBrk="1" hangingPunct="1">
              <a:lnSpc>
                <a:spcPct val="90000"/>
              </a:lnSpc>
              <a:buFont typeface="Wingdings" pitchFamily="2" charset="2"/>
              <a:buNone/>
            </a:pPr>
            <a:endParaRPr lang="en-US" sz="2700" dirty="0" smtClean="0"/>
          </a:p>
          <a:p>
            <a:pPr lvl="1" eaLnBrk="1" hangingPunct="1">
              <a:lnSpc>
                <a:spcPct val="90000"/>
              </a:lnSpc>
            </a:pPr>
            <a:endParaRPr lang="en-US" sz="2700" dirty="0" smtClean="0"/>
          </a:p>
          <a:p>
            <a:pPr eaLnBrk="1" hangingPunct="1"/>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fontAlgn="auto" hangingPunct="1">
              <a:spcAft>
                <a:spcPts val="0"/>
              </a:spcAft>
              <a:defRPr/>
            </a:pPr>
            <a:r>
              <a:rPr lang="en-US" sz="2400" dirty="0" smtClean="0">
                <a:solidFill>
                  <a:srgbClr val="8C438F"/>
                </a:solidFill>
              </a:rPr>
              <a:t/>
            </a:r>
            <a:br>
              <a:rPr lang="en-US" sz="2400" dirty="0" smtClean="0">
                <a:solidFill>
                  <a:srgbClr val="8C438F"/>
                </a:solidFill>
              </a:rPr>
            </a:br>
            <a:r>
              <a:rPr lang="en-US" dirty="0" smtClean="0"/>
              <a:t>Sales Tax - Rate</a:t>
            </a:r>
            <a:r>
              <a:rPr lang="en-US" sz="2400" dirty="0" smtClean="0">
                <a:solidFill>
                  <a:srgbClr val="8C438F"/>
                </a:solidFill>
              </a:rPr>
              <a:t/>
            </a:r>
            <a:br>
              <a:rPr lang="en-US" sz="2400" dirty="0" smtClean="0">
                <a:solidFill>
                  <a:srgbClr val="8C438F"/>
                </a:solidFill>
              </a:rPr>
            </a:br>
            <a:endParaRPr lang="en-US" sz="2400" dirty="0" smtClean="0">
              <a:solidFill>
                <a:srgbClr val="8C438F"/>
              </a:solidFill>
            </a:endParaRPr>
          </a:p>
        </p:txBody>
      </p:sp>
      <p:sp>
        <p:nvSpPr>
          <p:cNvPr id="17411" name="Content Placeholder 2"/>
          <p:cNvSpPr>
            <a:spLocks noGrp="1"/>
          </p:cNvSpPr>
          <p:nvPr>
            <p:ph idx="1"/>
          </p:nvPr>
        </p:nvSpPr>
        <p:spPr/>
        <p:txBody>
          <a:bodyPr/>
          <a:lstStyle/>
          <a:p>
            <a:pPr eaLnBrk="1" hangingPunct="1">
              <a:lnSpc>
                <a:spcPct val="90000"/>
              </a:lnSpc>
              <a:buFont typeface="Wingdings 2" pitchFamily="18" charset="2"/>
              <a:buNone/>
            </a:pPr>
            <a:endParaRPr lang="en-US" sz="2600" dirty="0" smtClean="0"/>
          </a:p>
          <a:p>
            <a:pPr eaLnBrk="1" hangingPunct="1">
              <a:lnSpc>
                <a:spcPct val="90000"/>
              </a:lnSpc>
            </a:pPr>
            <a:r>
              <a:rPr lang="en-US" sz="2600" dirty="0" smtClean="0"/>
              <a:t>Rate imposed depends on whether item will be shipped or picked up:</a:t>
            </a:r>
          </a:p>
          <a:p>
            <a:pPr lvl="1" eaLnBrk="1" hangingPunct="1">
              <a:lnSpc>
                <a:spcPct val="90000"/>
              </a:lnSpc>
            </a:pPr>
            <a:r>
              <a:rPr lang="en-US" sz="2600" dirty="0" smtClean="0"/>
              <a:t>If shipped, then rate at customer location applies</a:t>
            </a:r>
          </a:p>
          <a:p>
            <a:pPr lvl="1" eaLnBrk="1" hangingPunct="1">
              <a:lnSpc>
                <a:spcPct val="90000"/>
              </a:lnSpc>
            </a:pPr>
            <a:r>
              <a:rPr lang="en-US" sz="2600" dirty="0" smtClean="0"/>
              <a:t>If picked up, then rate at seller location applies</a:t>
            </a:r>
          </a:p>
          <a:p>
            <a:pPr lvl="1" eaLnBrk="1" hangingPunct="1">
              <a:lnSpc>
                <a:spcPct val="90000"/>
              </a:lnSpc>
            </a:pPr>
            <a:endParaRPr lang="en-US" sz="2600" dirty="0" smtClean="0"/>
          </a:p>
          <a:p>
            <a:pPr eaLnBrk="1" hangingPunct="1">
              <a:lnSpc>
                <a:spcPct val="90000"/>
              </a:lnSpc>
            </a:pPr>
            <a:r>
              <a:rPr lang="en-US" sz="2600" dirty="0" smtClean="0"/>
              <a:t>Example: Store is in Seattle. Customer is in Friday Harbor.</a:t>
            </a:r>
          </a:p>
          <a:p>
            <a:pPr lvl="1" eaLnBrk="1" hangingPunct="1">
              <a:lnSpc>
                <a:spcPct val="90000"/>
              </a:lnSpc>
            </a:pPr>
            <a:r>
              <a:rPr lang="en-US" sz="2600" dirty="0" smtClean="0"/>
              <a:t>If shipped – 7.8%</a:t>
            </a:r>
          </a:p>
          <a:p>
            <a:pPr lvl="1" eaLnBrk="1" hangingPunct="1">
              <a:lnSpc>
                <a:spcPct val="90000"/>
              </a:lnSpc>
            </a:pPr>
            <a:r>
              <a:rPr lang="en-US" sz="2600" dirty="0" smtClean="0"/>
              <a:t>If picked up – 9.5%</a:t>
            </a:r>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pPr eaLnBrk="1" fontAlgn="auto" hangingPunct="1">
              <a:spcAft>
                <a:spcPts val="0"/>
              </a:spcAft>
              <a:defRPr/>
            </a:pPr>
            <a:r>
              <a:rPr lang="en-US" dirty="0" smtClean="0"/>
              <a:t>Reporting sales tax</a:t>
            </a:r>
          </a:p>
        </p:txBody>
      </p:sp>
      <p:sp>
        <p:nvSpPr>
          <p:cNvPr id="24578" name="Content Placeholder 2"/>
          <p:cNvSpPr>
            <a:spLocks noGrp="1"/>
          </p:cNvSpPr>
          <p:nvPr>
            <p:ph idx="1"/>
          </p:nvPr>
        </p:nvSpPr>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en-US" dirty="0" smtClean="0"/>
              <a:t>UW reports sales based on location codes (local tax differences)</a:t>
            </a:r>
          </a:p>
          <a:p>
            <a:pPr marL="457200" lvl="1" indent="0" eaLnBrk="1" fontAlgn="auto" hangingPunct="1">
              <a:spcAft>
                <a:spcPts val="0"/>
              </a:spcAft>
              <a:buNone/>
              <a:defRPr/>
            </a:pPr>
            <a:r>
              <a:rPr lang="en-US" dirty="0" smtClean="0"/>
              <a:t>e.g.: </a:t>
            </a:r>
            <a:r>
              <a:rPr lang="en-US" dirty="0"/>
              <a:t>	</a:t>
            </a:r>
            <a:r>
              <a:rPr lang="en-US" sz="2600" dirty="0" smtClean="0"/>
              <a:t>Seattle – 1726 - 3.0%</a:t>
            </a:r>
          </a:p>
          <a:p>
            <a:pPr marL="457200" lvl="1" indent="0" eaLnBrk="1" fontAlgn="auto" hangingPunct="1">
              <a:spcAft>
                <a:spcPts val="0"/>
              </a:spcAft>
              <a:buNone/>
              <a:defRPr/>
            </a:pPr>
            <a:r>
              <a:rPr lang="en-US" sz="2600" dirty="0" smtClean="0">
                <a:latin typeface="Calibri" pitchFamily="34" charset="0"/>
              </a:rPr>
              <a:t>		F</a:t>
            </a:r>
            <a:r>
              <a:rPr sz="2600" dirty="0" smtClean="0">
                <a:latin typeface="Calibri" pitchFamily="34" charset="0"/>
              </a:rPr>
              <a:t>riday </a:t>
            </a:r>
            <a:r>
              <a:rPr sz="2600" dirty="0">
                <a:latin typeface="Calibri" pitchFamily="34" charset="0"/>
              </a:rPr>
              <a:t>Harbor – 2801 – </a:t>
            </a:r>
            <a:r>
              <a:rPr sz="2600" dirty="0" smtClean="0">
                <a:latin typeface="Calibri" pitchFamily="34" charset="0"/>
              </a:rPr>
              <a:t>1.6%</a:t>
            </a:r>
            <a:endParaRPr sz="2600" dirty="0">
              <a:latin typeface="Calibri" pitchFamily="34" charset="0"/>
            </a:endParaRP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a:buChar char=""/>
              <a:defRPr/>
            </a:pPr>
            <a:r>
              <a:rPr lang="en-US" dirty="0" smtClean="0"/>
              <a:t>Department of Revenue allocates the tax to the appropriate city</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a:buChar char=""/>
              <a:defRPr/>
            </a:pPr>
            <a:r>
              <a:rPr lang="en-US" dirty="0" smtClean="0"/>
              <a:t>UW Department needs to provide tax details to Cathy Sleipnes – </a:t>
            </a:r>
            <a:r>
              <a:rPr lang="en-US" dirty="0" smtClean="0">
                <a:hlinkClick r:id="rId3"/>
              </a:rPr>
              <a:t>sleipnes@uw.edu</a:t>
            </a:r>
            <a:endParaRPr lang="en-US" dirty="0" smtClean="0"/>
          </a:p>
          <a:p>
            <a:pPr marL="118872" indent="0" eaLnBrk="1" fontAlgn="auto" hangingPunct="1">
              <a:spcBef>
                <a:spcPts val="0"/>
              </a:spcBef>
              <a:spcAft>
                <a:spcPts val="0"/>
              </a:spcAft>
              <a:buNone/>
              <a:defRPr/>
            </a:pPr>
            <a:endParaRPr lang="en-US" dirty="0" smtClean="0"/>
          </a:p>
          <a:p>
            <a:pPr marL="438912" indent="-320040" eaLnBrk="1" fontAlgn="auto" hangingPunct="1">
              <a:spcBef>
                <a:spcPts val="0"/>
              </a:spcBef>
              <a:spcAft>
                <a:spcPts val="0"/>
              </a:spcAft>
              <a:buFont typeface="Wingdings 2"/>
              <a:buChar char=""/>
              <a:defRPr/>
            </a:pPr>
            <a:r>
              <a:rPr lang="en-US" dirty="0" smtClean="0"/>
              <a:t>Process for reporting sales tax collected:</a:t>
            </a:r>
            <a:endParaRPr lang="en-US" dirty="0" smtClean="0">
              <a:hlinkClick r:id="rId4"/>
            </a:endParaRPr>
          </a:p>
          <a:p>
            <a:pPr marL="461963" indent="0" eaLnBrk="1" fontAlgn="auto" hangingPunct="1">
              <a:spcBef>
                <a:spcPts val="0"/>
              </a:spcBef>
              <a:spcAft>
                <a:spcPts val="0"/>
              </a:spcAft>
              <a:buNone/>
              <a:defRPr/>
            </a:pPr>
            <a:r>
              <a:rPr lang="en-US" dirty="0" smtClean="0">
                <a:hlinkClick r:id="rId4"/>
              </a:rPr>
              <a:t>http</a:t>
            </a:r>
            <a:r>
              <a:rPr lang="en-US" dirty="0">
                <a:hlinkClick r:id="rId4"/>
              </a:rPr>
              <a:t>://</a:t>
            </a:r>
            <a:r>
              <a:rPr lang="en-US" dirty="0" smtClean="0">
                <a:hlinkClick r:id="rId4"/>
              </a:rPr>
              <a:t>f2.washington.edu/fm/tax/departments/wa-state-taxes/selling-gs</a:t>
            </a: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US" dirty="0" smtClean="0"/>
          </a:p>
        </p:txBody>
      </p:sp>
      <p:sp>
        <p:nvSpPr>
          <p:cNvPr id="3" name="Footer Placeholder 2"/>
          <p:cNvSpPr>
            <a:spLocks noGrp="1"/>
          </p:cNvSpPr>
          <p:nvPr>
            <p:ph type="ftr" sz="quarter" idx="11"/>
          </p:nvPr>
        </p:nvSpPr>
        <p:spPr/>
        <p:txBody>
          <a:bodyPr/>
          <a:lstStyle/>
          <a:p>
            <a:pPr>
              <a:defRPr/>
            </a:pPr>
            <a:r>
              <a:rPr lang="en-US" smtClean="0"/>
              <a:t>Basic Sale Tax Training- 2014</a:t>
            </a:r>
            <a:endParaRPr lang="en-US"/>
          </a:p>
        </p:txBody>
      </p:sp>
      <p:sp>
        <p:nvSpPr>
          <p:cNvPr id="4" name="Slide Number Placeholder 3"/>
          <p:cNvSpPr>
            <a:spLocks noGrp="1"/>
          </p:cNvSpPr>
          <p:nvPr>
            <p:ph type="sldNum" sz="quarter" idx="12"/>
          </p:nvPr>
        </p:nvSpPr>
        <p:spPr/>
        <p:txBody>
          <a:bodyPr/>
          <a:lstStyle/>
          <a:p>
            <a:pPr>
              <a:defRPr/>
            </a:pPr>
            <a:fld id="{759BE9D9-79FA-42B6-A120-56CCD7C225E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343400"/>
            <a:ext cx="8229600" cy="2057400"/>
          </a:xfrm>
          <a:prstGeom prst="rect">
            <a:avLst/>
          </a:prstGeom>
          <a:solidFill>
            <a:schemeClr val="accent4">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3" name="Title 1"/>
          <p:cNvSpPr>
            <a:spLocks noGrp="1"/>
          </p:cNvSpPr>
          <p:nvPr>
            <p:ph type="title"/>
          </p:nvPr>
        </p:nvSpPr>
        <p:spPr/>
        <p:txBody>
          <a:bodyPr/>
          <a:lstStyle/>
          <a:p>
            <a:pPr eaLnBrk="1" fontAlgn="auto" hangingPunct="1">
              <a:spcAft>
                <a:spcPts val="0"/>
              </a:spcAft>
              <a:defRPr/>
            </a:pPr>
            <a:r>
              <a:rPr lang="en-US" dirty="0" smtClean="0"/>
              <a:t>Use Tax Defined</a:t>
            </a:r>
          </a:p>
        </p:txBody>
      </p:sp>
      <p:sp>
        <p:nvSpPr>
          <p:cNvPr id="13315" name="Content Placeholder 2"/>
          <p:cNvSpPr>
            <a:spLocks noGrp="1"/>
          </p:cNvSpPr>
          <p:nvPr>
            <p:ph idx="1"/>
          </p:nvPr>
        </p:nvSpPr>
        <p:spPr>
          <a:xfrm>
            <a:off x="457200" y="1676401"/>
            <a:ext cx="8229600" cy="3276600"/>
          </a:xfrm>
        </p:spPr>
        <p:txBody>
          <a:bodyPr/>
          <a:lstStyle/>
          <a:p>
            <a:pPr eaLnBrk="1" hangingPunct="1"/>
            <a:r>
              <a:rPr lang="en-US" sz="2800" dirty="0" smtClean="0"/>
              <a:t>Self-assessed, remitted to DOR by the UW</a:t>
            </a:r>
          </a:p>
          <a:p>
            <a:pPr eaLnBrk="1" hangingPunct="1"/>
            <a:r>
              <a:rPr lang="en-US" sz="2800" dirty="0"/>
              <a:t>Buyer is liable for the tax</a:t>
            </a:r>
          </a:p>
          <a:p>
            <a:pPr eaLnBrk="1" hangingPunct="1"/>
            <a:r>
              <a:rPr lang="en-US" sz="2800" dirty="0"/>
              <a:t>State (6.5%) and Local (varies) </a:t>
            </a:r>
            <a:r>
              <a:rPr lang="en-US" sz="2800" dirty="0" smtClean="0"/>
              <a:t>component</a:t>
            </a:r>
          </a:p>
          <a:p>
            <a:r>
              <a:rPr lang="en-US" sz="2800" dirty="0" smtClean="0"/>
              <a:t>Doesn’t </a:t>
            </a:r>
            <a:r>
              <a:rPr lang="en-US" sz="2800" dirty="0"/>
              <a:t>apply to pure personal services</a:t>
            </a:r>
          </a:p>
          <a:p>
            <a:pPr marL="119062" indent="0" eaLnBrk="1" hangingPunct="1">
              <a:buNone/>
            </a:pPr>
            <a:endParaRPr lang="en-US" sz="2700" b="1" dirty="0" smtClean="0"/>
          </a:p>
          <a:p>
            <a:pPr marL="0" indent="0" eaLnBrk="1" hangingPunct="1">
              <a:buNone/>
            </a:pPr>
            <a:endParaRPr lang="en-US" sz="2700" b="1" dirty="0"/>
          </a:p>
          <a:p>
            <a:pPr marL="0" indent="0" eaLnBrk="1" hangingPunct="1">
              <a:buNone/>
            </a:pPr>
            <a:r>
              <a:rPr lang="en-US" sz="2700" b="1" dirty="0" smtClean="0"/>
              <a:t>Key point: </a:t>
            </a:r>
            <a:r>
              <a:rPr lang="en-US" sz="2700" dirty="0" smtClean="0"/>
              <a:t>If tax applies and sales tax has NOT been added, we should pay use tax, BUT pay either use tax or sales tax, NOT both.</a:t>
            </a:r>
          </a:p>
          <a:p>
            <a:pPr eaLnBrk="1" hangingPunct="1">
              <a:buFont typeface="Wingdings 2" pitchFamily="18"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471488"/>
            <a:ext cx="585787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1314AFEC-C79E-48A0-B12F-29130A7EDEF5}" type="slidenum">
              <a:rPr lang="en-US" smtClean="0"/>
              <a:pPr>
                <a:defRPr/>
              </a:pPr>
              <a:t>8</a:t>
            </a:fld>
            <a:endParaRPr lang="en-US"/>
          </a:p>
        </p:txBody>
      </p:sp>
    </p:spTree>
    <p:extLst>
      <p:ext uri="{BB962C8B-B14F-4D97-AF65-F5344CB8AC3E}">
        <p14:creationId xmlns:p14="http://schemas.microsoft.com/office/powerpoint/2010/main" val="426950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fontAlgn="auto" hangingPunct="1">
              <a:spcAft>
                <a:spcPts val="0"/>
              </a:spcAft>
              <a:defRPr/>
            </a:pPr>
            <a:r>
              <a:rPr lang="en-US" sz="3200" dirty="0" smtClean="0"/>
              <a:t>What the heck is “tangible personal property”</a:t>
            </a:r>
          </a:p>
        </p:txBody>
      </p:sp>
      <p:sp>
        <p:nvSpPr>
          <p:cNvPr id="3" name="Content Placeholder 2"/>
          <p:cNvSpPr>
            <a:spLocks noGrp="1"/>
          </p:cNvSpPr>
          <p:nvPr>
            <p:ph idx="1"/>
          </p:nvPr>
        </p:nvSpPr>
        <p:spPr>
          <a:xfrm>
            <a:off x="457200" y="1828800"/>
            <a:ext cx="8229600" cy="4648200"/>
          </a:xfrm>
        </p:spPr>
        <p:txBody>
          <a:bodyPr rtlCol="0">
            <a:normAutofit fontScale="85000" lnSpcReduction="20000"/>
          </a:bodyPr>
          <a:lstStyle/>
          <a:p>
            <a:pPr marL="274320" indent="-274320" fontAlgn="auto">
              <a:spcBef>
                <a:spcPts val="0"/>
              </a:spcBef>
              <a:spcAft>
                <a:spcPts val="0"/>
              </a:spcAft>
              <a:buFont typeface="Wingdings" pitchFamily="2" charset="2"/>
              <a:buChar char="§"/>
              <a:defRPr/>
            </a:pPr>
            <a:r>
              <a:rPr lang="en-US" dirty="0" smtClean="0"/>
              <a:t>Under the RCW, tangible personal property means personal </a:t>
            </a:r>
            <a:r>
              <a:rPr lang="en-US" dirty="0"/>
              <a:t>property that can be seen, weighed, measured, felt, or touched, or that is in any other manner perceptible to the senses. Tangible personal property includes electricity, water, gas, steam, and prewritten computer </a:t>
            </a:r>
            <a:r>
              <a:rPr lang="en-US" dirty="0" smtClean="0"/>
              <a:t>software. </a:t>
            </a:r>
          </a:p>
          <a:p>
            <a:pPr marL="0" indent="0" eaLnBrk="1" fontAlgn="auto" hangingPunct="1">
              <a:spcBef>
                <a:spcPts val="0"/>
              </a:spcBef>
              <a:spcAft>
                <a:spcPts val="0"/>
              </a:spcAft>
              <a:buNone/>
              <a:defRPr/>
            </a:pPr>
            <a:endParaRPr lang="en-US" dirty="0" smtClean="0"/>
          </a:p>
          <a:p>
            <a:pPr marL="274320" indent="-274320" eaLnBrk="1" fontAlgn="auto" hangingPunct="1">
              <a:spcBef>
                <a:spcPts val="0"/>
              </a:spcBef>
              <a:spcAft>
                <a:spcPts val="0"/>
              </a:spcAft>
              <a:buFont typeface="Wingdings" pitchFamily="2" charset="2"/>
              <a:buChar char="§"/>
              <a:defRPr/>
            </a:pPr>
            <a:r>
              <a:rPr lang="en-US" dirty="0" smtClean="0"/>
              <a:t>Includes services related to the tangible property.</a:t>
            </a:r>
          </a:p>
          <a:p>
            <a:pPr marL="274320" indent="-274320" eaLnBrk="1" fontAlgn="auto" hangingPunct="1">
              <a:spcBef>
                <a:spcPts val="0"/>
              </a:spcBef>
              <a:spcAft>
                <a:spcPts val="0"/>
              </a:spcAft>
              <a:buFont typeface="Wingdings" pitchFamily="2" charset="2"/>
              <a:buChar char="§"/>
              <a:defRPr/>
            </a:pPr>
            <a:endParaRPr lang="en-US" dirty="0" smtClean="0"/>
          </a:p>
          <a:p>
            <a:pPr marL="274320" indent="-274320" eaLnBrk="1" fontAlgn="auto" hangingPunct="1">
              <a:spcBef>
                <a:spcPts val="0"/>
              </a:spcBef>
              <a:spcAft>
                <a:spcPts val="0"/>
              </a:spcAft>
              <a:buFont typeface="Wingdings" pitchFamily="2" charset="2"/>
              <a:buChar char="§"/>
              <a:defRPr/>
            </a:pPr>
            <a:r>
              <a:rPr lang="en-US" dirty="0" smtClean="0"/>
              <a:t>Many exemptions provided by statute</a:t>
            </a:r>
          </a:p>
          <a:p>
            <a:pPr marL="548640" lvl="1" indent="-274320" eaLnBrk="1" fontAlgn="auto" hangingPunct="1">
              <a:spcAft>
                <a:spcPts val="0"/>
              </a:spcAft>
              <a:buFont typeface="Wingdings" pitchFamily="2" charset="2"/>
              <a:buChar char="§"/>
              <a:defRPr/>
            </a:pPr>
            <a:r>
              <a:rPr lang="en-US" dirty="0" err="1" smtClean="0"/>
              <a:t>Eg</a:t>
            </a:r>
            <a:r>
              <a:rPr lang="en-US" dirty="0" smtClean="0"/>
              <a:t>. Some medical items used for patients are exempt. However, that exemption does not apply to medical items used in research.</a:t>
            </a:r>
          </a:p>
          <a:p>
            <a:pPr marL="274320" lvl="1" indent="0" algn="ctr" eaLnBrk="1" fontAlgn="auto" hangingPunct="1">
              <a:spcAft>
                <a:spcPts val="0"/>
              </a:spcAft>
              <a:buNone/>
              <a:defRPr/>
            </a:pPr>
            <a:r>
              <a:rPr lang="en-US" sz="2200" b="1" dirty="0" smtClean="0">
                <a:solidFill>
                  <a:srgbClr val="9966FF"/>
                </a:solidFill>
              </a:rPr>
              <a:t>HINT:</a:t>
            </a:r>
            <a:r>
              <a:rPr lang="en-US" sz="2200" b="1" dirty="0" smtClean="0"/>
              <a:t> </a:t>
            </a:r>
            <a:r>
              <a:rPr lang="en-US" sz="2200" dirty="0" smtClean="0"/>
              <a:t>If you’re buying on a research budget, probably not exempt</a:t>
            </a:r>
          </a:p>
          <a:p>
            <a:pPr marL="256540" indent="-274320" eaLnBrk="1" fontAlgn="auto" hangingPunct="1">
              <a:spcAft>
                <a:spcPts val="0"/>
              </a:spcAft>
              <a:buFont typeface="Wingdings"/>
              <a:buChar char=""/>
              <a:defRPr/>
            </a:pPr>
            <a:endParaRPr lang="en-US" dirty="0"/>
          </a:p>
        </p:txBody>
      </p:sp>
      <p:sp>
        <p:nvSpPr>
          <p:cNvPr id="4" name="Footer Placeholder 3"/>
          <p:cNvSpPr>
            <a:spLocks noGrp="1"/>
          </p:cNvSpPr>
          <p:nvPr>
            <p:ph type="ftr" sz="quarter" idx="11"/>
          </p:nvPr>
        </p:nvSpPr>
        <p:spPr/>
        <p:txBody>
          <a:bodyPr/>
          <a:lstStyle/>
          <a:p>
            <a:pPr>
              <a:defRPr/>
            </a:pPr>
            <a:r>
              <a:rPr lang="en-US" smtClean="0"/>
              <a:t>Basic Sale Tax Training- 2014</a:t>
            </a:r>
            <a:endParaRPr lang="en-US"/>
          </a:p>
        </p:txBody>
      </p:sp>
      <p:sp>
        <p:nvSpPr>
          <p:cNvPr id="5" name="Slide Number Placeholder 4"/>
          <p:cNvSpPr>
            <a:spLocks noGrp="1"/>
          </p:cNvSpPr>
          <p:nvPr>
            <p:ph type="sldNum" sz="quarter" idx="12"/>
          </p:nvPr>
        </p:nvSpPr>
        <p:spPr/>
        <p:txBody>
          <a:bodyPr/>
          <a:lstStyle/>
          <a:p>
            <a:pPr>
              <a:defRPr/>
            </a:pPr>
            <a:fld id="{759BE9D9-79FA-42B6-A120-56CCD7C225E8}"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from="(-#ppt_w/2)" to="(#ppt_x)" calcmode="lin" valueType="num">
                                      <p:cBhvr>
                                        <p:cTn id="16" dur="600" fill="hold">
                                          <p:stCondLst>
                                            <p:cond delay="0"/>
                                          </p:stCondLst>
                                        </p:cTn>
                                        <p:tgtEl>
                                          <p:spTgt spid="3">
                                            <p:txEl>
                                              <p:pRg st="2" end="2"/>
                                            </p:txEl>
                                          </p:spTgt>
                                        </p:tgtEl>
                                        <p:attrNameLst>
                                          <p:attrName>ppt_x</p:attrName>
                                        </p:attrNameLst>
                                      </p:cBhvr>
                                    </p:anim>
                                    <p:anim from="0" to="-1.0" calcmode="lin" valueType="num">
                                      <p:cBhvr>
                                        <p:cTn id="17" dur="200" decel="50000" autoRev="1" fill="hold">
                                          <p:stCondLst>
                                            <p:cond delay="600"/>
                                          </p:stCondLst>
                                        </p:cTn>
                                        <p:tgtEl>
                                          <p:spTgt spid="3">
                                            <p:txEl>
                                              <p:pRg st="2" end="2"/>
                                            </p:txEl>
                                          </p:spTgt>
                                        </p:tgtEl>
                                        <p:attrNameLst>
                                          <p:attrName>xshear</p:attrName>
                                        </p:attrNameLst>
                                      </p:cBhvr>
                                    </p:anim>
                                    <p:animScale>
                                      <p:cBhvr>
                                        <p:cTn id="18" dur="200" decel="100000" autoRev="1" fill="hold">
                                          <p:stCondLst>
                                            <p:cond delay="600"/>
                                          </p:stCondLst>
                                        </p:cTn>
                                        <p:tgtEl>
                                          <p:spTgt spid="3">
                                            <p:txEl>
                                              <p:pRg st="2" end="2"/>
                                            </p:txEl>
                                          </p:spTgt>
                                        </p:tgtEl>
                                      </p:cBhvr>
                                      <p:from x="100000" y="100000"/>
                                      <p:to x="80000" y="100000"/>
                                    </p:animScale>
                                    <p:anim by="(#ppt_h/3+#ppt_w*0.1)" calcmode="lin" valueType="num">
                                      <p:cBhvr additive="sum">
                                        <p:cTn id="19"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4" end="4"/>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9"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5" end="5"/>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4"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6" end="6"/>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iterate type="lt">
                                    <p:tmPct val="0"/>
                                  </p:iterate>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W_Signatur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UW_Signature slides</Template>
  <TotalTime>8541</TotalTime>
  <Words>3228</Words>
  <Application>Microsoft Office PowerPoint</Application>
  <PresentationFormat>On-screen Show (4:3)</PresentationFormat>
  <Paragraphs>391</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Calibri</vt:lpstr>
      <vt:lpstr>Wingdings</vt:lpstr>
      <vt:lpstr>Wingdings 2</vt:lpstr>
      <vt:lpstr>UW_Signature slides</vt:lpstr>
      <vt:lpstr>Introduction to Washington Sales and Use Tax</vt:lpstr>
      <vt:lpstr>Agenda</vt:lpstr>
      <vt:lpstr>But, Why do I Have to Understand State Tax?</vt:lpstr>
      <vt:lpstr>Retail Sales Tax Defined</vt:lpstr>
      <vt:lpstr> Sales Tax - Rate </vt:lpstr>
      <vt:lpstr>Reporting sales tax</vt:lpstr>
      <vt:lpstr>Use Tax Defined</vt:lpstr>
      <vt:lpstr>PowerPoint Presentation</vt:lpstr>
      <vt:lpstr>What the heck is “tangible personal property”</vt:lpstr>
      <vt:lpstr>Common Examples</vt:lpstr>
      <vt:lpstr> Services</vt:lpstr>
      <vt:lpstr>Taxability Table</vt:lpstr>
      <vt:lpstr>So what EXACTLY are we taxed on?</vt:lpstr>
      <vt:lpstr>Delivery Charges</vt:lpstr>
      <vt:lpstr>Goods going outside of WA</vt:lpstr>
      <vt:lpstr>Goods going into WA</vt:lpstr>
      <vt:lpstr>Foreign Purchases</vt:lpstr>
      <vt:lpstr>Exemptions we see</vt:lpstr>
      <vt:lpstr>EXEMPTIONS: Items Acquired for Resale</vt:lpstr>
      <vt:lpstr>EXEMPTIONS: Items Acquired for Resale</vt:lpstr>
      <vt:lpstr>Subsequent Sale of Items Acquired for Resale</vt:lpstr>
      <vt:lpstr>Exemptions: Items Acquired for Out-of-State Use</vt:lpstr>
      <vt:lpstr>Exemptions: Machinery and Equipment</vt:lpstr>
      <vt:lpstr>Quiz Time!</vt:lpstr>
      <vt:lpstr>Procurement Card</vt:lpstr>
      <vt:lpstr>eProcurement PO / Non-PO</vt:lpstr>
      <vt:lpstr>eProcurement PO / Non-PO</vt:lpstr>
      <vt:lpstr>Use Tax Corrections</vt:lpstr>
      <vt:lpstr>ProCard Case Study</vt:lpstr>
      <vt:lpstr>Answer</vt:lpstr>
      <vt:lpstr>Audit Case Study </vt:lpstr>
      <vt:lpstr>Answer </vt:lpstr>
      <vt:lpstr>Can you give me a list of non-taxable object codes, pleeaassee?</vt:lpstr>
      <vt:lpstr>Questions and contacts </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Sales Tax</dc:title>
  <dc:creator>Julia Shanahan</dc:creator>
  <cp:lastModifiedBy>Mona El Souessy</cp:lastModifiedBy>
  <cp:revision>564</cp:revision>
  <cp:lastPrinted>2015-01-20T16:22:35Z</cp:lastPrinted>
  <dcterms:created xsi:type="dcterms:W3CDTF">2008-08-19T17:44:18Z</dcterms:created>
  <dcterms:modified xsi:type="dcterms:W3CDTF">2015-01-20T17:01:20Z</dcterms:modified>
</cp:coreProperties>
</file>