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77" r:id="rId6"/>
    <p:sldId id="262" r:id="rId7"/>
    <p:sldId id="270" r:id="rId8"/>
    <p:sldId id="272" r:id="rId9"/>
    <p:sldId id="273" r:id="rId10"/>
    <p:sldId id="275" r:id="rId11"/>
    <p:sldId id="276" r:id="rId12"/>
    <p:sldId id="269" r:id="rId13"/>
    <p:sldId id="274" r:id="rId14"/>
  </p:sldIdLst>
  <p:sldSz cx="9144000" cy="6858000" type="screen4x3"/>
  <p:notesSz cx="7023100" cy="93091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5E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ED84F-B48A-4287-A66B-E89E1953959D}" type="doc">
      <dgm:prSet loTypeId="urn:microsoft.com/office/officeart/2005/8/layout/vList5#1" loCatId="list" qsTypeId="urn:microsoft.com/office/officeart/2005/8/quickstyle/simple3#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9ADAC0-E08F-463F-BEA3-34194982FA4B}">
      <dgm:prSet custT="1"/>
      <dgm:spPr>
        <a:noFill/>
      </dgm:spPr>
      <dgm:t>
        <a:bodyPr/>
        <a:lstStyle/>
        <a:p>
          <a:pPr algn="l" rtl="0">
            <a:lnSpc>
              <a:spcPct val="150000"/>
            </a:lnSpc>
            <a:spcAft>
              <a:spcPts val="1800"/>
            </a:spcAft>
          </a:pPr>
          <a:r>
            <a:rPr lang="en-US" sz="2000" dirty="0" smtClean="0">
              <a:effectLst/>
              <a:latin typeface="Calibri" pitchFamily="34" charset="0"/>
            </a:rPr>
            <a:t>This course is designed to provide new employees, or those seeking a refresher, the tools, illustrations, explanations and resources necessary to acquaint you with biennium crossover processes and biennium close reporting procedures.  </a:t>
          </a:r>
          <a:endParaRPr lang="en-US" sz="2000" dirty="0">
            <a:effectLst/>
            <a:latin typeface="Calibri" pitchFamily="34" charset="0"/>
          </a:endParaRPr>
        </a:p>
      </dgm:t>
    </dgm:pt>
    <dgm:pt modelId="{16AFB3FF-738E-4470-A242-F40452040DE4}" type="parTrans" cxnId="{EE41C7FE-767F-4205-AFDD-2BE048B3F973}">
      <dgm:prSet/>
      <dgm:spPr/>
      <dgm:t>
        <a:bodyPr/>
        <a:lstStyle/>
        <a:p>
          <a:endParaRPr lang="en-US"/>
        </a:p>
      </dgm:t>
    </dgm:pt>
    <dgm:pt modelId="{A8AC02B3-05A2-414A-95D5-23432FBE2612}" type="sibTrans" cxnId="{EE41C7FE-767F-4205-AFDD-2BE048B3F973}">
      <dgm:prSet/>
      <dgm:spPr/>
      <dgm:t>
        <a:bodyPr/>
        <a:lstStyle/>
        <a:p>
          <a:endParaRPr lang="en-US"/>
        </a:p>
      </dgm:t>
    </dgm:pt>
    <dgm:pt modelId="{79CEB287-B2AE-41EE-94B2-5600E04C1381}" type="pres">
      <dgm:prSet presAssocID="{596ED84F-B48A-4287-A66B-E89E195395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AB881C-1180-400E-85CB-77616C50386B}" type="pres">
      <dgm:prSet presAssocID="{6F9ADAC0-E08F-463F-BEA3-34194982FA4B}" presName="linNode" presStyleCnt="0"/>
      <dgm:spPr/>
      <dgm:t>
        <a:bodyPr/>
        <a:lstStyle/>
        <a:p>
          <a:endParaRPr lang="en-US"/>
        </a:p>
      </dgm:t>
    </dgm:pt>
    <dgm:pt modelId="{35A6071F-4AED-4644-9A6D-4874F903A5A3}" type="pres">
      <dgm:prSet presAssocID="{6F9ADAC0-E08F-463F-BEA3-34194982FA4B}" presName="parentText" presStyleLbl="node1" presStyleIdx="0" presStyleCnt="1" custScaleX="231232" custLinFactNeighborX="-43" custLinFactNeighborY="-24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98F37-3BBF-46A5-9AF2-5BD8749AFA46}" type="presOf" srcId="{596ED84F-B48A-4287-A66B-E89E1953959D}" destId="{79CEB287-B2AE-41EE-94B2-5600E04C1381}" srcOrd="0" destOrd="0" presId="urn:microsoft.com/office/officeart/2005/8/layout/vList5#1"/>
    <dgm:cxn modelId="{34E3CBA3-AE7D-4B3E-80B5-A31B73324D7A}" type="presOf" srcId="{6F9ADAC0-E08F-463F-BEA3-34194982FA4B}" destId="{35A6071F-4AED-4644-9A6D-4874F903A5A3}" srcOrd="0" destOrd="0" presId="urn:microsoft.com/office/officeart/2005/8/layout/vList5#1"/>
    <dgm:cxn modelId="{EE41C7FE-767F-4205-AFDD-2BE048B3F973}" srcId="{596ED84F-B48A-4287-A66B-E89E1953959D}" destId="{6F9ADAC0-E08F-463F-BEA3-34194982FA4B}" srcOrd="0" destOrd="0" parTransId="{16AFB3FF-738E-4470-A242-F40452040DE4}" sibTransId="{A8AC02B3-05A2-414A-95D5-23432FBE2612}"/>
    <dgm:cxn modelId="{FD214816-C932-4BEC-A88C-FFC5EFEC07BE}" type="presParOf" srcId="{79CEB287-B2AE-41EE-94B2-5600E04C1381}" destId="{74AB881C-1180-400E-85CB-77616C50386B}" srcOrd="0" destOrd="0" presId="urn:microsoft.com/office/officeart/2005/8/layout/vList5#1"/>
    <dgm:cxn modelId="{EFDD295B-E7AC-484B-A8BB-428BD8EA1D34}" type="presParOf" srcId="{74AB881C-1180-400E-85CB-77616C50386B}" destId="{35A6071F-4AED-4644-9A6D-4874F903A5A3}" srcOrd="0" destOrd="0" presId="urn:microsoft.com/office/officeart/2005/8/layout/vList5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8C2ECC-76BD-4B5F-B527-32EDCAF69F34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A250C938-3734-4D65-A576-D33369F9A0A9}">
      <dgm:prSet/>
      <dgm:spPr/>
      <dgm:t>
        <a:bodyPr/>
        <a:lstStyle/>
        <a:p>
          <a:pPr rtl="0"/>
          <a:r>
            <a:rPr lang="en-US" b="1" dirty="0" smtClean="0">
              <a:latin typeface="Calibri" pitchFamily="34" charset="0"/>
            </a:rPr>
            <a:t>Biennium</a:t>
          </a:r>
          <a:endParaRPr lang="en-US" dirty="0">
            <a:latin typeface="Calibri" pitchFamily="34" charset="0"/>
          </a:endParaRPr>
        </a:p>
      </dgm:t>
    </dgm:pt>
    <dgm:pt modelId="{704966F8-DFE4-4B82-AF65-68F068E070F6}" type="parTrans" cxnId="{E97A93A9-835B-4734-8C90-297E41BBC2ED}">
      <dgm:prSet/>
      <dgm:spPr/>
      <dgm:t>
        <a:bodyPr/>
        <a:lstStyle/>
        <a:p>
          <a:endParaRPr lang="en-US"/>
        </a:p>
      </dgm:t>
    </dgm:pt>
    <dgm:pt modelId="{2E96614B-4ADE-4115-9417-9180F1A28596}" type="sibTrans" cxnId="{E97A93A9-835B-4734-8C90-297E41BBC2ED}">
      <dgm:prSet/>
      <dgm:spPr/>
      <dgm:t>
        <a:bodyPr/>
        <a:lstStyle/>
        <a:p>
          <a:endParaRPr lang="en-US"/>
        </a:p>
      </dgm:t>
    </dgm:pt>
    <dgm:pt modelId="{D3A06D9D-F815-4EB3-8BD5-05FD7501F1E5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 A two year period</a:t>
          </a:r>
          <a:br>
            <a:rPr lang="en-US" dirty="0" smtClean="0">
              <a:latin typeface="Calibri" pitchFamily="34" charset="0"/>
            </a:rPr>
          </a:br>
          <a:endParaRPr lang="en-US" dirty="0">
            <a:latin typeface="Calibri" pitchFamily="34" charset="0"/>
          </a:endParaRPr>
        </a:p>
      </dgm:t>
    </dgm:pt>
    <dgm:pt modelId="{F204DBDF-315D-4B9C-B0C5-B2898889D564}" type="parTrans" cxnId="{56F6E0FD-55A7-4055-AA27-AAA55EAC75D2}">
      <dgm:prSet/>
      <dgm:spPr/>
      <dgm:t>
        <a:bodyPr/>
        <a:lstStyle/>
        <a:p>
          <a:endParaRPr lang="en-US"/>
        </a:p>
      </dgm:t>
    </dgm:pt>
    <dgm:pt modelId="{76F483E8-EA72-44C7-8922-C9A078D6DBB5}" type="sibTrans" cxnId="{56F6E0FD-55A7-4055-AA27-AAA55EAC75D2}">
      <dgm:prSet/>
      <dgm:spPr/>
      <dgm:t>
        <a:bodyPr/>
        <a:lstStyle/>
        <a:p>
          <a:endParaRPr lang="en-US"/>
        </a:p>
      </dgm:t>
    </dgm:pt>
    <dgm:pt modelId="{CDD52B3A-8E1B-4816-9772-2C76B3934476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 Begins in July of an odd year </a:t>
          </a:r>
          <a:br>
            <a:rPr lang="en-US" dirty="0" smtClean="0">
              <a:latin typeface="Calibri" pitchFamily="34" charset="0"/>
            </a:rPr>
          </a:br>
          <a:endParaRPr lang="en-US" dirty="0">
            <a:latin typeface="Calibri" pitchFamily="34" charset="0"/>
          </a:endParaRPr>
        </a:p>
      </dgm:t>
    </dgm:pt>
    <dgm:pt modelId="{EBA4EE3C-C157-4787-860F-A2B9CA4DA697}" type="parTrans" cxnId="{499E64C4-8952-40EC-AD6E-4EA9431D72A8}">
      <dgm:prSet/>
      <dgm:spPr/>
      <dgm:t>
        <a:bodyPr/>
        <a:lstStyle/>
        <a:p>
          <a:endParaRPr lang="en-US"/>
        </a:p>
      </dgm:t>
    </dgm:pt>
    <dgm:pt modelId="{462AA799-5FD6-4606-8FE1-566FE1860645}" type="sibTrans" cxnId="{499E64C4-8952-40EC-AD6E-4EA9431D72A8}">
      <dgm:prSet/>
      <dgm:spPr/>
      <dgm:t>
        <a:bodyPr/>
        <a:lstStyle/>
        <a:p>
          <a:endParaRPr lang="en-US"/>
        </a:p>
      </dgm:t>
    </dgm:pt>
    <dgm:pt modelId="{D4BD24E3-5CB1-48A8-B636-ED4F32F5FC50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 Ends June 30</a:t>
          </a:r>
          <a:r>
            <a:rPr lang="en-US" baseline="30000" dirty="0" smtClean="0">
              <a:latin typeface="Calibri" pitchFamily="34" charset="0"/>
            </a:rPr>
            <a:t>th</a:t>
          </a:r>
          <a:r>
            <a:rPr lang="en-US" dirty="0" smtClean="0">
              <a:latin typeface="Calibri" pitchFamily="34" charset="0"/>
            </a:rPr>
            <a:t>, of the next odd year</a:t>
          </a:r>
          <a:br>
            <a:rPr lang="en-US" dirty="0" smtClean="0">
              <a:latin typeface="Calibri" pitchFamily="34" charset="0"/>
            </a:rPr>
          </a:br>
          <a:endParaRPr lang="en-US" dirty="0">
            <a:latin typeface="Calibri" pitchFamily="34" charset="0"/>
          </a:endParaRPr>
        </a:p>
      </dgm:t>
    </dgm:pt>
    <dgm:pt modelId="{F1839C0C-532E-48B4-AAEC-DD6DA7E1A1EB}" type="parTrans" cxnId="{D2209FD2-9730-4C79-99FA-A985DFA1B62F}">
      <dgm:prSet/>
      <dgm:spPr/>
      <dgm:t>
        <a:bodyPr/>
        <a:lstStyle/>
        <a:p>
          <a:endParaRPr lang="en-US"/>
        </a:p>
      </dgm:t>
    </dgm:pt>
    <dgm:pt modelId="{83D876CD-5EA5-44A9-981B-79083D4980CD}" type="sibTrans" cxnId="{D2209FD2-9730-4C79-99FA-A985DFA1B62F}">
      <dgm:prSet/>
      <dgm:spPr/>
      <dgm:t>
        <a:bodyPr/>
        <a:lstStyle/>
        <a:p>
          <a:endParaRPr lang="en-US"/>
        </a:p>
      </dgm:t>
    </dgm:pt>
    <dgm:pt modelId="{202D5F89-4A7B-4589-B7EC-23B76F9EA2E2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 Example: July 1, </a:t>
          </a:r>
          <a:r>
            <a:rPr lang="en-US" dirty="0" smtClean="0">
              <a:latin typeface="Calibri" pitchFamily="34" charset="0"/>
            </a:rPr>
            <a:t>2011 </a:t>
          </a:r>
          <a:r>
            <a:rPr lang="en-US" dirty="0" smtClean="0">
              <a:latin typeface="Calibri" pitchFamily="34" charset="0"/>
            </a:rPr>
            <a:t>to June 30, </a:t>
          </a:r>
          <a:r>
            <a:rPr lang="en-US" dirty="0" smtClean="0">
              <a:latin typeface="Calibri" pitchFamily="34" charset="0"/>
            </a:rPr>
            <a:t>2013.</a:t>
          </a:r>
          <a:r>
            <a:rPr lang="en-US" dirty="0" smtClean="0">
              <a:latin typeface="Calibri" pitchFamily="34" charset="0"/>
            </a:rPr>
            <a:t/>
          </a:r>
          <a:br>
            <a:rPr lang="en-US" dirty="0" smtClean="0">
              <a:latin typeface="Calibri" pitchFamily="34" charset="0"/>
            </a:rPr>
          </a:br>
          <a:r>
            <a:rPr lang="en-US" dirty="0" smtClean="0">
              <a:latin typeface="Calibri" pitchFamily="34" charset="0"/>
            </a:rPr>
            <a:t> This time period is referred to as the  </a:t>
          </a:r>
          <a:r>
            <a:rPr lang="en-US" dirty="0" smtClean="0">
              <a:latin typeface="Calibri" pitchFamily="34" charset="0"/>
            </a:rPr>
            <a:t>“11 </a:t>
          </a:r>
          <a:r>
            <a:rPr lang="en-US" dirty="0" smtClean="0">
              <a:latin typeface="Calibri" pitchFamily="34" charset="0"/>
            </a:rPr>
            <a:t>Biennium”</a:t>
          </a:r>
          <a:endParaRPr lang="en-US" dirty="0">
            <a:latin typeface="Calibri" pitchFamily="34" charset="0"/>
          </a:endParaRPr>
        </a:p>
      </dgm:t>
    </dgm:pt>
    <dgm:pt modelId="{075C67F0-1A28-404A-9F44-8DB654196B98}" type="parTrans" cxnId="{BEE06056-1E90-4AED-A506-B4CB56BBB0C3}">
      <dgm:prSet/>
      <dgm:spPr/>
      <dgm:t>
        <a:bodyPr/>
        <a:lstStyle/>
        <a:p>
          <a:endParaRPr lang="en-US"/>
        </a:p>
      </dgm:t>
    </dgm:pt>
    <dgm:pt modelId="{18142F6D-319F-49D4-B332-297E4B9BF514}" type="sibTrans" cxnId="{BEE06056-1E90-4AED-A506-B4CB56BBB0C3}">
      <dgm:prSet/>
      <dgm:spPr/>
      <dgm:t>
        <a:bodyPr/>
        <a:lstStyle/>
        <a:p>
          <a:endParaRPr lang="en-US"/>
        </a:p>
      </dgm:t>
    </dgm:pt>
    <dgm:pt modelId="{A565F155-EB19-41E8-839A-D106AFFF0CAE}">
      <dgm:prSet/>
      <dgm:spPr/>
      <dgm:t>
        <a:bodyPr/>
        <a:lstStyle/>
        <a:p>
          <a:pPr rtl="0"/>
          <a:r>
            <a:rPr lang="en-US" b="1" dirty="0" smtClean="0">
              <a:latin typeface="Calibri" pitchFamily="34" charset="0"/>
            </a:rPr>
            <a:t>Biennium Crossover</a:t>
          </a:r>
          <a:endParaRPr lang="en-US" dirty="0">
            <a:latin typeface="Calibri" pitchFamily="34" charset="0"/>
          </a:endParaRPr>
        </a:p>
      </dgm:t>
    </dgm:pt>
    <dgm:pt modelId="{B1CA6D89-D8AA-43A3-A497-8EC9F0ED33D0}" type="parTrans" cxnId="{FE461D40-F0AF-4E9F-8A41-D3425DAD26FE}">
      <dgm:prSet/>
      <dgm:spPr/>
      <dgm:t>
        <a:bodyPr/>
        <a:lstStyle/>
        <a:p>
          <a:endParaRPr lang="en-US"/>
        </a:p>
      </dgm:t>
    </dgm:pt>
    <dgm:pt modelId="{7F7008A9-CD0C-4639-A9EC-520751A51F19}" type="sibTrans" cxnId="{FE461D40-F0AF-4E9F-8A41-D3425DAD26FE}">
      <dgm:prSet/>
      <dgm:spPr/>
      <dgm:t>
        <a:bodyPr/>
        <a:lstStyle/>
        <a:p>
          <a:endParaRPr lang="en-US"/>
        </a:p>
      </dgm:t>
    </dgm:pt>
    <dgm:pt modelId="{6773AB41-5867-459F-8FC6-06A388D44D27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Occurs when crossing the indexes, transactions, etc. from the old biennium to the new biennium</a:t>
          </a:r>
          <a:br>
            <a:rPr lang="en-US" dirty="0" smtClean="0">
              <a:latin typeface="Calibri" pitchFamily="34" charset="0"/>
            </a:rPr>
          </a:br>
          <a:endParaRPr lang="en-US" dirty="0">
            <a:latin typeface="Calibri" pitchFamily="34" charset="0"/>
          </a:endParaRPr>
        </a:p>
      </dgm:t>
    </dgm:pt>
    <dgm:pt modelId="{A4A3F0A3-0885-44CF-9F40-A8A38DD3A855}" type="parTrans" cxnId="{724A0E04-68A4-4791-8138-0E743A8AAEB0}">
      <dgm:prSet/>
      <dgm:spPr/>
      <dgm:t>
        <a:bodyPr/>
        <a:lstStyle/>
        <a:p>
          <a:endParaRPr lang="en-US"/>
        </a:p>
      </dgm:t>
    </dgm:pt>
    <dgm:pt modelId="{CEA47897-99C0-4878-84D9-0BC2D7451E55}" type="sibTrans" cxnId="{724A0E04-68A4-4791-8138-0E743A8AAEB0}">
      <dgm:prSet/>
      <dgm:spPr/>
      <dgm:t>
        <a:bodyPr/>
        <a:lstStyle/>
        <a:p>
          <a:endParaRPr lang="en-US"/>
        </a:p>
      </dgm:t>
    </dgm:pt>
    <dgm:pt modelId="{CB9F2389-A4FB-4073-A7DF-27E17C0699C4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Exists for the accrual of revenue and expense transactions that are posted after the end of the biennium (month 24)</a:t>
          </a:r>
          <a:endParaRPr lang="en-US" dirty="0">
            <a:latin typeface="Calibri" pitchFamily="34" charset="0"/>
          </a:endParaRPr>
        </a:p>
      </dgm:t>
    </dgm:pt>
    <dgm:pt modelId="{95184AC9-5A77-4C7F-A41F-59F01BE8A945}" type="parTrans" cxnId="{9DA8EC94-B8B1-4AAA-A97E-D7B52B05234F}">
      <dgm:prSet/>
      <dgm:spPr/>
      <dgm:t>
        <a:bodyPr/>
        <a:lstStyle/>
        <a:p>
          <a:endParaRPr lang="en-US"/>
        </a:p>
      </dgm:t>
    </dgm:pt>
    <dgm:pt modelId="{75F3B03B-40B5-4DDD-B7BE-FFD9B627B5F6}" type="sibTrans" cxnId="{9DA8EC94-B8B1-4AAA-A97E-D7B52B05234F}">
      <dgm:prSet/>
      <dgm:spPr/>
      <dgm:t>
        <a:bodyPr/>
        <a:lstStyle/>
        <a:p>
          <a:endParaRPr lang="en-US"/>
        </a:p>
      </dgm:t>
    </dgm:pt>
    <dgm:pt modelId="{6BAE66AF-53E8-4585-ABA9-B2FC4CB985A2}">
      <dgm:prSet/>
      <dgm:spPr/>
      <dgm:t>
        <a:bodyPr/>
        <a:lstStyle/>
        <a:p>
          <a:pPr rtl="0"/>
          <a:r>
            <a:rPr lang="en-US" b="1" dirty="0" smtClean="0">
              <a:latin typeface="Calibri" pitchFamily="34" charset="0"/>
            </a:rPr>
            <a:t>Biennium Close</a:t>
          </a:r>
          <a:endParaRPr lang="en-US" dirty="0">
            <a:latin typeface="Calibri" pitchFamily="34" charset="0"/>
          </a:endParaRPr>
        </a:p>
      </dgm:t>
    </dgm:pt>
    <dgm:pt modelId="{8CFB4BFC-671F-416B-8DA3-F7C979674610}" type="parTrans" cxnId="{5532A8DE-F43E-42CB-A6EB-183EF4326D7C}">
      <dgm:prSet/>
      <dgm:spPr/>
      <dgm:t>
        <a:bodyPr/>
        <a:lstStyle/>
        <a:p>
          <a:endParaRPr lang="en-US"/>
        </a:p>
      </dgm:t>
    </dgm:pt>
    <dgm:pt modelId="{ECD637C7-8E1C-4765-8622-282EAC694C82}" type="sibTrans" cxnId="{5532A8DE-F43E-42CB-A6EB-183EF4326D7C}">
      <dgm:prSet/>
      <dgm:spPr/>
      <dgm:t>
        <a:bodyPr/>
        <a:lstStyle/>
        <a:p>
          <a:endParaRPr lang="en-US"/>
        </a:p>
      </dgm:t>
    </dgm:pt>
    <dgm:pt modelId="{F9EB563A-E14B-4B18-9DD0-A7B66F331B4F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Occurs when transactions can no longer be included in the old biennium</a:t>
          </a:r>
          <a:endParaRPr lang="en-US" dirty="0">
            <a:latin typeface="Calibri" pitchFamily="34" charset="0"/>
          </a:endParaRPr>
        </a:p>
      </dgm:t>
    </dgm:pt>
    <dgm:pt modelId="{E6E2A8A3-1FD8-43C7-8C7B-73595D4EA87F}" type="parTrans" cxnId="{4A87B557-CF11-44BE-A119-198ACE3A1F62}">
      <dgm:prSet/>
      <dgm:spPr/>
      <dgm:t>
        <a:bodyPr/>
        <a:lstStyle/>
        <a:p>
          <a:endParaRPr lang="en-US"/>
        </a:p>
      </dgm:t>
    </dgm:pt>
    <dgm:pt modelId="{37940478-02AD-4CDB-BB15-2CA2585C3B65}" type="sibTrans" cxnId="{4A87B557-CF11-44BE-A119-198ACE3A1F62}">
      <dgm:prSet/>
      <dgm:spPr/>
      <dgm:t>
        <a:bodyPr/>
        <a:lstStyle/>
        <a:p>
          <a:endParaRPr lang="en-US"/>
        </a:p>
      </dgm:t>
    </dgm:pt>
    <dgm:pt modelId="{5E8171D0-242D-4A15-AC4D-AF32CD940973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Used in accordance with Generally Accepted Accounting Principles (GAAP)</a:t>
          </a:r>
          <a:br>
            <a:rPr lang="en-US" dirty="0" smtClean="0">
              <a:latin typeface="Calibri" pitchFamily="34" charset="0"/>
            </a:rPr>
          </a:br>
          <a:endParaRPr lang="en-US" dirty="0">
            <a:latin typeface="Calibri" pitchFamily="34" charset="0"/>
          </a:endParaRPr>
        </a:p>
      </dgm:t>
    </dgm:pt>
    <dgm:pt modelId="{A0AE19B7-FAD9-4E04-A59F-BB0AAB0637F1}" type="parTrans" cxnId="{5A7FFA94-AD1A-43DE-8CEE-F66677DB9715}">
      <dgm:prSet/>
      <dgm:spPr/>
      <dgm:t>
        <a:bodyPr/>
        <a:lstStyle/>
        <a:p>
          <a:endParaRPr lang="en-US"/>
        </a:p>
      </dgm:t>
    </dgm:pt>
    <dgm:pt modelId="{E4463422-7781-49FF-8C4A-390F4E8F2D96}" type="sibTrans" cxnId="{5A7FFA94-AD1A-43DE-8CEE-F66677DB9715}">
      <dgm:prSet/>
      <dgm:spPr/>
      <dgm:t>
        <a:bodyPr/>
        <a:lstStyle/>
        <a:p>
          <a:endParaRPr lang="en-US"/>
        </a:p>
      </dgm:t>
    </dgm:pt>
    <dgm:pt modelId="{13C5178B-B04B-4BF5-9942-CEA20B98F163}" type="pres">
      <dgm:prSet presAssocID="{368C2ECC-76BD-4B5F-B527-32EDCAF69F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CE69BB-0A1C-4673-85E7-C74376F63D99}" type="pres">
      <dgm:prSet presAssocID="{A250C938-3734-4D65-A576-D33369F9A0A9}" presName="parentLin" presStyleCnt="0"/>
      <dgm:spPr/>
    </dgm:pt>
    <dgm:pt modelId="{86FFD400-87FA-4E8C-A6EB-95AD984F612E}" type="pres">
      <dgm:prSet presAssocID="{A250C938-3734-4D65-A576-D33369F9A0A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C8B6CE1-B822-4E7D-843E-FC144D7D2ED2}" type="pres">
      <dgm:prSet presAssocID="{A250C938-3734-4D65-A576-D33369F9A0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42FD3-543F-47B6-ABBC-33D7BAA8D53F}" type="pres">
      <dgm:prSet presAssocID="{A250C938-3734-4D65-A576-D33369F9A0A9}" presName="negativeSpace" presStyleCnt="0"/>
      <dgm:spPr/>
    </dgm:pt>
    <dgm:pt modelId="{94E605BF-9B79-4557-9917-64B7106C5941}" type="pres">
      <dgm:prSet presAssocID="{A250C938-3734-4D65-A576-D33369F9A0A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BB1BA-E34E-4D85-BC05-9DBD58F1C09E}" type="pres">
      <dgm:prSet presAssocID="{2E96614B-4ADE-4115-9417-9180F1A28596}" presName="spaceBetweenRectangles" presStyleCnt="0"/>
      <dgm:spPr/>
    </dgm:pt>
    <dgm:pt modelId="{86DCD79B-2429-4FBB-80B5-14B3DE3E5F29}" type="pres">
      <dgm:prSet presAssocID="{A565F155-EB19-41E8-839A-D106AFFF0CAE}" presName="parentLin" presStyleCnt="0"/>
      <dgm:spPr/>
    </dgm:pt>
    <dgm:pt modelId="{501E2BBC-8F58-4DD7-B4DB-3FE025CBDA9C}" type="pres">
      <dgm:prSet presAssocID="{A565F155-EB19-41E8-839A-D106AFFF0CA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3499F7A-CFA1-4D6D-869E-21F84F1E709E}" type="pres">
      <dgm:prSet presAssocID="{A565F155-EB19-41E8-839A-D106AFFF0CA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03A5D-BCB0-4965-829D-02E9CAC63DC4}" type="pres">
      <dgm:prSet presAssocID="{A565F155-EB19-41E8-839A-D106AFFF0CAE}" presName="negativeSpace" presStyleCnt="0"/>
      <dgm:spPr/>
    </dgm:pt>
    <dgm:pt modelId="{4B843386-DF72-48E7-AAF7-1CAE5962FD3C}" type="pres">
      <dgm:prSet presAssocID="{A565F155-EB19-41E8-839A-D106AFFF0CA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0AECC-D837-48B8-BB97-EEDA9E502D68}" type="pres">
      <dgm:prSet presAssocID="{7F7008A9-CD0C-4639-A9EC-520751A51F19}" presName="spaceBetweenRectangles" presStyleCnt="0"/>
      <dgm:spPr/>
    </dgm:pt>
    <dgm:pt modelId="{7617B691-6839-4038-A163-C2CF5EF7EC8F}" type="pres">
      <dgm:prSet presAssocID="{6BAE66AF-53E8-4585-ABA9-B2FC4CB985A2}" presName="parentLin" presStyleCnt="0"/>
      <dgm:spPr/>
    </dgm:pt>
    <dgm:pt modelId="{3675448C-2BBF-4AED-8492-879D3C27DB09}" type="pres">
      <dgm:prSet presAssocID="{6BAE66AF-53E8-4585-ABA9-B2FC4CB985A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CBFF75D-8C64-46D4-BAAD-6F7031007EE3}" type="pres">
      <dgm:prSet presAssocID="{6BAE66AF-53E8-4585-ABA9-B2FC4CB985A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36DAF-3BD5-4B53-9C35-768263AD3349}" type="pres">
      <dgm:prSet presAssocID="{6BAE66AF-53E8-4585-ABA9-B2FC4CB985A2}" presName="negativeSpace" presStyleCnt="0"/>
      <dgm:spPr/>
    </dgm:pt>
    <dgm:pt modelId="{853C47D5-0BC9-4258-9A54-5B4BDEEF18DA}" type="pres">
      <dgm:prSet presAssocID="{6BAE66AF-53E8-4585-ABA9-B2FC4CB985A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FFBC7-1750-4A73-9054-104044ECE564}" type="presOf" srcId="{F9EB563A-E14B-4B18-9DD0-A7B66F331B4F}" destId="{853C47D5-0BC9-4258-9A54-5B4BDEEF18DA}" srcOrd="0" destOrd="0" presId="urn:microsoft.com/office/officeart/2005/8/layout/list1"/>
    <dgm:cxn modelId="{5323D1CA-8FB1-41EB-A291-57D67644288F}" type="presOf" srcId="{6773AB41-5867-459F-8FC6-06A388D44D27}" destId="{4B843386-DF72-48E7-AAF7-1CAE5962FD3C}" srcOrd="0" destOrd="0" presId="urn:microsoft.com/office/officeart/2005/8/layout/list1"/>
    <dgm:cxn modelId="{BEE06056-1E90-4AED-A506-B4CB56BBB0C3}" srcId="{A250C938-3734-4D65-A576-D33369F9A0A9}" destId="{202D5F89-4A7B-4589-B7EC-23B76F9EA2E2}" srcOrd="3" destOrd="0" parTransId="{075C67F0-1A28-404A-9F44-8DB654196B98}" sibTransId="{18142F6D-319F-49D4-B332-297E4B9BF514}"/>
    <dgm:cxn modelId="{EE4E76CB-F28A-4748-BCD0-7DD4B4476CEA}" type="presOf" srcId="{202D5F89-4A7B-4589-B7EC-23B76F9EA2E2}" destId="{94E605BF-9B79-4557-9917-64B7106C5941}" srcOrd="0" destOrd="3" presId="urn:microsoft.com/office/officeart/2005/8/layout/list1"/>
    <dgm:cxn modelId="{370EA974-418B-47E4-AAD0-76858CF8BCE7}" type="presOf" srcId="{368C2ECC-76BD-4B5F-B527-32EDCAF69F34}" destId="{13C5178B-B04B-4BF5-9942-CEA20B98F163}" srcOrd="0" destOrd="0" presId="urn:microsoft.com/office/officeart/2005/8/layout/list1"/>
    <dgm:cxn modelId="{53006C56-2B9F-451E-A7AE-D30FC58BD782}" type="presOf" srcId="{D3A06D9D-F815-4EB3-8BD5-05FD7501F1E5}" destId="{94E605BF-9B79-4557-9917-64B7106C5941}" srcOrd="0" destOrd="0" presId="urn:microsoft.com/office/officeart/2005/8/layout/list1"/>
    <dgm:cxn modelId="{724A0E04-68A4-4791-8138-0E743A8AAEB0}" srcId="{A565F155-EB19-41E8-839A-D106AFFF0CAE}" destId="{6773AB41-5867-459F-8FC6-06A388D44D27}" srcOrd="0" destOrd="0" parTransId="{A4A3F0A3-0885-44CF-9F40-A8A38DD3A855}" sibTransId="{CEA47897-99C0-4878-84D9-0BC2D7451E55}"/>
    <dgm:cxn modelId="{ACC065FE-7289-4C79-AD82-F43EC673B0F5}" type="presOf" srcId="{6BAE66AF-53E8-4585-ABA9-B2FC4CB985A2}" destId="{ECBFF75D-8C64-46D4-BAAD-6F7031007EE3}" srcOrd="1" destOrd="0" presId="urn:microsoft.com/office/officeart/2005/8/layout/list1"/>
    <dgm:cxn modelId="{5A7FFA94-AD1A-43DE-8CEE-F66677DB9715}" srcId="{A565F155-EB19-41E8-839A-D106AFFF0CAE}" destId="{5E8171D0-242D-4A15-AC4D-AF32CD940973}" srcOrd="1" destOrd="0" parTransId="{A0AE19B7-FAD9-4E04-A59F-BB0AAB0637F1}" sibTransId="{E4463422-7781-49FF-8C4A-390F4E8F2D96}"/>
    <dgm:cxn modelId="{4A87B557-CF11-44BE-A119-198ACE3A1F62}" srcId="{6BAE66AF-53E8-4585-ABA9-B2FC4CB985A2}" destId="{F9EB563A-E14B-4B18-9DD0-A7B66F331B4F}" srcOrd="0" destOrd="0" parTransId="{E6E2A8A3-1FD8-43C7-8C7B-73595D4EA87F}" sibTransId="{37940478-02AD-4CDB-BB15-2CA2585C3B65}"/>
    <dgm:cxn modelId="{F8572B75-13B1-4B7E-B07F-7CA43519F8E6}" type="presOf" srcId="{CDD52B3A-8E1B-4816-9772-2C76B3934476}" destId="{94E605BF-9B79-4557-9917-64B7106C5941}" srcOrd="0" destOrd="1" presId="urn:microsoft.com/office/officeart/2005/8/layout/list1"/>
    <dgm:cxn modelId="{D16DD6E8-FBF1-4DD6-ABA8-2374711B0630}" type="presOf" srcId="{A565F155-EB19-41E8-839A-D106AFFF0CAE}" destId="{501E2BBC-8F58-4DD7-B4DB-3FE025CBDA9C}" srcOrd="0" destOrd="0" presId="urn:microsoft.com/office/officeart/2005/8/layout/list1"/>
    <dgm:cxn modelId="{801B8ED2-C044-4B36-AAF5-FE01D85C02BF}" type="presOf" srcId="{A250C938-3734-4D65-A576-D33369F9A0A9}" destId="{86FFD400-87FA-4E8C-A6EB-95AD984F612E}" srcOrd="0" destOrd="0" presId="urn:microsoft.com/office/officeart/2005/8/layout/list1"/>
    <dgm:cxn modelId="{9DA8EC94-B8B1-4AAA-A97E-D7B52B05234F}" srcId="{A565F155-EB19-41E8-839A-D106AFFF0CAE}" destId="{CB9F2389-A4FB-4073-A7DF-27E17C0699C4}" srcOrd="2" destOrd="0" parTransId="{95184AC9-5A77-4C7F-A41F-59F01BE8A945}" sibTransId="{75F3B03B-40B5-4DDD-B7BE-FFD9B627B5F6}"/>
    <dgm:cxn modelId="{9EA8E802-3A30-416E-B78A-259E3757DF24}" type="presOf" srcId="{5E8171D0-242D-4A15-AC4D-AF32CD940973}" destId="{4B843386-DF72-48E7-AAF7-1CAE5962FD3C}" srcOrd="0" destOrd="1" presId="urn:microsoft.com/office/officeart/2005/8/layout/list1"/>
    <dgm:cxn modelId="{5F255994-5E3F-46FE-BD47-532A74A7A418}" type="presOf" srcId="{6BAE66AF-53E8-4585-ABA9-B2FC4CB985A2}" destId="{3675448C-2BBF-4AED-8492-879D3C27DB09}" srcOrd="0" destOrd="0" presId="urn:microsoft.com/office/officeart/2005/8/layout/list1"/>
    <dgm:cxn modelId="{499E64C4-8952-40EC-AD6E-4EA9431D72A8}" srcId="{A250C938-3734-4D65-A576-D33369F9A0A9}" destId="{CDD52B3A-8E1B-4816-9772-2C76B3934476}" srcOrd="1" destOrd="0" parTransId="{EBA4EE3C-C157-4787-860F-A2B9CA4DA697}" sibTransId="{462AA799-5FD6-4606-8FE1-566FE1860645}"/>
    <dgm:cxn modelId="{AD4EDD36-941F-4E20-A894-C0C4B38A0F51}" type="presOf" srcId="{CB9F2389-A4FB-4073-A7DF-27E17C0699C4}" destId="{4B843386-DF72-48E7-AAF7-1CAE5962FD3C}" srcOrd="0" destOrd="2" presId="urn:microsoft.com/office/officeart/2005/8/layout/list1"/>
    <dgm:cxn modelId="{5532A8DE-F43E-42CB-A6EB-183EF4326D7C}" srcId="{368C2ECC-76BD-4B5F-B527-32EDCAF69F34}" destId="{6BAE66AF-53E8-4585-ABA9-B2FC4CB985A2}" srcOrd="2" destOrd="0" parTransId="{8CFB4BFC-671F-416B-8DA3-F7C979674610}" sibTransId="{ECD637C7-8E1C-4765-8622-282EAC694C82}"/>
    <dgm:cxn modelId="{FE461D40-F0AF-4E9F-8A41-D3425DAD26FE}" srcId="{368C2ECC-76BD-4B5F-B527-32EDCAF69F34}" destId="{A565F155-EB19-41E8-839A-D106AFFF0CAE}" srcOrd="1" destOrd="0" parTransId="{B1CA6D89-D8AA-43A3-A497-8EC9F0ED33D0}" sibTransId="{7F7008A9-CD0C-4639-A9EC-520751A51F19}"/>
    <dgm:cxn modelId="{34DFF0A9-0A4B-45EA-A91C-CE8EFEECD110}" type="presOf" srcId="{D4BD24E3-5CB1-48A8-B636-ED4F32F5FC50}" destId="{94E605BF-9B79-4557-9917-64B7106C5941}" srcOrd="0" destOrd="2" presId="urn:microsoft.com/office/officeart/2005/8/layout/list1"/>
    <dgm:cxn modelId="{E97A93A9-835B-4734-8C90-297E41BBC2ED}" srcId="{368C2ECC-76BD-4B5F-B527-32EDCAF69F34}" destId="{A250C938-3734-4D65-A576-D33369F9A0A9}" srcOrd="0" destOrd="0" parTransId="{704966F8-DFE4-4B82-AF65-68F068E070F6}" sibTransId="{2E96614B-4ADE-4115-9417-9180F1A28596}"/>
    <dgm:cxn modelId="{AAEB3880-C23F-455D-9FEE-98BEFC93ADBA}" type="presOf" srcId="{A250C938-3734-4D65-A576-D33369F9A0A9}" destId="{6C8B6CE1-B822-4E7D-843E-FC144D7D2ED2}" srcOrd="1" destOrd="0" presId="urn:microsoft.com/office/officeart/2005/8/layout/list1"/>
    <dgm:cxn modelId="{6F06BF12-BE8C-49AF-AA77-752AC471BE35}" type="presOf" srcId="{A565F155-EB19-41E8-839A-D106AFFF0CAE}" destId="{F3499F7A-CFA1-4D6D-869E-21F84F1E709E}" srcOrd="1" destOrd="0" presId="urn:microsoft.com/office/officeart/2005/8/layout/list1"/>
    <dgm:cxn modelId="{D2209FD2-9730-4C79-99FA-A985DFA1B62F}" srcId="{A250C938-3734-4D65-A576-D33369F9A0A9}" destId="{D4BD24E3-5CB1-48A8-B636-ED4F32F5FC50}" srcOrd="2" destOrd="0" parTransId="{F1839C0C-532E-48B4-AAEC-DD6DA7E1A1EB}" sibTransId="{83D876CD-5EA5-44A9-981B-79083D4980CD}"/>
    <dgm:cxn modelId="{56F6E0FD-55A7-4055-AA27-AAA55EAC75D2}" srcId="{A250C938-3734-4D65-A576-D33369F9A0A9}" destId="{D3A06D9D-F815-4EB3-8BD5-05FD7501F1E5}" srcOrd="0" destOrd="0" parTransId="{F204DBDF-315D-4B9C-B0C5-B2898889D564}" sibTransId="{76F483E8-EA72-44C7-8922-C9A078D6DBB5}"/>
    <dgm:cxn modelId="{3261CECF-87F7-436C-BD4A-4D94136130E4}" type="presParOf" srcId="{13C5178B-B04B-4BF5-9942-CEA20B98F163}" destId="{6DCE69BB-0A1C-4673-85E7-C74376F63D99}" srcOrd="0" destOrd="0" presId="urn:microsoft.com/office/officeart/2005/8/layout/list1"/>
    <dgm:cxn modelId="{62035494-0DD8-4B7F-A88A-58B293EBBDC8}" type="presParOf" srcId="{6DCE69BB-0A1C-4673-85E7-C74376F63D99}" destId="{86FFD400-87FA-4E8C-A6EB-95AD984F612E}" srcOrd="0" destOrd="0" presId="urn:microsoft.com/office/officeart/2005/8/layout/list1"/>
    <dgm:cxn modelId="{051243F9-05EC-4E49-BA0B-516B53B23018}" type="presParOf" srcId="{6DCE69BB-0A1C-4673-85E7-C74376F63D99}" destId="{6C8B6CE1-B822-4E7D-843E-FC144D7D2ED2}" srcOrd="1" destOrd="0" presId="urn:microsoft.com/office/officeart/2005/8/layout/list1"/>
    <dgm:cxn modelId="{B68CE260-671D-4140-8863-8F4CBAAEC6DC}" type="presParOf" srcId="{13C5178B-B04B-4BF5-9942-CEA20B98F163}" destId="{D7042FD3-543F-47B6-ABBC-33D7BAA8D53F}" srcOrd="1" destOrd="0" presId="urn:microsoft.com/office/officeart/2005/8/layout/list1"/>
    <dgm:cxn modelId="{38F72389-AF3E-440B-9643-DE8828A65CEE}" type="presParOf" srcId="{13C5178B-B04B-4BF5-9942-CEA20B98F163}" destId="{94E605BF-9B79-4557-9917-64B7106C5941}" srcOrd="2" destOrd="0" presId="urn:microsoft.com/office/officeart/2005/8/layout/list1"/>
    <dgm:cxn modelId="{FE348B53-1A25-475B-A423-E03456027DDB}" type="presParOf" srcId="{13C5178B-B04B-4BF5-9942-CEA20B98F163}" destId="{ECEBB1BA-E34E-4D85-BC05-9DBD58F1C09E}" srcOrd="3" destOrd="0" presId="urn:microsoft.com/office/officeart/2005/8/layout/list1"/>
    <dgm:cxn modelId="{8EB8E26B-0116-40A1-A3B7-685D2A0E51AD}" type="presParOf" srcId="{13C5178B-B04B-4BF5-9942-CEA20B98F163}" destId="{86DCD79B-2429-4FBB-80B5-14B3DE3E5F29}" srcOrd="4" destOrd="0" presId="urn:microsoft.com/office/officeart/2005/8/layout/list1"/>
    <dgm:cxn modelId="{BC7CAFA2-9498-4509-8203-A6F4FEA5A58D}" type="presParOf" srcId="{86DCD79B-2429-4FBB-80B5-14B3DE3E5F29}" destId="{501E2BBC-8F58-4DD7-B4DB-3FE025CBDA9C}" srcOrd="0" destOrd="0" presId="urn:microsoft.com/office/officeart/2005/8/layout/list1"/>
    <dgm:cxn modelId="{6F165736-DA92-4D09-8010-1847F0353E39}" type="presParOf" srcId="{86DCD79B-2429-4FBB-80B5-14B3DE3E5F29}" destId="{F3499F7A-CFA1-4D6D-869E-21F84F1E709E}" srcOrd="1" destOrd="0" presId="urn:microsoft.com/office/officeart/2005/8/layout/list1"/>
    <dgm:cxn modelId="{E64FEEE1-3944-4C87-8FD2-72D8A31440D7}" type="presParOf" srcId="{13C5178B-B04B-4BF5-9942-CEA20B98F163}" destId="{86303A5D-BCB0-4965-829D-02E9CAC63DC4}" srcOrd="5" destOrd="0" presId="urn:microsoft.com/office/officeart/2005/8/layout/list1"/>
    <dgm:cxn modelId="{A7CB2FE1-4DB9-400A-AB19-59FFE83E9937}" type="presParOf" srcId="{13C5178B-B04B-4BF5-9942-CEA20B98F163}" destId="{4B843386-DF72-48E7-AAF7-1CAE5962FD3C}" srcOrd="6" destOrd="0" presId="urn:microsoft.com/office/officeart/2005/8/layout/list1"/>
    <dgm:cxn modelId="{E25A1630-5C86-472F-B6E1-34196C21A4DC}" type="presParOf" srcId="{13C5178B-B04B-4BF5-9942-CEA20B98F163}" destId="{8B80AECC-D837-48B8-BB97-EEDA9E502D68}" srcOrd="7" destOrd="0" presId="urn:microsoft.com/office/officeart/2005/8/layout/list1"/>
    <dgm:cxn modelId="{F8D8BE59-F467-4BD7-B446-31BBBDCF3754}" type="presParOf" srcId="{13C5178B-B04B-4BF5-9942-CEA20B98F163}" destId="{7617B691-6839-4038-A163-C2CF5EF7EC8F}" srcOrd="8" destOrd="0" presId="urn:microsoft.com/office/officeart/2005/8/layout/list1"/>
    <dgm:cxn modelId="{3BFACF5A-D117-4F96-9EB2-6F9CDF440BB6}" type="presParOf" srcId="{7617B691-6839-4038-A163-C2CF5EF7EC8F}" destId="{3675448C-2BBF-4AED-8492-879D3C27DB09}" srcOrd="0" destOrd="0" presId="urn:microsoft.com/office/officeart/2005/8/layout/list1"/>
    <dgm:cxn modelId="{78779969-5A84-4A2A-8AA5-DB03835CC556}" type="presParOf" srcId="{7617B691-6839-4038-A163-C2CF5EF7EC8F}" destId="{ECBFF75D-8C64-46D4-BAAD-6F7031007EE3}" srcOrd="1" destOrd="0" presId="urn:microsoft.com/office/officeart/2005/8/layout/list1"/>
    <dgm:cxn modelId="{392E0418-B700-40EC-9AFC-6D53F047560E}" type="presParOf" srcId="{13C5178B-B04B-4BF5-9942-CEA20B98F163}" destId="{81A36DAF-3BD5-4B53-9C35-768263AD3349}" srcOrd="9" destOrd="0" presId="urn:microsoft.com/office/officeart/2005/8/layout/list1"/>
    <dgm:cxn modelId="{3092AE56-FD5F-4DBD-8F84-AC69932D9833}" type="presParOf" srcId="{13C5178B-B04B-4BF5-9942-CEA20B98F163}" destId="{853C47D5-0BC9-4258-9A54-5B4BDEEF18D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27BBA1-D1A1-4D34-99F4-0B9EAEE9FE4C}" type="doc">
      <dgm:prSet loTypeId="urn:microsoft.com/office/officeart/2005/8/layout/arrow4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B86E4E5-C850-4740-91D8-6CE7FD0C9721}">
      <dgm:prSet custT="1"/>
      <dgm:spPr/>
      <dgm:t>
        <a:bodyPr/>
        <a:lstStyle/>
        <a:p>
          <a:pPr rtl="0"/>
          <a:r>
            <a:rPr lang="en-US" sz="1800" dirty="0" smtClean="0">
              <a:latin typeface="Calibri" pitchFamily="34" charset="0"/>
            </a:rPr>
            <a:t>Goods and services received on, or after July 1</a:t>
          </a:r>
          <a:r>
            <a:rPr lang="en-US" sz="1800" baseline="30000" dirty="0" smtClean="0">
              <a:latin typeface="Calibri" pitchFamily="34" charset="0"/>
            </a:rPr>
            <a:t>st</a:t>
          </a:r>
          <a:r>
            <a:rPr lang="en-US" sz="1800" dirty="0" smtClean="0">
              <a:latin typeface="Calibri" pitchFamily="34" charset="0"/>
            </a:rPr>
            <a:t>, will be charged to the new biennium</a:t>
          </a:r>
          <a:endParaRPr lang="en-US" sz="1800" dirty="0">
            <a:latin typeface="Calibri" pitchFamily="34" charset="0"/>
          </a:endParaRPr>
        </a:p>
      </dgm:t>
    </dgm:pt>
    <dgm:pt modelId="{1D2DD4C7-98B5-4D2F-93DE-55995CD80F94}" type="parTrans" cxnId="{878A9476-BEE7-4A99-B7BD-BEE7F0F7B308}">
      <dgm:prSet/>
      <dgm:spPr/>
      <dgm:t>
        <a:bodyPr/>
        <a:lstStyle/>
        <a:p>
          <a:endParaRPr lang="en-US"/>
        </a:p>
      </dgm:t>
    </dgm:pt>
    <dgm:pt modelId="{97D9B7CC-1EBD-444D-9ABA-ABF68A84797D}" type="sibTrans" cxnId="{878A9476-BEE7-4A99-B7BD-BEE7F0F7B308}">
      <dgm:prSet/>
      <dgm:spPr/>
      <dgm:t>
        <a:bodyPr/>
        <a:lstStyle/>
        <a:p>
          <a:endParaRPr lang="en-US"/>
        </a:p>
      </dgm:t>
    </dgm:pt>
    <dgm:pt modelId="{D61618C7-7C1F-4D95-A59B-5D496E9DFFC8}">
      <dgm:prSet custT="1"/>
      <dgm:spPr/>
      <dgm:t>
        <a:bodyPr/>
        <a:lstStyle/>
        <a:p>
          <a:pPr rtl="0"/>
          <a:r>
            <a:rPr lang="en-US" sz="1800" dirty="0" smtClean="0">
              <a:latin typeface="Calibri" pitchFamily="34" charset="0"/>
            </a:rPr>
            <a:t>Goods and services received on, or before June 30</a:t>
          </a:r>
          <a:r>
            <a:rPr lang="en-US" sz="1800" baseline="30000" dirty="0" smtClean="0">
              <a:latin typeface="Calibri" pitchFamily="34" charset="0"/>
            </a:rPr>
            <a:t>th</a:t>
          </a:r>
          <a:r>
            <a:rPr lang="en-US" sz="1800" dirty="0" smtClean="0">
              <a:latin typeface="Calibri" pitchFamily="34" charset="0"/>
            </a:rPr>
            <a:t>, will be charged to old biennium</a:t>
          </a:r>
          <a:endParaRPr lang="en-US" sz="1800" dirty="0">
            <a:latin typeface="Calibri" pitchFamily="34" charset="0"/>
          </a:endParaRPr>
        </a:p>
      </dgm:t>
    </dgm:pt>
    <dgm:pt modelId="{EB1A21DB-E14B-45FF-B11A-7E06B094AD9A}" type="parTrans" cxnId="{59DFD692-FB42-407B-9BEC-1CBA3EA04E3E}">
      <dgm:prSet/>
      <dgm:spPr/>
      <dgm:t>
        <a:bodyPr/>
        <a:lstStyle/>
        <a:p>
          <a:endParaRPr lang="en-US"/>
        </a:p>
      </dgm:t>
    </dgm:pt>
    <dgm:pt modelId="{62446005-F3C0-48B2-9351-AD22B6898185}" type="sibTrans" cxnId="{59DFD692-FB42-407B-9BEC-1CBA3EA04E3E}">
      <dgm:prSet/>
      <dgm:spPr/>
      <dgm:t>
        <a:bodyPr/>
        <a:lstStyle/>
        <a:p>
          <a:endParaRPr lang="en-US"/>
        </a:p>
      </dgm:t>
    </dgm:pt>
    <dgm:pt modelId="{B4473196-F5E7-4AAB-BD36-0CAD9233F01C}" type="pres">
      <dgm:prSet presAssocID="{0327BBA1-D1A1-4D34-99F4-0B9EAEE9FE4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E779F5-BA22-4FAB-866D-EE4D337227C3}" type="pres">
      <dgm:prSet presAssocID="{0B86E4E5-C850-4740-91D8-6CE7FD0C9721}" presName="upArrow" presStyleLbl="node1" presStyleIdx="0" presStyleCnt="2" custScaleY="91949" custLinFactNeighborX="-167" custLinFactNeighborY="-346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5D6DBBB-939A-4E02-AF0E-46D07FEDC400}" type="pres">
      <dgm:prSet presAssocID="{0B86E4E5-C850-4740-91D8-6CE7FD0C972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3C9A7-5840-4AE8-A944-C13C241EFF43}" type="pres">
      <dgm:prSet presAssocID="{D61618C7-7C1F-4D95-A59B-5D496E9DFFC8}" presName="downArrow" presStyleLbl="node1" presStyleIdx="1" presStyleCnt="2" custScaleY="86311" custLinFactNeighborX="-3930" custLinFactNeighborY="-2473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782F425-A07C-44A5-8FCE-6F8A7BD5CD93}" type="pres">
      <dgm:prSet presAssocID="{D61618C7-7C1F-4D95-A59B-5D496E9DFFC8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1FAB8F-6F9C-4405-AD56-59D12B589712}" type="presOf" srcId="{0B86E4E5-C850-4740-91D8-6CE7FD0C9721}" destId="{D5D6DBBB-939A-4E02-AF0E-46D07FEDC400}" srcOrd="0" destOrd="0" presId="urn:microsoft.com/office/officeart/2005/8/layout/arrow4"/>
    <dgm:cxn modelId="{878A9476-BEE7-4A99-B7BD-BEE7F0F7B308}" srcId="{0327BBA1-D1A1-4D34-99F4-0B9EAEE9FE4C}" destId="{0B86E4E5-C850-4740-91D8-6CE7FD0C9721}" srcOrd="0" destOrd="0" parTransId="{1D2DD4C7-98B5-4D2F-93DE-55995CD80F94}" sibTransId="{97D9B7CC-1EBD-444D-9ABA-ABF68A84797D}"/>
    <dgm:cxn modelId="{47B84AB1-AD69-455A-8152-04E6323338BD}" type="presOf" srcId="{D61618C7-7C1F-4D95-A59B-5D496E9DFFC8}" destId="{2782F425-A07C-44A5-8FCE-6F8A7BD5CD93}" srcOrd="0" destOrd="0" presId="urn:microsoft.com/office/officeart/2005/8/layout/arrow4"/>
    <dgm:cxn modelId="{59DFD692-FB42-407B-9BEC-1CBA3EA04E3E}" srcId="{0327BBA1-D1A1-4D34-99F4-0B9EAEE9FE4C}" destId="{D61618C7-7C1F-4D95-A59B-5D496E9DFFC8}" srcOrd="1" destOrd="0" parTransId="{EB1A21DB-E14B-45FF-B11A-7E06B094AD9A}" sibTransId="{62446005-F3C0-48B2-9351-AD22B6898185}"/>
    <dgm:cxn modelId="{BBE44F90-A1B4-4B3D-B42F-73FC9F222F24}" type="presOf" srcId="{0327BBA1-D1A1-4D34-99F4-0B9EAEE9FE4C}" destId="{B4473196-F5E7-4AAB-BD36-0CAD9233F01C}" srcOrd="0" destOrd="0" presId="urn:microsoft.com/office/officeart/2005/8/layout/arrow4"/>
    <dgm:cxn modelId="{91F53AC6-6DF2-4EA5-9CA2-36108723372D}" type="presParOf" srcId="{B4473196-F5E7-4AAB-BD36-0CAD9233F01C}" destId="{A5E779F5-BA22-4FAB-866D-EE4D337227C3}" srcOrd="0" destOrd="0" presId="urn:microsoft.com/office/officeart/2005/8/layout/arrow4"/>
    <dgm:cxn modelId="{6407F535-59B9-437F-9676-0B3E78C9020D}" type="presParOf" srcId="{B4473196-F5E7-4AAB-BD36-0CAD9233F01C}" destId="{D5D6DBBB-939A-4E02-AF0E-46D07FEDC400}" srcOrd="1" destOrd="0" presId="urn:microsoft.com/office/officeart/2005/8/layout/arrow4"/>
    <dgm:cxn modelId="{4C2ACB1C-2805-4FA3-A965-ED50699E58A8}" type="presParOf" srcId="{B4473196-F5E7-4AAB-BD36-0CAD9233F01C}" destId="{0653C9A7-5840-4AE8-A944-C13C241EFF43}" srcOrd="2" destOrd="0" presId="urn:microsoft.com/office/officeart/2005/8/layout/arrow4"/>
    <dgm:cxn modelId="{374C7436-DB64-4EAA-813F-975C7375627E}" type="presParOf" srcId="{B4473196-F5E7-4AAB-BD36-0CAD9233F01C}" destId="{2782F425-A07C-44A5-8FCE-6F8A7BD5CD9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6071F-4AED-4644-9A6D-4874F903A5A3}">
      <dsp:nvSpPr>
        <dsp:cNvPr id="0" name=""/>
        <dsp:cNvSpPr/>
      </dsp:nvSpPr>
      <dsp:spPr>
        <a:xfrm>
          <a:off x="639764" y="0"/>
          <a:ext cx="6368264" cy="3194102"/>
        </a:xfrm>
        <a:prstGeom prst="round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150000"/>
            </a:lnSpc>
            <a:spcBef>
              <a:spcPct val="0"/>
            </a:spcBef>
            <a:spcAft>
              <a:spcPts val="1800"/>
            </a:spcAft>
          </a:pPr>
          <a:r>
            <a:rPr lang="en-US" sz="2000" kern="1200" dirty="0" smtClean="0">
              <a:effectLst/>
              <a:latin typeface="Calibri" pitchFamily="34" charset="0"/>
            </a:rPr>
            <a:t>This course is designed to provide new employees, or those seeking a refresher, the tools, illustrations, explanations and resources necessary to acquaint you with biennium crossover processes and biennium close reporting procedures.  </a:t>
          </a:r>
          <a:endParaRPr lang="en-US" sz="2000" kern="1200" dirty="0">
            <a:effectLst/>
            <a:latin typeface="Calibri" pitchFamily="34" charset="0"/>
          </a:endParaRPr>
        </a:p>
      </dsp:txBody>
      <dsp:txXfrm>
        <a:off x="795687" y="155923"/>
        <a:ext cx="6056418" cy="2882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605BF-9B79-4557-9917-64B7106C5941}">
      <dsp:nvSpPr>
        <dsp:cNvPr id="0" name=""/>
        <dsp:cNvSpPr/>
      </dsp:nvSpPr>
      <dsp:spPr>
        <a:xfrm>
          <a:off x="0" y="380355"/>
          <a:ext cx="7010400" cy="20727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44085" tIns="291592" rIns="544085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itchFamily="34" charset="0"/>
            </a:rPr>
            <a:t> A two year period</a:t>
          </a:r>
          <a:br>
            <a:rPr lang="en-US" sz="1400" kern="1200" dirty="0" smtClean="0">
              <a:latin typeface="Calibri" pitchFamily="34" charset="0"/>
            </a:rPr>
          </a:br>
          <a:endParaRPr lang="en-US" sz="1400" kern="1200" dirty="0">
            <a:latin typeface="Calibri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itchFamily="34" charset="0"/>
            </a:rPr>
            <a:t> Begins in July of an odd year </a:t>
          </a:r>
          <a:br>
            <a:rPr lang="en-US" sz="1400" kern="1200" dirty="0" smtClean="0">
              <a:latin typeface="Calibri" pitchFamily="34" charset="0"/>
            </a:rPr>
          </a:br>
          <a:endParaRPr lang="en-US" sz="1400" kern="1200" dirty="0">
            <a:latin typeface="Calibri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itchFamily="34" charset="0"/>
            </a:rPr>
            <a:t> Ends June 30</a:t>
          </a:r>
          <a:r>
            <a:rPr lang="en-US" sz="1400" kern="1200" baseline="30000" dirty="0" smtClean="0">
              <a:latin typeface="Calibri" pitchFamily="34" charset="0"/>
            </a:rPr>
            <a:t>th</a:t>
          </a:r>
          <a:r>
            <a:rPr lang="en-US" sz="1400" kern="1200" dirty="0" smtClean="0">
              <a:latin typeface="Calibri" pitchFamily="34" charset="0"/>
            </a:rPr>
            <a:t>, of the next odd year</a:t>
          </a:r>
          <a:br>
            <a:rPr lang="en-US" sz="1400" kern="1200" dirty="0" smtClean="0">
              <a:latin typeface="Calibri" pitchFamily="34" charset="0"/>
            </a:rPr>
          </a:br>
          <a:endParaRPr lang="en-US" sz="1400" kern="1200" dirty="0">
            <a:latin typeface="Calibri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itchFamily="34" charset="0"/>
            </a:rPr>
            <a:t> Example: July 1, </a:t>
          </a:r>
          <a:r>
            <a:rPr lang="en-US" sz="1400" kern="1200" dirty="0" smtClean="0">
              <a:latin typeface="Calibri" pitchFamily="34" charset="0"/>
            </a:rPr>
            <a:t>2011 </a:t>
          </a:r>
          <a:r>
            <a:rPr lang="en-US" sz="1400" kern="1200" dirty="0" smtClean="0">
              <a:latin typeface="Calibri" pitchFamily="34" charset="0"/>
            </a:rPr>
            <a:t>to June 30, </a:t>
          </a:r>
          <a:r>
            <a:rPr lang="en-US" sz="1400" kern="1200" dirty="0" smtClean="0">
              <a:latin typeface="Calibri" pitchFamily="34" charset="0"/>
            </a:rPr>
            <a:t>2013.</a:t>
          </a:r>
          <a:r>
            <a:rPr lang="en-US" sz="1400" kern="1200" dirty="0" smtClean="0">
              <a:latin typeface="Calibri" pitchFamily="34" charset="0"/>
            </a:rPr>
            <a:t/>
          </a:r>
          <a:br>
            <a:rPr lang="en-US" sz="1400" kern="1200" dirty="0" smtClean="0">
              <a:latin typeface="Calibri" pitchFamily="34" charset="0"/>
            </a:rPr>
          </a:br>
          <a:r>
            <a:rPr lang="en-US" sz="1400" kern="1200" dirty="0" smtClean="0">
              <a:latin typeface="Calibri" pitchFamily="34" charset="0"/>
            </a:rPr>
            <a:t> This time period is referred to as the  </a:t>
          </a:r>
          <a:r>
            <a:rPr lang="en-US" sz="1400" kern="1200" dirty="0" smtClean="0">
              <a:latin typeface="Calibri" pitchFamily="34" charset="0"/>
            </a:rPr>
            <a:t>“11 </a:t>
          </a:r>
          <a:r>
            <a:rPr lang="en-US" sz="1400" kern="1200" dirty="0" smtClean="0">
              <a:latin typeface="Calibri" pitchFamily="34" charset="0"/>
            </a:rPr>
            <a:t>Biennium”</a:t>
          </a:r>
          <a:endParaRPr lang="en-US" sz="1400" kern="1200" dirty="0">
            <a:latin typeface="Calibri" pitchFamily="34" charset="0"/>
          </a:endParaRPr>
        </a:p>
      </dsp:txBody>
      <dsp:txXfrm>
        <a:off x="0" y="380355"/>
        <a:ext cx="7010400" cy="2072700"/>
      </dsp:txXfrm>
    </dsp:sp>
    <dsp:sp modelId="{6C8B6CE1-B822-4E7D-843E-FC144D7D2ED2}">
      <dsp:nvSpPr>
        <dsp:cNvPr id="0" name=""/>
        <dsp:cNvSpPr/>
      </dsp:nvSpPr>
      <dsp:spPr>
        <a:xfrm>
          <a:off x="350520" y="173715"/>
          <a:ext cx="490728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libri" pitchFamily="34" charset="0"/>
            </a:rPr>
            <a:t>Biennium</a:t>
          </a:r>
          <a:endParaRPr lang="en-US" sz="1400" kern="1200" dirty="0">
            <a:latin typeface="Calibri" pitchFamily="34" charset="0"/>
          </a:endParaRPr>
        </a:p>
      </dsp:txBody>
      <dsp:txXfrm>
        <a:off x="370695" y="193890"/>
        <a:ext cx="4866930" cy="372930"/>
      </dsp:txXfrm>
    </dsp:sp>
    <dsp:sp modelId="{4B843386-DF72-48E7-AAF7-1CAE5962FD3C}">
      <dsp:nvSpPr>
        <dsp:cNvPr id="0" name=""/>
        <dsp:cNvSpPr/>
      </dsp:nvSpPr>
      <dsp:spPr>
        <a:xfrm>
          <a:off x="0" y="2735295"/>
          <a:ext cx="7010400" cy="1852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44085" tIns="291592" rIns="544085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itchFamily="34" charset="0"/>
            </a:rPr>
            <a:t>Occurs when crossing the indexes, transactions, etc. from the old biennium to the new biennium</a:t>
          </a:r>
          <a:br>
            <a:rPr lang="en-US" sz="1400" kern="1200" dirty="0" smtClean="0">
              <a:latin typeface="Calibri" pitchFamily="34" charset="0"/>
            </a:rPr>
          </a:br>
          <a:endParaRPr lang="en-US" sz="1400" kern="1200" dirty="0">
            <a:latin typeface="Calibri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itchFamily="34" charset="0"/>
            </a:rPr>
            <a:t>Used in accordance with Generally Accepted Accounting Principles (GAAP)</a:t>
          </a:r>
          <a:br>
            <a:rPr lang="en-US" sz="1400" kern="1200" dirty="0" smtClean="0">
              <a:latin typeface="Calibri" pitchFamily="34" charset="0"/>
            </a:rPr>
          </a:br>
          <a:endParaRPr lang="en-US" sz="1400" kern="1200" dirty="0">
            <a:latin typeface="Calibri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itchFamily="34" charset="0"/>
            </a:rPr>
            <a:t>Exists for the accrual of revenue and expense transactions that are posted after the end of the biennium (month 24)</a:t>
          </a:r>
          <a:endParaRPr lang="en-US" sz="1400" kern="1200" dirty="0">
            <a:latin typeface="Calibri" pitchFamily="34" charset="0"/>
          </a:endParaRPr>
        </a:p>
      </dsp:txBody>
      <dsp:txXfrm>
        <a:off x="0" y="2735295"/>
        <a:ext cx="7010400" cy="1852200"/>
      </dsp:txXfrm>
    </dsp:sp>
    <dsp:sp modelId="{F3499F7A-CFA1-4D6D-869E-21F84F1E709E}">
      <dsp:nvSpPr>
        <dsp:cNvPr id="0" name=""/>
        <dsp:cNvSpPr/>
      </dsp:nvSpPr>
      <dsp:spPr>
        <a:xfrm>
          <a:off x="350520" y="2528655"/>
          <a:ext cx="490728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libri" pitchFamily="34" charset="0"/>
            </a:rPr>
            <a:t>Biennium Crossover</a:t>
          </a:r>
          <a:endParaRPr lang="en-US" sz="1400" kern="1200" dirty="0">
            <a:latin typeface="Calibri" pitchFamily="34" charset="0"/>
          </a:endParaRPr>
        </a:p>
      </dsp:txBody>
      <dsp:txXfrm>
        <a:off x="370695" y="2548830"/>
        <a:ext cx="4866930" cy="372930"/>
      </dsp:txXfrm>
    </dsp:sp>
    <dsp:sp modelId="{853C47D5-0BC9-4258-9A54-5B4BDEEF18DA}">
      <dsp:nvSpPr>
        <dsp:cNvPr id="0" name=""/>
        <dsp:cNvSpPr/>
      </dsp:nvSpPr>
      <dsp:spPr>
        <a:xfrm>
          <a:off x="0" y="4869735"/>
          <a:ext cx="7010400" cy="5953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44085" tIns="291592" rIns="544085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Calibri" pitchFamily="34" charset="0"/>
            </a:rPr>
            <a:t>Occurs when transactions can no longer be included in the old biennium</a:t>
          </a:r>
          <a:endParaRPr lang="en-US" sz="1400" kern="1200" dirty="0">
            <a:latin typeface="Calibri" pitchFamily="34" charset="0"/>
          </a:endParaRPr>
        </a:p>
      </dsp:txBody>
      <dsp:txXfrm>
        <a:off x="0" y="4869735"/>
        <a:ext cx="7010400" cy="595350"/>
      </dsp:txXfrm>
    </dsp:sp>
    <dsp:sp modelId="{ECBFF75D-8C64-46D4-BAAD-6F7031007EE3}">
      <dsp:nvSpPr>
        <dsp:cNvPr id="0" name=""/>
        <dsp:cNvSpPr/>
      </dsp:nvSpPr>
      <dsp:spPr>
        <a:xfrm>
          <a:off x="350520" y="4663095"/>
          <a:ext cx="490728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libri" pitchFamily="34" charset="0"/>
            </a:rPr>
            <a:t>Biennium Close</a:t>
          </a:r>
          <a:endParaRPr lang="en-US" sz="1400" kern="1200" dirty="0">
            <a:latin typeface="Calibri" pitchFamily="34" charset="0"/>
          </a:endParaRPr>
        </a:p>
      </dsp:txBody>
      <dsp:txXfrm>
        <a:off x="370695" y="4683270"/>
        <a:ext cx="4866930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779F5-BA22-4FAB-866D-EE4D337227C3}">
      <dsp:nvSpPr>
        <dsp:cNvPr id="0" name=""/>
        <dsp:cNvSpPr/>
      </dsp:nvSpPr>
      <dsp:spPr>
        <a:xfrm>
          <a:off x="0" y="82094"/>
          <a:ext cx="2323490" cy="2051507"/>
        </a:xfrm>
        <a:prstGeom prst="upArrow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D5D6DBBB-939A-4E02-AF0E-46D07FEDC400}">
      <dsp:nvSpPr>
        <dsp:cNvPr id="0" name=""/>
        <dsp:cNvSpPr/>
      </dsp:nvSpPr>
      <dsp:spPr>
        <a:xfrm>
          <a:off x="2397067" y="0"/>
          <a:ext cx="3942892" cy="2231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Goods and services received on, or after July 1</a:t>
          </a:r>
          <a:r>
            <a:rPr lang="en-US" sz="1800" kern="1200" baseline="30000" dirty="0" smtClean="0">
              <a:latin typeface="Calibri" pitchFamily="34" charset="0"/>
            </a:rPr>
            <a:t>st</a:t>
          </a:r>
          <a:r>
            <a:rPr lang="en-US" sz="1800" kern="1200" dirty="0" smtClean="0">
              <a:latin typeface="Calibri" pitchFamily="34" charset="0"/>
            </a:rPr>
            <a:t>, will be charged to the new biennium</a:t>
          </a:r>
          <a:endParaRPr lang="en-US" sz="1800" kern="1200" dirty="0">
            <a:latin typeface="Calibri" pitchFamily="34" charset="0"/>
          </a:endParaRPr>
        </a:p>
      </dsp:txBody>
      <dsp:txXfrm>
        <a:off x="2397067" y="0"/>
        <a:ext cx="3942892" cy="2231136"/>
      </dsp:txXfrm>
    </dsp:sp>
    <dsp:sp modelId="{0653C9A7-5840-4AE8-A944-C13C241EFF43}">
      <dsp:nvSpPr>
        <dsp:cNvPr id="0" name=""/>
        <dsp:cNvSpPr/>
      </dsp:nvSpPr>
      <dsp:spPr>
        <a:xfrm>
          <a:off x="609606" y="2514598"/>
          <a:ext cx="2323490" cy="1925715"/>
        </a:xfrm>
        <a:prstGeom prst="downArrow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2782F425-A07C-44A5-8FCE-6F8A7BD5CD93}">
      <dsp:nvSpPr>
        <dsp:cNvPr id="0" name=""/>
        <dsp:cNvSpPr/>
      </dsp:nvSpPr>
      <dsp:spPr>
        <a:xfrm>
          <a:off x="3094114" y="2417064"/>
          <a:ext cx="3942892" cy="2231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</a:rPr>
            <a:t>Goods and services received on, or before June 30</a:t>
          </a:r>
          <a:r>
            <a:rPr lang="en-US" sz="1800" kern="1200" baseline="30000" dirty="0" smtClean="0">
              <a:latin typeface="Calibri" pitchFamily="34" charset="0"/>
            </a:rPr>
            <a:t>th</a:t>
          </a:r>
          <a:r>
            <a:rPr lang="en-US" sz="1800" kern="1200" dirty="0" smtClean="0">
              <a:latin typeface="Calibri" pitchFamily="34" charset="0"/>
            </a:rPr>
            <a:t>, will be charged to old biennium</a:t>
          </a:r>
          <a:endParaRPr lang="en-US" sz="1800" kern="1200" dirty="0">
            <a:latin typeface="Calibri" pitchFamily="34" charset="0"/>
          </a:endParaRPr>
        </a:p>
      </dsp:txBody>
      <dsp:txXfrm>
        <a:off x="3094114" y="2417064"/>
        <a:ext cx="3942892" cy="2231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#1" minVer="12.0">
  <dgm:title val=""/>
  <dgm:desc val=""/>
  <dgm:catLst>
    <dgm:cat type="list" pri="14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h" for="ch" forName="linNode" refType="h"/>
      <dgm:constr type="w" for="ch" forName="linNode" refType="w"/>
      <dgm:constr type="primFontSz" for="des" forName="parentText" op="equ" val="100"/>
      <dgm:constr type="primFontSz" for="des" forName="descendantText" op="equ" val="100"/>
      <dgm:constr type="primFontSz" for="des" forName="descendantText" refType="primFontSz" refFor="des" refForName="parentText" op="lte"/>
    </dgm:constr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/>
          <dgm:ruleLst>
            <dgm:rule type="primFontSz" val="2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lMarg" refType="primFontSz" fact="0.56"/>
                <dgm:constr type="rMarg" refType="primFontSz" fact="0.56"/>
              </dgm:constrLst>
              <dgm:ruleLst>
                <dgm:rule type="primFontSz" val="2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2">
  <dgm:title val="Simple 3"/>
  <dgm:desc val="Simple 3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1787C-69E0-447B-90AF-DC4A8E1BF5EA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81A17-4C1F-4834-95BC-FC9DBE98D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7274FFF-1832-4984-B7EB-E0F83919379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8FE8F41-E671-4A50-9AEA-6CE65FE51B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19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7391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733800"/>
            <a:ext cx="6019800" cy="14097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C5A876BD-1795-4A61-819A-2FE7462108FA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1336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F967C-6FA5-48F6-965F-90F4CFC4D6B1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31750"/>
            <a:ext cx="1809750" cy="6521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1750"/>
            <a:ext cx="5276850" cy="652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3453BD-0042-4860-B4D2-D61B44C63837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37CE04-8880-40D5-AE4A-B0C3A2C7FD5F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853C7-C659-4388-875E-1867BE63D966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447800"/>
            <a:ext cx="3543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543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F712B6-F59F-4AFD-BE82-D9D51DCCD67A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12EDE-E504-4AE5-8D6F-96FCC716B2C4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D60A3-ECF5-4753-AD6D-29F4342A97DB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EEE67-A83D-44BB-9651-FD0C458C1F7C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7B9E-D131-4BBB-A16E-4867D8BA01BE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626320-C23A-4D33-AEB1-EF08EEDCEC48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175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447800"/>
            <a:ext cx="7239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526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2F41CA9-1754-4B60-9564-87E48CE75BCB}" type="datetime1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5532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BE628D-58C2-4EC3-9E53-C5A0BA717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transition>
    <p:cover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yfd.washington.edu/help/bienniu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2.washington.edu/fm/ps/bienniumclose/cutof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ilman1.u.washington.edu/mailman/listinfo/procurementservicesnews" TargetMode="External"/><Relationship Id="rId5" Type="http://schemas.openxmlformats.org/officeDocument/2006/relationships/hyperlink" Target="http://f2.washington.edu/fm/ps/bienniumclose" TargetMode="External"/><Relationship Id="rId4" Type="http://schemas.openxmlformats.org/officeDocument/2006/relationships/hyperlink" Target="http://myfd.washington.edu/help/myfdnew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2.washington.edu/fm/ps/bienniumclose" TargetMode="External"/><Relationship Id="rId2" Type="http://schemas.openxmlformats.org/officeDocument/2006/relationships/hyperlink" Target="http://myfd.washington.edu/help/bienniu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ashington.edu/admin/pb/home/bienclose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hington.edu/admin/finacct/office/fd/help/v2/abouttransac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Biennium Close Awareness Training</a:t>
            </a:r>
            <a:endParaRPr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600200" y="3733800"/>
            <a:ext cx="6324600" cy="14097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University of Washington</a:t>
            </a:r>
          </a:p>
          <a:p>
            <a:r>
              <a:rPr lang="en-US" dirty="0" smtClean="0"/>
              <a:t>Financial Management</a:t>
            </a:r>
          </a:p>
          <a:p>
            <a:endParaRPr lang="en-US" dirty="0" smtClean="0"/>
          </a:p>
          <a:p>
            <a:r>
              <a:rPr lang="en-US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6858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MyFinancial.desktop</a:t>
            </a:r>
            <a:br>
              <a:rPr lang="en-US" b="1" dirty="0" smtClean="0">
                <a:latin typeface="Calibri" pitchFamily="34" charset="0"/>
              </a:rPr>
            </a:br>
            <a:endParaRPr lang="en-US" b="1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Last day to submit expense transfers, for posting to </a:t>
            </a:r>
            <a:r>
              <a:rPr lang="en-US" sz="1800" dirty="0" smtClean="0">
                <a:latin typeface="Calibri" pitchFamily="34" charset="0"/>
              </a:rPr>
              <a:t>2011-2013 </a:t>
            </a:r>
            <a:r>
              <a:rPr lang="en-US" sz="1800" dirty="0" smtClean="0">
                <a:latin typeface="Calibri" pitchFamily="34" charset="0"/>
              </a:rPr>
              <a:t>biennium, is </a:t>
            </a:r>
            <a:r>
              <a:rPr lang="en-US" sz="1800" b="1" dirty="0" smtClean="0">
                <a:latin typeface="Calibri" pitchFamily="34" charset="0"/>
              </a:rPr>
              <a:t>JULY </a:t>
            </a:r>
            <a:r>
              <a:rPr lang="en-US" sz="1800" b="1" dirty="0" smtClean="0">
                <a:latin typeface="Calibri" pitchFamily="34" charset="0"/>
              </a:rPr>
              <a:t>24</a:t>
            </a:r>
            <a:r>
              <a:rPr lang="en-US" sz="1800" b="1" baseline="30000" dirty="0" smtClean="0">
                <a:latin typeface="Calibri" pitchFamily="34" charset="0"/>
              </a:rPr>
              <a:t>th</a:t>
            </a:r>
            <a:r>
              <a:rPr lang="en-US" sz="1800" b="1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</a:t>
            </a:r>
            <a:endParaRPr lang="en-US" sz="1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1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Transfer expenses as early as possible to avoid complications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See the MyFD website for more information and for a printable calendar:  </a:t>
            </a:r>
            <a:r>
              <a:rPr lang="en-US" sz="1600" dirty="0" smtClean="0">
                <a:latin typeface="Calibri" pitchFamily="34" charset="0"/>
                <a:hlinkClick r:id="rId2"/>
              </a:rPr>
              <a:t>http://myfd.washington.edu/help/biennium</a:t>
            </a:r>
            <a:endParaRPr lang="en-US" dirty="0" smtClean="0">
              <a:latin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14800" y="0"/>
            <a:ext cx="4953000" cy="1219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Systems Information</a:t>
            </a:r>
          </a:p>
          <a:p>
            <a:pPr marL="0" marR="0" lvl="0" indent="0" algn="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(cont’d)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69342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</a:t>
            </a: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r>
              <a:rPr lang="en-US" sz="2300" dirty="0" smtClean="0">
                <a:latin typeface="Calibri" pitchFamily="34" charset="0"/>
              </a:rPr>
              <a:t>	</a:t>
            </a:r>
            <a:br>
              <a:rPr lang="en-US" sz="2300" dirty="0" smtClean="0">
                <a:latin typeface="Calibri" pitchFamily="34" charset="0"/>
              </a:rPr>
            </a:br>
            <a:r>
              <a:rPr lang="en-US" sz="2100" dirty="0" smtClean="0">
                <a:latin typeface="Calibri" pitchFamily="34" charset="0"/>
              </a:rPr>
              <a:t>The PAS system processes vendor checks and other payments every night </a:t>
            </a:r>
            <a:r>
              <a:rPr lang="en-US" sz="2100" i="1" u="sng" dirty="0" smtClean="0">
                <a:latin typeface="Calibri" pitchFamily="34" charset="0"/>
              </a:rPr>
              <a:t>except</a:t>
            </a:r>
            <a:r>
              <a:rPr lang="en-US" sz="2100" dirty="0" smtClean="0">
                <a:latin typeface="Calibri" pitchFamily="34" charset="0"/>
              </a:rPr>
              <a:t> for </a:t>
            </a:r>
            <a:r>
              <a:rPr lang="en-US" sz="2100" dirty="0" smtClean="0">
                <a:latin typeface="Calibri" pitchFamily="34" charset="0"/>
              </a:rPr>
              <a:t>7/8/2013, </a:t>
            </a:r>
            <a:r>
              <a:rPr lang="en-US" sz="2100" dirty="0" smtClean="0">
                <a:latin typeface="Calibri" pitchFamily="34" charset="0"/>
              </a:rPr>
              <a:t>which is the FAS biennium crossover. The PAS system cannot issue payments for new-biennium invoices before the FAS biennium crossover</a:t>
            </a:r>
            <a:r>
              <a:rPr lang="en-US" sz="2300" baseline="30000" dirty="0" smtClean="0">
                <a:latin typeface="Calibri" pitchFamily="34" charset="0"/>
              </a:rPr>
              <a:t/>
            </a:r>
            <a:br>
              <a:rPr lang="en-US" sz="2300" baseline="30000" dirty="0" smtClean="0">
                <a:latin typeface="Calibri" pitchFamily="34" charset="0"/>
              </a:rPr>
            </a:br>
            <a:r>
              <a:rPr lang="en-US" sz="2300" baseline="30000" dirty="0" smtClean="0">
                <a:latin typeface="Calibri" pitchFamily="34" charset="0"/>
              </a:rPr>
              <a:t/>
            </a:r>
            <a:br>
              <a:rPr lang="en-US" sz="2300" baseline="30000" dirty="0" smtClean="0">
                <a:latin typeface="Calibri" pitchFamily="34" charset="0"/>
              </a:rPr>
            </a:br>
            <a:endParaRPr lang="en-US" sz="23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ARIBA</a:t>
            </a:r>
          </a:p>
          <a:p>
            <a:pPr>
              <a:buNone/>
            </a:pPr>
            <a:endParaRPr lang="en-US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r>
              <a:rPr lang="en-US" sz="2300" b="1" dirty="0" smtClean="0">
                <a:latin typeface="Calibri" pitchFamily="34" charset="0"/>
              </a:rPr>
              <a:t>	</a:t>
            </a:r>
            <a:r>
              <a:rPr lang="en-US" sz="2100" dirty="0" smtClean="0">
                <a:latin typeface="Calibri" pitchFamily="34" charset="0"/>
              </a:rPr>
              <a:t>View Ariba for the most up-to-date information about eProcurement transactions</a:t>
            </a:r>
          </a:p>
          <a:p>
            <a:pPr lvl="1">
              <a:buNone/>
            </a:pPr>
            <a:r>
              <a:rPr lang="en-US" sz="2300" baseline="30000" dirty="0" smtClean="0">
                <a:latin typeface="Calibri" pitchFamily="34" charset="0"/>
              </a:rPr>
              <a:t/>
            </a:r>
            <a:br>
              <a:rPr lang="en-US" sz="2300" baseline="30000" dirty="0" smtClean="0">
                <a:latin typeface="Calibri" pitchFamily="34" charset="0"/>
              </a:rPr>
            </a:br>
            <a:endParaRPr lang="en-US" sz="2300" baseline="30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FIN</a:t>
            </a:r>
          </a:p>
          <a:p>
            <a:pPr>
              <a:buNone/>
            </a:pPr>
            <a:r>
              <a:rPr lang="en-US" sz="2300" b="1" dirty="0" smtClean="0">
                <a:latin typeface="Calibri" pitchFamily="34" charset="0"/>
              </a:rPr>
              <a:t>	</a:t>
            </a:r>
            <a:br>
              <a:rPr lang="en-US" sz="2300" b="1" dirty="0" smtClean="0">
                <a:latin typeface="Calibri" pitchFamily="34" charset="0"/>
              </a:rPr>
            </a:br>
            <a:r>
              <a:rPr lang="en-US" sz="2100" dirty="0" smtClean="0">
                <a:latin typeface="Calibri" pitchFamily="34" charset="0"/>
              </a:rPr>
              <a:t>Regular FIN run to close out Month-24.  </a:t>
            </a:r>
            <a:endParaRPr lang="en-US" sz="2300" dirty="0" smtClean="0">
              <a:latin typeface="Calibri" pitchFamily="34" charset="0"/>
            </a:endParaRPr>
          </a:p>
          <a:p>
            <a:pPr lvl="2"/>
            <a:r>
              <a:rPr lang="en-US" sz="1800" dirty="0" smtClean="0">
                <a:latin typeface="Calibri" pitchFamily="34" charset="0"/>
              </a:rPr>
              <a:t>Only interfaces are the Payroll File and APL Transactions.</a:t>
            </a:r>
          </a:p>
          <a:p>
            <a:pPr lvl="2"/>
            <a:r>
              <a:rPr lang="en-US" sz="1800" dirty="0" smtClean="0">
                <a:latin typeface="Calibri" pitchFamily="34" charset="0"/>
              </a:rPr>
              <a:t>No FASTRANS, PAS, SDB or FDI Interfaces.</a:t>
            </a:r>
          </a:p>
          <a:p>
            <a:pPr lvl="2"/>
            <a:r>
              <a:rPr lang="en-US" sz="1800" dirty="0" smtClean="0">
                <a:latin typeface="Calibri" pitchFamily="34" charset="0"/>
              </a:rPr>
              <a:t>BGT will have the last interface with FIN so budget activity for the month is recorded properly.</a:t>
            </a:r>
          </a:p>
          <a:p>
            <a:pPr lvl="2"/>
            <a:endParaRPr lang="en-US" dirty="0" smtClean="0">
              <a:latin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62400" y="0"/>
            <a:ext cx="4953000" cy="1219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Systems Information</a:t>
            </a:r>
          </a:p>
          <a:p>
            <a:pPr marL="0" marR="0" lvl="0" indent="0" algn="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(cont’d)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1828800"/>
            <a:ext cx="6705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52600" y="3581400"/>
            <a:ext cx="6705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52600" y="4876800"/>
            <a:ext cx="6705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183880" cy="838200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Best Practices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676400" y="1371600"/>
            <a:ext cx="7239000" cy="47244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200" b="1" dirty="0" smtClean="0">
                <a:latin typeface="Calibri" pitchFamily="34" charset="0"/>
              </a:rPr>
              <a:t>Reconcile your budgets early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22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200" b="1" dirty="0" smtClean="0">
                <a:latin typeface="Calibri" pitchFamily="34" charset="0"/>
              </a:rPr>
              <a:t>Familiarize yourself with the system cutoff dates </a:t>
            </a:r>
          </a:p>
          <a:p>
            <a:pPr marL="740664" lvl="1" indent="-457200">
              <a:buNone/>
            </a:pPr>
            <a:r>
              <a:rPr lang="en-US" sz="2000" dirty="0" smtClean="0">
                <a:latin typeface="Calibri" pitchFamily="34" charset="0"/>
              </a:rPr>
              <a:t>	See the recommended Biennium Close deadlines at </a:t>
            </a:r>
            <a:r>
              <a:rPr lang="en-US" sz="2000" dirty="0" smtClean="0">
                <a:latin typeface="Calibri" pitchFamily="34" charset="0"/>
                <a:hlinkClick r:id="rId3"/>
              </a:rPr>
              <a:t>http://f2.washington.edu/fm/ps/bienniumclose/cutoff</a:t>
            </a:r>
            <a:r>
              <a:rPr lang="en-US" sz="2000" dirty="0" smtClean="0">
                <a:latin typeface="Calibri" pitchFamily="34" charset="0"/>
              </a:rPr>
              <a:t> </a:t>
            </a:r>
            <a:endParaRPr lang="en-US" sz="1400" dirty="0" smtClean="0">
              <a:latin typeface="Calibri" pitchFamily="34" charset="0"/>
            </a:endParaRPr>
          </a:p>
          <a:p>
            <a:pPr marL="804672" lvl="1" indent="-457200">
              <a:buFont typeface="Wingdings" pitchFamily="2" charset="2"/>
              <a:buChar char="ü"/>
            </a:pPr>
            <a:endParaRPr lang="en-US" sz="2200" dirty="0" smtClean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200" b="1" dirty="0" smtClean="0">
                <a:latin typeface="Calibri" pitchFamily="34" charset="0"/>
              </a:rPr>
              <a:t>Sign up for the following newsletters for current information and news bulletins</a:t>
            </a:r>
            <a:br>
              <a:rPr lang="en-US" sz="2200" b="1" dirty="0" smtClean="0">
                <a:latin typeface="Calibri" pitchFamily="34" charset="0"/>
              </a:rPr>
            </a:br>
            <a:endParaRPr lang="en-US" sz="2200" b="1" dirty="0" smtClean="0">
              <a:latin typeface="Calibri" pitchFamily="34" charset="0"/>
            </a:endParaRPr>
          </a:p>
          <a:p>
            <a:pPr marL="804672" lvl="1" indent="-457200">
              <a:buNone/>
            </a:pP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1900" b="1" dirty="0" smtClean="0">
                <a:latin typeface="Calibri" pitchFamily="34" charset="0"/>
              </a:rPr>
              <a:t>MyFinancial.desktop’s newsletter: </a:t>
            </a:r>
            <a:r>
              <a:rPr lang="en-US" sz="1900" dirty="0" smtClean="0">
                <a:latin typeface="Calibri" pitchFamily="34" charset="0"/>
                <a:hlinkClick r:id="rId4"/>
              </a:rPr>
              <a:t>http://myfd.washington.edu/help/myfdnews</a:t>
            </a:r>
            <a:r>
              <a:rPr lang="en-US" sz="1900" dirty="0" smtClean="0">
                <a:latin typeface="Calibri" pitchFamily="34" charset="0"/>
              </a:rPr>
              <a:t> </a:t>
            </a:r>
            <a:br>
              <a:rPr lang="en-US" sz="1900" dirty="0" smtClean="0">
                <a:latin typeface="Calibri" pitchFamily="34" charset="0"/>
              </a:rPr>
            </a:br>
            <a:endParaRPr lang="en-US" sz="1900" dirty="0" smtClean="0">
              <a:latin typeface="Calibri" pitchFamily="34" charset="0"/>
            </a:endParaRPr>
          </a:p>
          <a:p>
            <a:pPr marL="804672" lvl="1" indent="-457200">
              <a:buNone/>
            </a:pPr>
            <a:r>
              <a:rPr lang="en-US" sz="1900" dirty="0" smtClean="0">
                <a:latin typeface="Calibri" pitchFamily="34" charset="0"/>
              </a:rPr>
              <a:t>	</a:t>
            </a:r>
            <a:r>
              <a:rPr lang="en-US" sz="1900" b="1" dirty="0" smtClean="0">
                <a:latin typeface="Calibri" pitchFamily="34" charset="0"/>
              </a:rPr>
              <a:t>Biennium Close eNewsletters :</a:t>
            </a:r>
            <a:r>
              <a:rPr lang="en-US" sz="1900" i="1" dirty="0" smtClean="0">
                <a:latin typeface="Calibri" pitchFamily="34" charset="0"/>
              </a:rPr>
              <a:t>(in development )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n-US" sz="1900" dirty="0" smtClean="0">
                <a:latin typeface="Calibri" pitchFamily="34" charset="0"/>
                <a:hlinkClick r:id="rId5"/>
              </a:rPr>
              <a:t>http://f2.washington.edu/fm/ps/bienniumclose</a:t>
            </a:r>
            <a:r>
              <a:rPr lang="en-US" sz="1900" dirty="0" smtClean="0">
                <a:latin typeface="Calibri" pitchFamily="34" charset="0"/>
              </a:rPr>
              <a:t> </a:t>
            </a:r>
            <a:br>
              <a:rPr lang="en-US" sz="1900" dirty="0" smtClean="0">
                <a:latin typeface="Calibri" pitchFamily="34" charset="0"/>
              </a:rPr>
            </a:br>
            <a:endParaRPr lang="en-US" sz="1900" dirty="0" smtClean="0">
              <a:latin typeface="Calibri" pitchFamily="34" charset="0"/>
            </a:endParaRPr>
          </a:p>
          <a:p>
            <a:pPr marL="804672" lvl="1" indent="-457200">
              <a:buNone/>
            </a:pPr>
            <a:r>
              <a:rPr lang="en-US" sz="1900" dirty="0" smtClean="0">
                <a:latin typeface="Calibri" pitchFamily="34" charset="0"/>
              </a:rPr>
              <a:t>	</a:t>
            </a:r>
            <a:r>
              <a:rPr lang="en-US" sz="1900" b="1" dirty="0" smtClean="0">
                <a:latin typeface="Calibri" pitchFamily="34" charset="0"/>
              </a:rPr>
              <a:t>Register for up to the minute news </a:t>
            </a:r>
            <a:r>
              <a:rPr lang="en-US" sz="1900" dirty="0" smtClean="0">
                <a:latin typeface="Calibri" pitchFamily="34" charset="0"/>
              </a:rPr>
              <a:t>from Procurement Services at:</a:t>
            </a:r>
            <a:br>
              <a:rPr lang="en-US" sz="1900" dirty="0" smtClean="0">
                <a:latin typeface="Calibri" pitchFamily="34" charset="0"/>
              </a:rPr>
            </a:br>
            <a:r>
              <a:rPr lang="en-US" sz="1900" dirty="0" smtClean="0">
                <a:latin typeface="Calibri" pitchFamily="34" charset="0"/>
                <a:hlinkClick r:id="rId6"/>
              </a:rPr>
              <a:t>https://mailman1.u.washington.edu/mailman/listinfo/procurementservicesnews</a:t>
            </a:r>
            <a:endParaRPr lang="en-US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438400" y="6019800"/>
            <a:ext cx="60960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en-US" sz="1400" b="1" dirty="0" smtClean="0"/>
              <a:t>	For more Tips and Tricks, see the Biennium Close website at </a:t>
            </a:r>
            <a:r>
              <a:rPr lang="en-US" sz="1400" b="1" dirty="0" smtClean="0">
                <a:hlinkClick r:id="rId5"/>
              </a:rPr>
              <a:t>http://f2.washington.edu/fm/ps/bienniumclose</a:t>
            </a:r>
            <a:endParaRPr lang="en-US" sz="1400" b="1" dirty="0" smtClean="0"/>
          </a:p>
        </p:txBody>
      </p:sp>
    </p:spTree>
  </p:cSld>
  <p:clrMapOvr>
    <a:masterClrMapping/>
  </p:clrMapOvr>
  <p:transition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4864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Web Resources Available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6736080" cy="3578352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MyFinancial.desktop</a:t>
            </a:r>
            <a:endParaRPr lang="en-US" sz="2000" b="1" dirty="0" smtClean="0"/>
          </a:p>
          <a:p>
            <a:pPr lvl="1"/>
            <a:r>
              <a:rPr lang="en-US" sz="1400" dirty="0" smtClean="0">
                <a:hlinkClick r:id="rId2"/>
              </a:rPr>
              <a:t>http://myfd.washington.edu/help/biennium</a:t>
            </a:r>
            <a:r>
              <a:rPr lang="en-US" sz="1400" dirty="0" smtClean="0"/>
              <a:t> 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2000" b="1" dirty="0" smtClean="0"/>
              <a:t>Financial Management</a:t>
            </a:r>
          </a:p>
          <a:p>
            <a:pPr lvl="1"/>
            <a:r>
              <a:rPr lang="en-US" sz="1400" dirty="0" smtClean="0">
                <a:hlinkClick r:id="rId3"/>
              </a:rPr>
              <a:t>http://f2.washington.edu/fm/ps/bienniumclose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2000" b="1" dirty="0" smtClean="0"/>
              <a:t>Office of Planning and Budgeting</a:t>
            </a:r>
          </a:p>
          <a:p>
            <a:pPr lvl="1"/>
            <a:r>
              <a:rPr lang="en-US" sz="1600" dirty="0" smtClean="0">
                <a:hlinkClick r:id="rId4"/>
              </a:rPr>
              <a:t>http://www.washington.edu/admin/pb/home/bienclose.htm</a:t>
            </a:r>
            <a:endParaRPr lang="en-US" sz="1600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13</a:t>
            </a:fld>
            <a:endParaRPr kumimoji="0" lang="en-US"/>
          </a:p>
        </p:txBody>
      </p:sp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we will cover: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Review course objective</a:t>
            </a:r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Important concepts</a:t>
            </a:r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Biennium Illustration (reporting periods)</a:t>
            </a:r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Biennium overview</a:t>
            </a:r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Budget impacts</a:t>
            </a:r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Best practices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Course Objective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93838" y="1600200"/>
          <a:ext cx="7650162" cy="319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352800" y="0"/>
            <a:ext cx="5791200" cy="105156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Important Concepts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293237"/>
              </p:ext>
            </p:extLst>
          </p:nvPr>
        </p:nvGraphicFramePr>
        <p:xfrm>
          <a:off x="1752600" y="1066800"/>
          <a:ext cx="7010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624840"/>
          </a:xfrm>
        </p:spPr>
        <p:txBody>
          <a:bodyPr>
            <a:normAutofit fontScale="90000"/>
          </a:bodyPr>
          <a:lstStyle/>
          <a:p>
            <a:pPr algn="r"/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Important Concepts</a:t>
            </a:r>
            <a:endParaRPr lang="en-US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28800" y="1447800"/>
          <a:ext cx="704088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pPr/>
              <a:t>5</a:t>
            </a:fld>
            <a:endParaRPr kumimoji="0"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4191000"/>
            <a:ext cx="190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June 30th </a:t>
            </a:r>
            <a:b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and prior</a:t>
            </a:r>
          </a:p>
          <a:p>
            <a:pPr algn="ctr"/>
            <a:endParaRPr lang="en-US" sz="16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Old Biennium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21336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New Biennium</a:t>
            </a:r>
          </a:p>
          <a:p>
            <a:pPr algn="ctr"/>
            <a:endParaRPr lang="en-US" sz="16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July 1</a:t>
            </a:r>
            <a:r>
              <a:rPr lang="en-US" sz="1600" b="1" spc="50" baseline="3000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</a:t>
            </a:r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forward</a:t>
            </a:r>
            <a:endParaRPr lang="en-US" sz="1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990600"/>
          </a:xfrm>
        </p:spPr>
        <p:txBody>
          <a:bodyPr>
            <a:noAutofit/>
          </a:bodyPr>
          <a:lstStyle/>
          <a:p>
            <a:pPr algn="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Biennium Close Illustration </a:t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Reporting Periods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>
                <a:latin typeface="Calibri" pitchFamily="34" charset="0"/>
              </a:rPr>
              <a:pPr/>
              <a:t>6</a:t>
            </a:fld>
            <a:endParaRPr kumimoji="0" lang="en-US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2057400"/>
            <a:ext cx="2691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July 1, </a:t>
            </a:r>
            <a:r>
              <a:rPr lang="en-US" dirty="0" smtClean="0">
                <a:latin typeface="Calibri" pitchFamily="34" charset="0"/>
              </a:rPr>
              <a:t>2011-June </a:t>
            </a:r>
            <a:r>
              <a:rPr lang="en-US" dirty="0" smtClean="0">
                <a:latin typeface="Calibri" pitchFamily="34" charset="0"/>
              </a:rPr>
              <a:t>30, </a:t>
            </a:r>
            <a:r>
              <a:rPr lang="en-US" dirty="0" smtClean="0">
                <a:latin typeface="Calibri" pitchFamily="34" charset="0"/>
              </a:rPr>
              <a:t>2012</a:t>
            </a:r>
            <a:endParaRPr lang="en-US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Fiscal Year 1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19812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July 1, </a:t>
            </a:r>
            <a:r>
              <a:rPr lang="en-US" dirty="0" smtClean="0">
                <a:latin typeface="Calibri" pitchFamily="34" charset="0"/>
              </a:rPr>
              <a:t>2012-June </a:t>
            </a:r>
            <a:r>
              <a:rPr lang="en-US" dirty="0" smtClean="0">
                <a:latin typeface="Calibri" pitchFamily="34" charset="0"/>
              </a:rPr>
              <a:t>30, </a:t>
            </a:r>
            <a:r>
              <a:rPr lang="en-US" dirty="0" smtClean="0">
                <a:latin typeface="Calibri" pitchFamily="34" charset="0"/>
              </a:rPr>
              <a:t>2013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Fiscal Year 2</a:t>
            </a: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676388" y="4038600"/>
          <a:ext cx="731521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  <a:gridCol w="270934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July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Aug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Sept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Oct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Nov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Dec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Jan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Feb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Mar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Apr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May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June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July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Aug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Sept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Oct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Nov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Dec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Jan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Feb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Mar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Apr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May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June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</a:rPr>
                        <a:t>Special</a:t>
                      </a:r>
                      <a:endParaRPr lang="en-US" sz="11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July</a:t>
                      </a:r>
                      <a:endParaRPr lang="en-US" sz="11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Aug</a:t>
                      </a:r>
                      <a:endParaRPr lang="en-US" sz="1100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25</a:t>
                      </a:r>
                      <a:endParaRPr lang="en-US" sz="110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Left Brace 16"/>
          <p:cNvSpPr/>
          <p:nvPr/>
        </p:nvSpPr>
        <p:spPr>
          <a:xfrm rot="5400000">
            <a:off x="3009900" y="1943100"/>
            <a:ext cx="533400" cy="3200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4267200" y="4572000"/>
            <a:ext cx="1371602" cy="2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7353300" y="4686300"/>
            <a:ext cx="1600202" cy="2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Left Brace 25"/>
          <p:cNvSpPr/>
          <p:nvPr/>
        </p:nvSpPr>
        <p:spPr>
          <a:xfrm rot="5400000">
            <a:off x="6248400" y="1905000"/>
            <a:ext cx="609600" cy="3200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7" name="Line Callout 2 26"/>
          <p:cNvSpPr/>
          <p:nvPr/>
        </p:nvSpPr>
        <p:spPr>
          <a:xfrm>
            <a:off x="3352800" y="5334000"/>
            <a:ext cx="3962400" cy="1219200"/>
          </a:xfrm>
          <a:prstGeom prst="borderCallout2">
            <a:avLst>
              <a:gd name="adj1" fmla="val 62643"/>
              <a:gd name="adj2" fmla="val 102035"/>
              <a:gd name="adj3" fmla="val 62272"/>
              <a:gd name="adj4" fmla="val 121678"/>
              <a:gd name="adj5" fmla="val 14600"/>
              <a:gd name="adj6" fmla="val 121469"/>
            </a:avLst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</a:rPr>
              <a:t>Month 25 represents </a:t>
            </a:r>
            <a:r>
              <a:rPr lang="en-US" sz="1600" b="1" dirty="0" smtClean="0">
                <a:latin typeface="Calibri" pitchFamily="34" charset="0"/>
              </a:rPr>
              <a:t>2</a:t>
            </a:r>
            <a:r>
              <a:rPr lang="en-US" sz="1400" dirty="0" smtClean="0">
                <a:latin typeface="Calibri" pitchFamily="34" charset="0"/>
              </a:rPr>
              <a:t> open reporting periods.  Transactions from the expiring biennium are posted to June (month 24) and transactions from the new biennium are posted to July (Month 1).  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183880" cy="8382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Will biennium close affect me?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6324600" cy="3727704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Calibri" pitchFamily="34" charset="0"/>
              </a:rPr>
              <a:t>Yes</a:t>
            </a:r>
            <a:r>
              <a:rPr lang="en-US" sz="2200" dirty="0" smtClean="0">
                <a:latin typeface="Calibri" pitchFamily="34" charset="0"/>
              </a:rPr>
              <a:t>, biennium close processes affect ALL budgets</a:t>
            </a:r>
          </a:p>
          <a:p>
            <a:pPr lvl="1"/>
            <a:r>
              <a:rPr lang="en-US" sz="2200" i="1" dirty="0" smtClean="0">
                <a:latin typeface="Calibri" pitchFamily="34" charset="0"/>
              </a:rPr>
              <a:t>Yes</a:t>
            </a:r>
            <a:r>
              <a:rPr lang="en-US" sz="2200" dirty="0" smtClean="0">
                <a:latin typeface="Calibri" pitchFamily="34" charset="0"/>
              </a:rPr>
              <a:t>, even grants are impacted</a:t>
            </a:r>
          </a:p>
          <a:p>
            <a:pPr lvl="1"/>
            <a:endParaRPr lang="en-US" sz="2200" dirty="0" smtClean="0">
              <a:latin typeface="Calibri" pitchFamily="34" charset="0"/>
            </a:endParaRPr>
          </a:p>
          <a:p>
            <a:r>
              <a:rPr lang="en-US" sz="2200" dirty="0" smtClean="0">
                <a:latin typeface="Calibri" pitchFamily="34" charset="0"/>
              </a:rPr>
              <a:t>The biggest impact to State funded budgets</a:t>
            </a:r>
          </a:p>
          <a:p>
            <a:endParaRPr lang="en-US" sz="2200" dirty="0" smtClean="0">
              <a:latin typeface="Calibri" pitchFamily="34" charset="0"/>
            </a:endParaRPr>
          </a:p>
          <a:p>
            <a:r>
              <a:rPr lang="en-US" sz="2200" dirty="0" smtClean="0">
                <a:latin typeface="Calibri" pitchFamily="34" charset="0"/>
              </a:rPr>
              <a:t>See next slide for more details on how biennium close processes could impact your department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>
                <a:latin typeface="Calibri" pitchFamily="34" charset="0"/>
              </a:rPr>
              <a:pPr/>
              <a:t>7</a:t>
            </a:fld>
            <a:endParaRPr kumimoji="0" lang="en-US">
              <a:latin typeface="Calibri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8382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How will Biennium Close Impact me?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6477000" cy="411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pitchFamily="34" charset="0"/>
              </a:rPr>
              <a:t>All systems that contain financial data will be impacted</a:t>
            </a:r>
          </a:p>
          <a:p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Strict cutoff dates for submitting financial records to our mainframe system (FAS) are inflexible</a:t>
            </a:r>
          </a:p>
          <a:p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Regularly visible data may not be available</a:t>
            </a:r>
          </a:p>
          <a:p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Each system that is impacted has a calendar to help you understand cutoff dates and system impacts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152400"/>
            <a:ext cx="4953000" cy="97536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Systems Information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752600"/>
            <a:ext cx="6705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Calibri" pitchFamily="34" charset="0"/>
              </a:rPr>
              <a:t>MyFinancial.desktop</a:t>
            </a:r>
            <a:endParaRPr lang="en-US" b="1" dirty="0" smtClean="0">
              <a:latin typeface="Calibri" pitchFamily="34" charset="0"/>
            </a:endParaRPr>
          </a:p>
          <a:p>
            <a:pPr lvl="1"/>
            <a:r>
              <a:rPr lang="en-US" sz="2200" dirty="0" smtClean="0">
                <a:latin typeface="Calibri" pitchFamily="34" charset="0"/>
              </a:rPr>
              <a:t>Budget balances will be unavailable from July through August</a:t>
            </a:r>
          </a:p>
          <a:p>
            <a:pPr lvl="1"/>
            <a:endParaRPr lang="en-US" sz="2200" dirty="0" smtClean="0">
              <a:latin typeface="Calibri" pitchFamily="34" charset="0"/>
            </a:endParaRPr>
          </a:p>
          <a:p>
            <a:pPr lvl="1"/>
            <a:r>
              <a:rPr lang="en-US" sz="2200" dirty="0" smtClean="0">
                <a:latin typeface="Calibri" pitchFamily="34" charset="0"/>
              </a:rPr>
              <a:t>Periods of time exist where 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Nightly uploads 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TO</a:t>
            </a:r>
            <a:r>
              <a:rPr lang="en-US" dirty="0" smtClean="0">
                <a:latin typeface="Calibri" pitchFamily="34" charset="0"/>
              </a:rPr>
              <a:t> FAS are not possible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Daily updates 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FROM</a:t>
            </a:r>
            <a:r>
              <a:rPr lang="en-US" dirty="0" smtClean="0">
                <a:latin typeface="Calibri" pitchFamily="34" charset="0"/>
              </a:rPr>
              <a:t> FAS are not possible</a:t>
            </a:r>
          </a:p>
          <a:p>
            <a:pPr lvl="1"/>
            <a:endParaRPr lang="en-US" sz="2200" dirty="0" smtClean="0">
              <a:latin typeface="Calibri" pitchFamily="34" charset="0"/>
            </a:endParaRPr>
          </a:p>
          <a:p>
            <a:pPr lvl="1"/>
            <a:r>
              <a:rPr lang="en-US" sz="2200" dirty="0" smtClean="0">
                <a:latin typeface="Calibri" pitchFamily="34" charset="0"/>
              </a:rPr>
              <a:t>New system exists to submit expense transfers 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Replaces paper JV, RST, RTE and OSET forms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Read more at: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hlinkClick r:id="rId2"/>
              </a:rPr>
              <a:t>http://www.washington.edu/admin/finacct/office/fd/help/v2/abouttransactions</a:t>
            </a: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2">
              <a:buNone/>
            </a:pPr>
            <a:endParaRPr lang="en-US" dirty="0" smtClean="0">
              <a:latin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111875"/>
            <a:ext cx="4572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Theme9">
  <a:themeElements>
    <a:clrScheme name="Office Theme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Theme9</Template>
  <TotalTime>0</TotalTime>
  <Words>531</Words>
  <Application>Microsoft Office PowerPoint</Application>
  <PresentationFormat>On-screen Show (4:3)</PresentationFormat>
  <Paragraphs>188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Theme9</vt:lpstr>
      <vt:lpstr>Biennium Close Awareness Training</vt:lpstr>
      <vt:lpstr>What we will cover:</vt:lpstr>
      <vt:lpstr>Course Objective </vt:lpstr>
      <vt:lpstr>Important Concepts</vt:lpstr>
      <vt:lpstr>Important Concepts</vt:lpstr>
      <vt:lpstr>Biennium Close Illustration  Reporting Periods</vt:lpstr>
      <vt:lpstr>Will biennium close affect me?</vt:lpstr>
      <vt:lpstr>How will Biennium Close Impact me?</vt:lpstr>
      <vt:lpstr>Systems Information</vt:lpstr>
      <vt:lpstr>PowerPoint Presentation</vt:lpstr>
      <vt:lpstr>PowerPoint Presentation</vt:lpstr>
      <vt:lpstr>Best Practices</vt:lpstr>
      <vt:lpstr>Web Resources Available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2009-05-18T18:16:49Z</dcterms:created>
  <dcterms:modified xsi:type="dcterms:W3CDTF">2013-03-22T21:20:50Z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TC101671211033</vt:lpwstr>
  </property>
</Properties>
</file>