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3" r:id="rId4"/>
    <p:sldMasterId id="2147483755" r:id="rId5"/>
    <p:sldMasterId id="2147483767" r:id="rId6"/>
  </p:sldMasterIdLst>
  <p:sldIdLst>
    <p:sldId id="258" r:id="rId7"/>
    <p:sldId id="256" r:id="rId8"/>
    <p:sldId id="259" r:id="rId9"/>
    <p:sldId id="261" r:id="rId10"/>
    <p:sldId id="262" r:id="rId11"/>
    <p:sldId id="263" r:id="rId12"/>
    <p:sldId id="264" r:id="rId13"/>
    <p:sldId id="265" r:id="rId14"/>
    <p:sldId id="332" r:id="rId15"/>
    <p:sldId id="333" r:id="rId16"/>
    <p:sldId id="334" r:id="rId17"/>
    <p:sldId id="271" r:id="rId18"/>
    <p:sldId id="272"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330" r:id="rId37"/>
    <p:sldId id="33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35" r:id="rId57"/>
    <p:sldId id="317" r:id="rId58"/>
    <p:sldId id="320" r:id="rId59"/>
    <p:sldId id="321" r:id="rId60"/>
    <p:sldId id="322" r:id="rId61"/>
    <p:sldId id="323" r:id="rId62"/>
    <p:sldId id="324" r:id="rId63"/>
    <p:sldId id="325" r:id="rId64"/>
    <p:sldId id="326" r:id="rId65"/>
    <p:sldId id="327" r:id="rId66"/>
    <p:sldId id="328" r:id="rId67"/>
    <p:sldId id="329"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695922-A52A-8648-8C2D-83CE43E75235}" name="Azalea Vasquez" initials="AV" userId="S::pokemon@uw.edu::5cb096a7-b791-468b-a66d-0e44a7992e80" providerId="AD"/>
  <p188:author id="{63920370-8BBF-8CB6-003C-218665125B90}" name="Juan Lepez" initials="JL" userId="S::kabah12@uw.edu::a34805a3-e467-4394-a434-05b22cc31c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14422-CB2F-4070-BE49-0C5DB79A90A4}" v="2" dt="2022-11-03T17:33:40.236"/>
    <p1510:client id="{0E994C94-45B7-CDDF-FFB7-367FE5624565}" v="1" dt="2022-11-03T20:10:54.194"/>
    <p1510:client id="{1EF03762-C63C-997B-1F8F-B7D13F018093}" v="16" dt="2022-11-14T16:34:25.967"/>
    <p1510:client id="{36EA0DDD-6FAA-89C3-24CF-FBF6865F46FD}" v="1" dt="2022-11-15T21:54:01.651"/>
    <p1510:client id="{7C04687B-89B2-43C6-3988-F5B30983036A}" v="1" dt="2022-11-10T00:04:28.022"/>
    <p1510:client id="{821A45F9-3853-CE1F-745E-DD1709BC79B6}" v="21" dt="2022-11-16T18:41:53.572"/>
    <p1510:client id="{91911D99-EB69-CDE9-FE2E-665B03639519}" v="4" dt="2022-11-07T23:45:41.730"/>
    <p1510:client id="{A3634774-A732-956F-74AF-81D2B7C31405}" v="8" dt="2022-11-13T20:27:14.708"/>
    <p1510:client id="{BA3A1640-1AA4-F8D8-5050-A72688846BF2}" v="108" dt="2022-11-13T20:43:37.465"/>
    <p1510:client id="{C2ED40B9-46FC-DA06-38E3-9719869ABFBB}" v="10" dt="2022-11-14T21:05:49.211"/>
    <p1510:client id="{CF850C63-361E-689B-46E3-0B396B264C1E}" v="3" dt="2022-11-09T16:22:04.199"/>
    <p1510:client id="{FDBB8F5B-B98C-135A-B40A-E18FEE91D3F7}" v="109" dt="2022-11-09T23:57:51.795"/>
    <p1510:client id="{FED4C426-CB7C-3AC4-2615-DA5A817F0E06}" v="46" dt="2022-11-08T23:11:28.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finance.uw.edu/gca/resources/gca-forum"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washington.edu/research/gca/budget/granttracker.html" TargetMode="External"/><Relationship Id="rId1" Type="http://schemas.openxmlformats.org/officeDocument/2006/relationships/hyperlink" Target="mailto:gcahelp@uw.edu" TargetMode="External"/><Relationship Id="rId5" Type="http://schemas.openxmlformats.org/officeDocument/2006/relationships/image" Target="../media/image52.png"/><Relationship Id="rId4" Type="http://schemas.openxmlformats.org/officeDocument/2006/relationships/image" Target="../media/image51.png"/></Relationships>
</file>

<file path=ppt/diagrams/_rels/drawing1.xml.rels><?xml version="1.0" encoding="UTF-8" standalone="yes"?>
<Relationships xmlns="http://schemas.openxmlformats.org/package/2006/relationships"><Relationship Id="rId1" Type="http://schemas.openxmlformats.org/officeDocument/2006/relationships/hyperlink" Target="https://finance.uw.edu/gca/resources/gca-forum"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washington.edu/research/gca/budget/granttracker.html" TargetMode="External"/><Relationship Id="rId1" Type="http://schemas.openxmlformats.org/officeDocument/2006/relationships/image" Target="../media/image50.png"/><Relationship Id="rId5" Type="http://schemas.openxmlformats.org/officeDocument/2006/relationships/image" Target="../media/image52.png"/><Relationship Id="rId4" Type="http://schemas.openxmlformats.org/officeDocument/2006/relationships/hyperlink" Target="mailto:gcahelp@uw.edu"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210CE-6E7F-4C99-9693-B7552E271F8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84CB2F0-5264-49DB-8815-5126848BFAA0}">
      <dgm:prSet/>
      <dgm:spPr/>
      <dgm:t>
        <a:bodyPr/>
        <a:lstStyle/>
        <a:p>
          <a:r>
            <a:rPr lang="en-US"/>
            <a:t>The GCA Forum will be recorded and retained for the legally approved retention period under Washington State Policy</a:t>
          </a:r>
        </a:p>
      </dgm:t>
    </dgm:pt>
    <dgm:pt modelId="{8E435B32-0BD0-4808-A999-B2CBB472B725}" type="parTrans" cxnId="{D98B4504-923F-47F3-8B26-9921B6D436E9}">
      <dgm:prSet/>
      <dgm:spPr/>
      <dgm:t>
        <a:bodyPr/>
        <a:lstStyle/>
        <a:p>
          <a:endParaRPr lang="en-US"/>
        </a:p>
      </dgm:t>
    </dgm:pt>
    <dgm:pt modelId="{B3F09605-80E4-42A6-84C9-90BFE5351C71}" type="sibTrans" cxnId="{D98B4504-923F-47F3-8B26-9921B6D436E9}">
      <dgm:prSet/>
      <dgm:spPr/>
      <dgm:t>
        <a:bodyPr/>
        <a:lstStyle/>
        <a:p>
          <a:endParaRPr lang="en-US"/>
        </a:p>
      </dgm:t>
    </dgm:pt>
    <dgm:pt modelId="{5B25A056-C275-4365-B4D9-5FF8DBEB2DA7}">
      <dgm:prSet/>
      <dgm:spPr/>
      <dgm:t>
        <a:bodyPr/>
        <a:lstStyle/>
        <a:p>
          <a:r>
            <a:rPr lang="en-US"/>
            <a:t>It is subject to release under the Washington State Public Records Act or Federal Freedom of Information Act (FOIA)</a:t>
          </a:r>
        </a:p>
      </dgm:t>
    </dgm:pt>
    <dgm:pt modelId="{D24DAEB8-1E6D-4724-A1AA-3E51C745EF80}" type="parTrans" cxnId="{8994C677-0942-478B-9CF9-82D44E1916B6}">
      <dgm:prSet/>
      <dgm:spPr/>
      <dgm:t>
        <a:bodyPr/>
        <a:lstStyle/>
        <a:p>
          <a:endParaRPr lang="en-US"/>
        </a:p>
      </dgm:t>
    </dgm:pt>
    <dgm:pt modelId="{B14A4DA1-5ABE-4ABB-915E-F46110AB88DA}" type="sibTrans" cxnId="{8994C677-0942-478B-9CF9-82D44E1916B6}">
      <dgm:prSet/>
      <dgm:spPr/>
      <dgm:t>
        <a:bodyPr/>
        <a:lstStyle/>
        <a:p>
          <a:endParaRPr lang="en-US"/>
        </a:p>
      </dgm:t>
    </dgm:pt>
    <dgm:pt modelId="{64B26CD3-C82D-43AB-ABEC-7DD8623CA5FC}">
      <dgm:prSet/>
      <dgm:spPr/>
      <dgm:t>
        <a:bodyPr/>
        <a:lstStyle/>
        <a:p>
          <a:r>
            <a:rPr lang="en-US"/>
            <a:t>It will be posted publicly on our GCA YouTube channel</a:t>
          </a:r>
        </a:p>
      </dgm:t>
    </dgm:pt>
    <dgm:pt modelId="{074077AD-86DD-4B4C-8380-E8E15B444547}" type="parTrans" cxnId="{D74F02AC-7F7E-4516-9F6F-72224844C5E4}">
      <dgm:prSet/>
      <dgm:spPr/>
      <dgm:t>
        <a:bodyPr/>
        <a:lstStyle/>
        <a:p>
          <a:endParaRPr lang="en-US"/>
        </a:p>
      </dgm:t>
    </dgm:pt>
    <dgm:pt modelId="{9EA7413D-734D-4B42-8B9C-FF345BAE2FD0}" type="sibTrans" cxnId="{D74F02AC-7F7E-4516-9F6F-72224844C5E4}">
      <dgm:prSet/>
      <dgm:spPr/>
      <dgm:t>
        <a:bodyPr/>
        <a:lstStyle/>
        <a:p>
          <a:endParaRPr lang="en-US"/>
        </a:p>
      </dgm:t>
    </dgm:pt>
    <dgm:pt modelId="{55E72A23-E547-4B50-AE26-2676D34172F8}">
      <dgm:prSet/>
      <dgm:spPr/>
      <dgm:t>
        <a:bodyPr/>
        <a:lstStyle/>
        <a:p>
          <a:r>
            <a:rPr lang="en-US"/>
            <a:t>Slide decks and recordings for this and past Forums are linked on our GCA Forum web page: </a:t>
          </a:r>
          <a:r>
            <a:rPr lang="en-US">
              <a:hlinkClick xmlns:r="http://schemas.openxmlformats.org/officeDocument/2006/relationships" r:id="rId1"/>
            </a:rPr>
            <a:t>https://finance.uw.edu/gca/resources/gca-forum </a:t>
          </a:r>
          <a:endParaRPr lang="en-US"/>
        </a:p>
      </dgm:t>
    </dgm:pt>
    <dgm:pt modelId="{55E0C768-170E-4EBC-B7BA-0B929C857DE3}" type="parTrans" cxnId="{B0900736-3F3E-4072-B0C8-2D4730162F05}">
      <dgm:prSet/>
      <dgm:spPr/>
      <dgm:t>
        <a:bodyPr/>
        <a:lstStyle/>
        <a:p>
          <a:endParaRPr lang="en-US"/>
        </a:p>
      </dgm:t>
    </dgm:pt>
    <dgm:pt modelId="{81179778-DF36-4FA8-872D-B610DADAA7E0}" type="sibTrans" cxnId="{B0900736-3F3E-4072-B0C8-2D4730162F05}">
      <dgm:prSet/>
      <dgm:spPr/>
      <dgm:t>
        <a:bodyPr/>
        <a:lstStyle/>
        <a:p>
          <a:endParaRPr lang="en-US"/>
        </a:p>
      </dgm:t>
    </dgm:pt>
    <dgm:pt modelId="{11C4E099-FA9D-4E5B-ABD4-65F8BB67D1A1}" type="pres">
      <dgm:prSet presAssocID="{B11210CE-6E7F-4C99-9693-B7552E271F86}" presName="vert0" presStyleCnt="0">
        <dgm:presLayoutVars>
          <dgm:dir/>
          <dgm:animOne val="branch"/>
          <dgm:animLvl val="lvl"/>
        </dgm:presLayoutVars>
      </dgm:prSet>
      <dgm:spPr/>
    </dgm:pt>
    <dgm:pt modelId="{F1199629-1946-4F2E-9ED4-6FA35F954E88}" type="pres">
      <dgm:prSet presAssocID="{E84CB2F0-5264-49DB-8815-5126848BFAA0}" presName="thickLine" presStyleLbl="alignNode1" presStyleIdx="0" presStyleCnt="4"/>
      <dgm:spPr/>
    </dgm:pt>
    <dgm:pt modelId="{D8958699-B58F-42FC-B452-F93DFD0DD392}" type="pres">
      <dgm:prSet presAssocID="{E84CB2F0-5264-49DB-8815-5126848BFAA0}" presName="horz1" presStyleCnt="0"/>
      <dgm:spPr/>
    </dgm:pt>
    <dgm:pt modelId="{1C573036-D43F-4EE3-9826-154DA1D61CCF}" type="pres">
      <dgm:prSet presAssocID="{E84CB2F0-5264-49DB-8815-5126848BFAA0}" presName="tx1" presStyleLbl="revTx" presStyleIdx="0" presStyleCnt="4"/>
      <dgm:spPr/>
    </dgm:pt>
    <dgm:pt modelId="{850F733D-8708-4056-BEA4-E898E397086B}" type="pres">
      <dgm:prSet presAssocID="{E84CB2F0-5264-49DB-8815-5126848BFAA0}" presName="vert1" presStyleCnt="0"/>
      <dgm:spPr/>
    </dgm:pt>
    <dgm:pt modelId="{32CBD263-BF28-4921-8ABC-7B370443FA84}" type="pres">
      <dgm:prSet presAssocID="{5B25A056-C275-4365-B4D9-5FF8DBEB2DA7}" presName="thickLine" presStyleLbl="alignNode1" presStyleIdx="1" presStyleCnt="4"/>
      <dgm:spPr/>
    </dgm:pt>
    <dgm:pt modelId="{5F59762A-04AB-4185-8170-FB8203A81087}" type="pres">
      <dgm:prSet presAssocID="{5B25A056-C275-4365-B4D9-5FF8DBEB2DA7}" presName="horz1" presStyleCnt="0"/>
      <dgm:spPr/>
    </dgm:pt>
    <dgm:pt modelId="{390714D9-F1CA-470A-BA23-619C66E89E40}" type="pres">
      <dgm:prSet presAssocID="{5B25A056-C275-4365-B4D9-5FF8DBEB2DA7}" presName="tx1" presStyleLbl="revTx" presStyleIdx="1" presStyleCnt="4"/>
      <dgm:spPr/>
    </dgm:pt>
    <dgm:pt modelId="{8117B71D-8554-4EB2-9E39-6AC8A92235B7}" type="pres">
      <dgm:prSet presAssocID="{5B25A056-C275-4365-B4D9-5FF8DBEB2DA7}" presName="vert1" presStyleCnt="0"/>
      <dgm:spPr/>
    </dgm:pt>
    <dgm:pt modelId="{151DFEAF-85F3-4536-A481-29B08F72B188}" type="pres">
      <dgm:prSet presAssocID="{64B26CD3-C82D-43AB-ABEC-7DD8623CA5FC}" presName="thickLine" presStyleLbl="alignNode1" presStyleIdx="2" presStyleCnt="4"/>
      <dgm:spPr/>
    </dgm:pt>
    <dgm:pt modelId="{8DFEE16E-F05C-47B1-ACC9-D5D9E4B65065}" type="pres">
      <dgm:prSet presAssocID="{64B26CD3-C82D-43AB-ABEC-7DD8623CA5FC}" presName="horz1" presStyleCnt="0"/>
      <dgm:spPr/>
    </dgm:pt>
    <dgm:pt modelId="{2C512E5C-0674-42A7-AC61-E2C1F3F4D014}" type="pres">
      <dgm:prSet presAssocID="{64B26CD3-C82D-43AB-ABEC-7DD8623CA5FC}" presName="tx1" presStyleLbl="revTx" presStyleIdx="2" presStyleCnt="4"/>
      <dgm:spPr/>
    </dgm:pt>
    <dgm:pt modelId="{BC5FE9DB-0262-4E18-A294-D619892DC484}" type="pres">
      <dgm:prSet presAssocID="{64B26CD3-C82D-43AB-ABEC-7DD8623CA5FC}" presName="vert1" presStyleCnt="0"/>
      <dgm:spPr/>
    </dgm:pt>
    <dgm:pt modelId="{329878E2-EFCA-458D-A2F6-EEE1352CA9A5}" type="pres">
      <dgm:prSet presAssocID="{55E72A23-E547-4B50-AE26-2676D34172F8}" presName="thickLine" presStyleLbl="alignNode1" presStyleIdx="3" presStyleCnt="4"/>
      <dgm:spPr/>
    </dgm:pt>
    <dgm:pt modelId="{46B1E676-2729-4E40-A3F1-03DBDD2D7EB0}" type="pres">
      <dgm:prSet presAssocID="{55E72A23-E547-4B50-AE26-2676D34172F8}" presName="horz1" presStyleCnt="0"/>
      <dgm:spPr/>
    </dgm:pt>
    <dgm:pt modelId="{D89E5F55-304C-496F-8F36-C0CF602FC235}" type="pres">
      <dgm:prSet presAssocID="{55E72A23-E547-4B50-AE26-2676D34172F8}" presName="tx1" presStyleLbl="revTx" presStyleIdx="3" presStyleCnt="4"/>
      <dgm:spPr/>
    </dgm:pt>
    <dgm:pt modelId="{BA6BC8FF-2A4B-43AE-926E-C6B329E1FDD4}" type="pres">
      <dgm:prSet presAssocID="{55E72A23-E547-4B50-AE26-2676D34172F8}" presName="vert1" presStyleCnt="0"/>
      <dgm:spPr/>
    </dgm:pt>
  </dgm:ptLst>
  <dgm:cxnLst>
    <dgm:cxn modelId="{32882D03-A36A-4660-950A-1944736B3CFA}" type="presOf" srcId="{B11210CE-6E7F-4C99-9693-B7552E271F86}" destId="{11C4E099-FA9D-4E5B-ABD4-65F8BB67D1A1}" srcOrd="0" destOrd="0" presId="urn:microsoft.com/office/officeart/2008/layout/LinedList"/>
    <dgm:cxn modelId="{D98B4504-923F-47F3-8B26-9921B6D436E9}" srcId="{B11210CE-6E7F-4C99-9693-B7552E271F86}" destId="{E84CB2F0-5264-49DB-8815-5126848BFAA0}" srcOrd="0" destOrd="0" parTransId="{8E435B32-0BD0-4808-A999-B2CBB472B725}" sibTransId="{B3F09605-80E4-42A6-84C9-90BFE5351C71}"/>
    <dgm:cxn modelId="{62088B1A-F371-4A9C-9E6C-2EA3B9A05F04}" type="presOf" srcId="{64B26CD3-C82D-43AB-ABEC-7DD8623CA5FC}" destId="{2C512E5C-0674-42A7-AC61-E2C1F3F4D014}" srcOrd="0" destOrd="0" presId="urn:microsoft.com/office/officeart/2008/layout/LinedList"/>
    <dgm:cxn modelId="{F94C101B-3161-47C2-B0D5-F1409CD3016D}" type="presOf" srcId="{E84CB2F0-5264-49DB-8815-5126848BFAA0}" destId="{1C573036-D43F-4EE3-9826-154DA1D61CCF}" srcOrd="0" destOrd="0" presId="urn:microsoft.com/office/officeart/2008/layout/LinedList"/>
    <dgm:cxn modelId="{B91F7530-D60F-4673-82BE-C87575F4A727}" type="presOf" srcId="{5B25A056-C275-4365-B4D9-5FF8DBEB2DA7}" destId="{390714D9-F1CA-470A-BA23-619C66E89E40}" srcOrd="0" destOrd="0" presId="urn:microsoft.com/office/officeart/2008/layout/LinedList"/>
    <dgm:cxn modelId="{B0900736-3F3E-4072-B0C8-2D4730162F05}" srcId="{B11210CE-6E7F-4C99-9693-B7552E271F86}" destId="{55E72A23-E547-4B50-AE26-2676D34172F8}" srcOrd="3" destOrd="0" parTransId="{55E0C768-170E-4EBC-B7BA-0B929C857DE3}" sibTransId="{81179778-DF36-4FA8-872D-B610DADAA7E0}"/>
    <dgm:cxn modelId="{3E494155-51FC-4DC8-978C-6203532F4591}" type="presOf" srcId="{55E72A23-E547-4B50-AE26-2676D34172F8}" destId="{D89E5F55-304C-496F-8F36-C0CF602FC235}" srcOrd="0" destOrd="0" presId="urn:microsoft.com/office/officeart/2008/layout/LinedList"/>
    <dgm:cxn modelId="{8994C677-0942-478B-9CF9-82D44E1916B6}" srcId="{B11210CE-6E7F-4C99-9693-B7552E271F86}" destId="{5B25A056-C275-4365-B4D9-5FF8DBEB2DA7}" srcOrd="1" destOrd="0" parTransId="{D24DAEB8-1E6D-4724-A1AA-3E51C745EF80}" sibTransId="{B14A4DA1-5ABE-4ABB-915E-F46110AB88DA}"/>
    <dgm:cxn modelId="{D74F02AC-7F7E-4516-9F6F-72224844C5E4}" srcId="{B11210CE-6E7F-4C99-9693-B7552E271F86}" destId="{64B26CD3-C82D-43AB-ABEC-7DD8623CA5FC}" srcOrd="2" destOrd="0" parTransId="{074077AD-86DD-4B4C-8380-E8E15B444547}" sibTransId="{9EA7413D-734D-4B42-8B9C-FF345BAE2FD0}"/>
    <dgm:cxn modelId="{7122382B-B861-4A63-B040-92D1DFF352DE}" type="presParOf" srcId="{11C4E099-FA9D-4E5B-ABD4-65F8BB67D1A1}" destId="{F1199629-1946-4F2E-9ED4-6FA35F954E88}" srcOrd="0" destOrd="0" presId="urn:microsoft.com/office/officeart/2008/layout/LinedList"/>
    <dgm:cxn modelId="{AB9A21D1-57DF-4E96-BE2A-1D2D6B9A0272}" type="presParOf" srcId="{11C4E099-FA9D-4E5B-ABD4-65F8BB67D1A1}" destId="{D8958699-B58F-42FC-B452-F93DFD0DD392}" srcOrd="1" destOrd="0" presId="urn:microsoft.com/office/officeart/2008/layout/LinedList"/>
    <dgm:cxn modelId="{257F568A-133F-42C1-9134-D36502CAF5DC}" type="presParOf" srcId="{D8958699-B58F-42FC-B452-F93DFD0DD392}" destId="{1C573036-D43F-4EE3-9826-154DA1D61CCF}" srcOrd="0" destOrd="0" presId="urn:microsoft.com/office/officeart/2008/layout/LinedList"/>
    <dgm:cxn modelId="{DA9EAEEF-8457-438B-9C3E-6EE89BB06404}" type="presParOf" srcId="{D8958699-B58F-42FC-B452-F93DFD0DD392}" destId="{850F733D-8708-4056-BEA4-E898E397086B}" srcOrd="1" destOrd="0" presId="urn:microsoft.com/office/officeart/2008/layout/LinedList"/>
    <dgm:cxn modelId="{F730DE9A-56CB-4B45-8ACB-7FB49F179CC9}" type="presParOf" srcId="{11C4E099-FA9D-4E5B-ABD4-65F8BB67D1A1}" destId="{32CBD263-BF28-4921-8ABC-7B370443FA84}" srcOrd="2" destOrd="0" presId="urn:microsoft.com/office/officeart/2008/layout/LinedList"/>
    <dgm:cxn modelId="{38E85B7C-1719-44E8-87C6-BAAC7570935C}" type="presParOf" srcId="{11C4E099-FA9D-4E5B-ABD4-65F8BB67D1A1}" destId="{5F59762A-04AB-4185-8170-FB8203A81087}" srcOrd="3" destOrd="0" presId="urn:microsoft.com/office/officeart/2008/layout/LinedList"/>
    <dgm:cxn modelId="{A9A495D0-83FF-42B5-90DC-4828744DDF42}" type="presParOf" srcId="{5F59762A-04AB-4185-8170-FB8203A81087}" destId="{390714D9-F1CA-470A-BA23-619C66E89E40}" srcOrd="0" destOrd="0" presId="urn:microsoft.com/office/officeart/2008/layout/LinedList"/>
    <dgm:cxn modelId="{C9BF0205-3851-461F-B902-2494CE339518}" type="presParOf" srcId="{5F59762A-04AB-4185-8170-FB8203A81087}" destId="{8117B71D-8554-4EB2-9E39-6AC8A92235B7}" srcOrd="1" destOrd="0" presId="urn:microsoft.com/office/officeart/2008/layout/LinedList"/>
    <dgm:cxn modelId="{9CE6F598-01D0-421E-B38F-74806A5C75B6}" type="presParOf" srcId="{11C4E099-FA9D-4E5B-ABD4-65F8BB67D1A1}" destId="{151DFEAF-85F3-4536-A481-29B08F72B188}" srcOrd="4" destOrd="0" presId="urn:microsoft.com/office/officeart/2008/layout/LinedList"/>
    <dgm:cxn modelId="{DA8BE507-38DD-4C36-A58E-A8C20B44F109}" type="presParOf" srcId="{11C4E099-FA9D-4E5B-ABD4-65F8BB67D1A1}" destId="{8DFEE16E-F05C-47B1-ACC9-D5D9E4B65065}" srcOrd="5" destOrd="0" presId="urn:microsoft.com/office/officeart/2008/layout/LinedList"/>
    <dgm:cxn modelId="{F38F3E88-C1BE-4F7B-B9AE-A696306B0887}" type="presParOf" srcId="{8DFEE16E-F05C-47B1-ACC9-D5D9E4B65065}" destId="{2C512E5C-0674-42A7-AC61-E2C1F3F4D014}" srcOrd="0" destOrd="0" presId="urn:microsoft.com/office/officeart/2008/layout/LinedList"/>
    <dgm:cxn modelId="{20034D9B-36AD-4B3E-B502-524730D9AD12}" type="presParOf" srcId="{8DFEE16E-F05C-47B1-ACC9-D5D9E4B65065}" destId="{BC5FE9DB-0262-4E18-A294-D619892DC484}" srcOrd="1" destOrd="0" presId="urn:microsoft.com/office/officeart/2008/layout/LinedList"/>
    <dgm:cxn modelId="{64B86F2F-EA96-4B22-8798-7AE2277E155A}" type="presParOf" srcId="{11C4E099-FA9D-4E5B-ABD4-65F8BB67D1A1}" destId="{329878E2-EFCA-458D-A2F6-EEE1352CA9A5}" srcOrd="6" destOrd="0" presId="urn:microsoft.com/office/officeart/2008/layout/LinedList"/>
    <dgm:cxn modelId="{4D6F11B4-AC2E-4C68-802E-F468DD3C2FFE}" type="presParOf" srcId="{11C4E099-FA9D-4E5B-ABD4-65F8BB67D1A1}" destId="{46B1E676-2729-4E40-A3F1-03DBDD2D7EB0}" srcOrd="7" destOrd="0" presId="urn:microsoft.com/office/officeart/2008/layout/LinedList"/>
    <dgm:cxn modelId="{308CE417-E752-4B6C-86ED-B01EFF34B9AA}" type="presParOf" srcId="{46B1E676-2729-4E40-A3F1-03DBDD2D7EB0}" destId="{D89E5F55-304C-496F-8F36-C0CF602FC235}" srcOrd="0" destOrd="0" presId="urn:microsoft.com/office/officeart/2008/layout/LinedList"/>
    <dgm:cxn modelId="{928373CD-C573-4301-8B4F-28C4C88C31FA}" type="presParOf" srcId="{46B1E676-2729-4E40-A3F1-03DBDD2D7EB0}" destId="{BA6BC8FF-2A4B-43AE-926E-C6B329E1FD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3E0CF-9B2D-4690-BC2C-4658344C9CC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2A6DA0F-2C68-46A8-A6ED-DEBFA0BE9C43}">
      <dgm:prSet/>
      <dgm:spPr/>
      <dgm:t>
        <a:bodyPr/>
        <a:lstStyle/>
        <a:p>
          <a:r>
            <a:rPr lang="en-US" b="0"/>
            <a:t>Please make sure you are muted in order to reduce background noise during the presentation.</a:t>
          </a:r>
          <a:endParaRPr lang="en-US"/>
        </a:p>
      </dgm:t>
    </dgm:pt>
    <dgm:pt modelId="{D91DDD81-0A4F-409E-8935-B9963696E810}" type="parTrans" cxnId="{8E74876E-D3CD-4380-A24B-56FD8BFC87E7}">
      <dgm:prSet/>
      <dgm:spPr/>
      <dgm:t>
        <a:bodyPr/>
        <a:lstStyle/>
        <a:p>
          <a:endParaRPr lang="en-US"/>
        </a:p>
      </dgm:t>
    </dgm:pt>
    <dgm:pt modelId="{C1402166-A24E-4BC5-BF5F-1AEC3A6B5E97}" type="sibTrans" cxnId="{8E74876E-D3CD-4380-A24B-56FD8BFC87E7}">
      <dgm:prSet/>
      <dgm:spPr/>
      <dgm:t>
        <a:bodyPr/>
        <a:lstStyle/>
        <a:p>
          <a:endParaRPr lang="en-US"/>
        </a:p>
      </dgm:t>
    </dgm:pt>
    <dgm:pt modelId="{6583A749-6513-4E64-9111-008310194B14}">
      <dgm:prSet/>
      <dgm:spPr/>
      <dgm:t>
        <a:bodyPr/>
        <a:lstStyle/>
        <a:p>
          <a:r>
            <a:rPr lang="en-US" b="0"/>
            <a:t>Please ask us questions using the Chat feature in Zoom. We will pause after each segment to answer them.</a:t>
          </a:r>
          <a:endParaRPr lang="en-US"/>
        </a:p>
      </dgm:t>
    </dgm:pt>
    <dgm:pt modelId="{4C80E939-33E1-4C88-A77F-49B96AAD9AAA}" type="parTrans" cxnId="{5342F184-96DA-412F-8716-2AC71AD5B2B3}">
      <dgm:prSet/>
      <dgm:spPr/>
      <dgm:t>
        <a:bodyPr/>
        <a:lstStyle/>
        <a:p>
          <a:endParaRPr lang="en-US"/>
        </a:p>
      </dgm:t>
    </dgm:pt>
    <dgm:pt modelId="{75D5FBC8-7CBA-4C94-BB5A-73AA0022A3F5}" type="sibTrans" cxnId="{5342F184-96DA-412F-8716-2AC71AD5B2B3}">
      <dgm:prSet/>
      <dgm:spPr/>
      <dgm:t>
        <a:bodyPr/>
        <a:lstStyle/>
        <a:p>
          <a:endParaRPr lang="en-US"/>
        </a:p>
      </dgm:t>
    </dgm:pt>
    <dgm:pt modelId="{D8B6B962-5990-4703-9788-96FA1BF91BB2}">
      <dgm:prSet/>
      <dgm:spPr/>
      <dgm:t>
        <a:bodyPr/>
        <a:lstStyle/>
        <a:p>
          <a:r>
            <a:rPr lang="en-US" b="0"/>
            <a:t>We want you to be engaged. This meeting is for you!</a:t>
          </a:r>
          <a:endParaRPr lang="en-US"/>
        </a:p>
      </dgm:t>
    </dgm:pt>
    <dgm:pt modelId="{CAA6CF57-FAFE-4EE8-81FE-C0E2C38BA8F1}" type="parTrans" cxnId="{3BA4E5D3-D30C-4E28-8611-77C437E67D2F}">
      <dgm:prSet/>
      <dgm:spPr/>
      <dgm:t>
        <a:bodyPr/>
        <a:lstStyle/>
        <a:p>
          <a:endParaRPr lang="en-US"/>
        </a:p>
      </dgm:t>
    </dgm:pt>
    <dgm:pt modelId="{B003E600-6D18-416A-91D7-A9734D9C13BE}" type="sibTrans" cxnId="{3BA4E5D3-D30C-4E28-8611-77C437E67D2F}">
      <dgm:prSet/>
      <dgm:spPr/>
      <dgm:t>
        <a:bodyPr/>
        <a:lstStyle/>
        <a:p>
          <a:endParaRPr lang="en-US"/>
        </a:p>
      </dgm:t>
    </dgm:pt>
    <dgm:pt modelId="{51528663-567B-4636-BDAB-959B5F7198BD}" type="pres">
      <dgm:prSet presAssocID="{6AB3E0CF-9B2D-4690-BC2C-4658344C9CC1}" presName="linear" presStyleCnt="0">
        <dgm:presLayoutVars>
          <dgm:animLvl val="lvl"/>
          <dgm:resizeHandles val="exact"/>
        </dgm:presLayoutVars>
      </dgm:prSet>
      <dgm:spPr/>
    </dgm:pt>
    <dgm:pt modelId="{392E8A4D-F1DC-4E05-B0FE-68CD712F2301}" type="pres">
      <dgm:prSet presAssocID="{62A6DA0F-2C68-46A8-A6ED-DEBFA0BE9C43}" presName="parentText" presStyleLbl="node1" presStyleIdx="0" presStyleCnt="3">
        <dgm:presLayoutVars>
          <dgm:chMax val="0"/>
          <dgm:bulletEnabled val="1"/>
        </dgm:presLayoutVars>
      </dgm:prSet>
      <dgm:spPr/>
    </dgm:pt>
    <dgm:pt modelId="{3DB960EE-1DEF-4253-9F84-96967DA5BB64}" type="pres">
      <dgm:prSet presAssocID="{C1402166-A24E-4BC5-BF5F-1AEC3A6B5E97}" presName="spacer" presStyleCnt="0"/>
      <dgm:spPr/>
    </dgm:pt>
    <dgm:pt modelId="{9A4CA8D8-972E-4F2D-8F9C-82ABFA444175}" type="pres">
      <dgm:prSet presAssocID="{6583A749-6513-4E64-9111-008310194B14}" presName="parentText" presStyleLbl="node1" presStyleIdx="1" presStyleCnt="3">
        <dgm:presLayoutVars>
          <dgm:chMax val="0"/>
          <dgm:bulletEnabled val="1"/>
        </dgm:presLayoutVars>
      </dgm:prSet>
      <dgm:spPr/>
    </dgm:pt>
    <dgm:pt modelId="{065BC980-7CDB-4BD6-91AF-20DED94891BE}" type="pres">
      <dgm:prSet presAssocID="{75D5FBC8-7CBA-4C94-BB5A-73AA0022A3F5}" presName="spacer" presStyleCnt="0"/>
      <dgm:spPr/>
    </dgm:pt>
    <dgm:pt modelId="{B87DD325-7907-495A-8714-858C5904848C}" type="pres">
      <dgm:prSet presAssocID="{D8B6B962-5990-4703-9788-96FA1BF91BB2}" presName="parentText" presStyleLbl="node1" presStyleIdx="2" presStyleCnt="3">
        <dgm:presLayoutVars>
          <dgm:chMax val="0"/>
          <dgm:bulletEnabled val="1"/>
        </dgm:presLayoutVars>
      </dgm:prSet>
      <dgm:spPr/>
    </dgm:pt>
  </dgm:ptLst>
  <dgm:cxnLst>
    <dgm:cxn modelId="{A0FE2315-4747-4FC7-A15C-CBC92732C2AE}" type="presOf" srcId="{D8B6B962-5990-4703-9788-96FA1BF91BB2}" destId="{B87DD325-7907-495A-8714-858C5904848C}" srcOrd="0" destOrd="0" presId="urn:microsoft.com/office/officeart/2005/8/layout/vList2"/>
    <dgm:cxn modelId="{98128F24-D8AA-44ED-AAD0-A7FF8D24E70E}" type="presOf" srcId="{6583A749-6513-4E64-9111-008310194B14}" destId="{9A4CA8D8-972E-4F2D-8F9C-82ABFA444175}" srcOrd="0" destOrd="0" presId="urn:microsoft.com/office/officeart/2005/8/layout/vList2"/>
    <dgm:cxn modelId="{8E74876E-D3CD-4380-A24B-56FD8BFC87E7}" srcId="{6AB3E0CF-9B2D-4690-BC2C-4658344C9CC1}" destId="{62A6DA0F-2C68-46A8-A6ED-DEBFA0BE9C43}" srcOrd="0" destOrd="0" parTransId="{D91DDD81-0A4F-409E-8935-B9963696E810}" sibTransId="{C1402166-A24E-4BC5-BF5F-1AEC3A6B5E97}"/>
    <dgm:cxn modelId="{5342F184-96DA-412F-8716-2AC71AD5B2B3}" srcId="{6AB3E0CF-9B2D-4690-BC2C-4658344C9CC1}" destId="{6583A749-6513-4E64-9111-008310194B14}" srcOrd="1" destOrd="0" parTransId="{4C80E939-33E1-4C88-A77F-49B96AAD9AAA}" sibTransId="{75D5FBC8-7CBA-4C94-BB5A-73AA0022A3F5}"/>
    <dgm:cxn modelId="{D49D94C3-5C28-4DA9-959F-9A87EB75306E}" type="presOf" srcId="{62A6DA0F-2C68-46A8-A6ED-DEBFA0BE9C43}" destId="{392E8A4D-F1DC-4E05-B0FE-68CD712F2301}" srcOrd="0" destOrd="0" presId="urn:microsoft.com/office/officeart/2005/8/layout/vList2"/>
    <dgm:cxn modelId="{3BA4E5D3-D30C-4E28-8611-77C437E67D2F}" srcId="{6AB3E0CF-9B2D-4690-BC2C-4658344C9CC1}" destId="{D8B6B962-5990-4703-9788-96FA1BF91BB2}" srcOrd="2" destOrd="0" parTransId="{CAA6CF57-FAFE-4EE8-81FE-C0E2C38BA8F1}" sibTransId="{B003E600-6D18-416A-91D7-A9734D9C13BE}"/>
    <dgm:cxn modelId="{99617CD9-580F-496E-80D1-E4581DDD711A}" type="presOf" srcId="{6AB3E0CF-9B2D-4690-BC2C-4658344C9CC1}" destId="{51528663-567B-4636-BDAB-959B5F7198BD}" srcOrd="0" destOrd="0" presId="urn:microsoft.com/office/officeart/2005/8/layout/vList2"/>
    <dgm:cxn modelId="{619C3CE4-BD7C-46DC-9A47-FB6EFF5C2ECB}" type="presParOf" srcId="{51528663-567B-4636-BDAB-959B5F7198BD}" destId="{392E8A4D-F1DC-4E05-B0FE-68CD712F2301}" srcOrd="0" destOrd="0" presId="urn:microsoft.com/office/officeart/2005/8/layout/vList2"/>
    <dgm:cxn modelId="{C5F3DDA0-CB6D-4498-AA03-E2F5346BB6D3}" type="presParOf" srcId="{51528663-567B-4636-BDAB-959B5F7198BD}" destId="{3DB960EE-1DEF-4253-9F84-96967DA5BB64}" srcOrd="1" destOrd="0" presId="urn:microsoft.com/office/officeart/2005/8/layout/vList2"/>
    <dgm:cxn modelId="{0CDC7E7A-068A-4886-8B31-7ABFFF0969A5}" type="presParOf" srcId="{51528663-567B-4636-BDAB-959B5F7198BD}" destId="{9A4CA8D8-972E-4F2D-8F9C-82ABFA444175}" srcOrd="2" destOrd="0" presId="urn:microsoft.com/office/officeart/2005/8/layout/vList2"/>
    <dgm:cxn modelId="{1810DE2D-26E1-4215-8058-F02C41A8B097}" type="presParOf" srcId="{51528663-567B-4636-BDAB-959B5F7198BD}" destId="{065BC980-7CDB-4BD6-91AF-20DED94891BE}" srcOrd="3" destOrd="0" presId="urn:microsoft.com/office/officeart/2005/8/layout/vList2"/>
    <dgm:cxn modelId="{5B85EB58-A52F-46B7-BD62-808AAADE0341}" type="presParOf" srcId="{51528663-567B-4636-BDAB-959B5F7198BD}" destId="{B87DD325-7907-495A-8714-858C5904848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F3D0EB-7735-403A-8C57-BCCF3948D47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CE0F496-CD16-4AC4-A3CF-1E9C24A95530}">
      <dgm:prSet/>
      <dgm:spPr/>
      <dgm:t>
        <a:bodyPr/>
        <a:lstStyle/>
        <a:p>
          <a:r>
            <a:rPr lang="en-US"/>
            <a:t>Grant Tracker to Award Portal</a:t>
          </a:r>
        </a:p>
      </dgm:t>
    </dgm:pt>
    <dgm:pt modelId="{D17F7BA6-63A5-4810-A9E1-81110C5BB0B6}" type="parTrans" cxnId="{CCC8C9C3-0A62-471A-8B2B-0558BDA66A3F}">
      <dgm:prSet/>
      <dgm:spPr/>
      <dgm:t>
        <a:bodyPr/>
        <a:lstStyle/>
        <a:p>
          <a:endParaRPr lang="en-US"/>
        </a:p>
      </dgm:t>
    </dgm:pt>
    <dgm:pt modelId="{D717FB15-CEF4-4924-9861-CC2403503656}" type="sibTrans" cxnId="{CCC8C9C3-0A62-471A-8B2B-0558BDA66A3F}">
      <dgm:prSet/>
      <dgm:spPr/>
      <dgm:t>
        <a:bodyPr/>
        <a:lstStyle/>
        <a:p>
          <a:endParaRPr lang="en-US"/>
        </a:p>
      </dgm:t>
    </dgm:pt>
    <dgm:pt modelId="{39F7F7D0-2ABF-48CA-BA10-D08A95E39359}">
      <dgm:prSet/>
      <dgm:spPr/>
      <dgm:t>
        <a:bodyPr/>
        <a:lstStyle/>
        <a:p>
          <a:r>
            <a:rPr lang="en-US"/>
            <a:t>Carryover Deep Dive</a:t>
          </a:r>
        </a:p>
      </dgm:t>
    </dgm:pt>
    <dgm:pt modelId="{A03AF22A-F5C5-4E6D-98A7-1891E875BCB0}" type="parTrans" cxnId="{9FCCC35A-2DF6-4548-B31C-7D5D5E490E78}">
      <dgm:prSet/>
      <dgm:spPr/>
      <dgm:t>
        <a:bodyPr/>
        <a:lstStyle/>
        <a:p>
          <a:endParaRPr lang="en-US"/>
        </a:p>
      </dgm:t>
    </dgm:pt>
    <dgm:pt modelId="{0073070B-2FF4-4066-995B-1665DC772EBB}" type="sibTrans" cxnId="{9FCCC35A-2DF6-4548-B31C-7D5D5E490E78}">
      <dgm:prSet/>
      <dgm:spPr/>
      <dgm:t>
        <a:bodyPr/>
        <a:lstStyle/>
        <a:p>
          <a:endParaRPr lang="en-US"/>
        </a:p>
      </dgm:t>
    </dgm:pt>
    <dgm:pt modelId="{75AB43BA-D148-499C-AE0B-B1C6EB1C4936}">
      <dgm:prSet/>
      <dgm:spPr/>
      <dgm:t>
        <a:bodyPr/>
        <a:lstStyle/>
        <a:p>
          <a:r>
            <a:rPr lang="en-US"/>
            <a:t>Budget Period vs. Project Period</a:t>
          </a:r>
        </a:p>
      </dgm:t>
    </dgm:pt>
    <dgm:pt modelId="{F642999F-3DC1-4B7F-8621-3C6E6437F0BC}" type="parTrans" cxnId="{01760FA7-C933-43EB-B597-06899A2F80A9}">
      <dgm:prSet/>
      <dgm:spPr/>
      <dgm:t>
        <a:bodyPr/>
        <a:lstStyle/>
        <a:p>
          <a:endParaRPr lang="en-US"/>
        </a:p>
      </dgm:t>
    </dgm:pt>
    <dgm:pt modelId="{DC6917FC-4289-4EFD-BA87-04595FF58449}" type="sibTrans" cxnId="{01760FA7-C933-43EB-B597-06899A2F80A9}">
      <dgm:prSet/>
      <dgm:spPr/>
      <dgm:t>
        <a:bodyPr/>
        <a:lstStyle/>
        <a:p>
          <a:endParaRPr lang="en-US"/>
        </a:p>
      </dgm:t>
    </dgm:pt>
    <dgm:pt modelId="{29402BB8-9CBA-4690-9923-0718DC48D38F}">
      <dgm:prSet/>
      <dgm:spPr/>
      <dgm:t>
        <a:bodyPr/>
        <a:lstStyle/>
        <a:p>
          <a:r>
            <a:rPr lang="en-US"/>
            <a:t>Extensions</a:t>
          </a:r>
          <a:endParaRPr lang="en-US" dirty="0"/>
        </a:p>
      </dgm:t>
    </dgm:pt>
    <dgm:pt modelId="{5FACC1CC-716C-40A8-8CF4-F42DE1C2D276}" type="parTrans" cxnId="{5584ADAA-F542-4D84-BBAB-33FC3A58F757}">
      <dgm:prSet/>
      <dgm:spPr/>
      <dgm:t>
        <a:bodyPr/>
        <a:lstStyle/>
        <a:p>
          <a:endParaRPr lang="en-US"/>
        </a:p>
      </dgm:t>
    </dgm:pt>
    <dgm:pt modelId="{3C49248B-B8F7-42B6-9FEB-4FCBB1698D47}" type="sibTrans" cxnId="{5584ADAA-F542-4D84-BBAB-33FC3A58F757}">
      <dgm:prSet/>
      <dgm:spPr/>
      <dgm:t>
        <a:bodyPr/>
        <a:lstStyle/>
        <a:p>
          <a:endParaRPr lang="en-US"/>
        </a:p>
      </dgm:t>
    </dgm:pt>
    <dgm:pt modelId="{A1999669-BCDA-4E6A-AED0-AE6FE91ACC86}">
      <dgm:prSet/>
      <dgm:spPr/>
      <dgm:t>
        <a:bodyPr/>
        <a:lstStyle/>
        <a:p>
          <a:r>
            <a:rPr lang="en-US"/>
            <a:t>Indirect Cost Calculation</a:t>
          </a:r>
        </a:p>
      </dgm:t>
    </dgm:pt>
    <dgm:pt modelId="{3935DE43-7DE6-48FF-BD4E-C4302ECA3A36}" type="parTrans" cxnId="{8889B7FC-66CF-46FF-BC9F-D90D49098B92}">
      <dgm:prSet/>
      <dgm:spPr/>
      <dgm:t>
        <a:bodyPr/>
        <a:lstStyle/>
        <a:p>
          <a:endParaRPr lang="en-US"/>
        </a:p>
      </dgm:t>
    </dgm:pt>
    <dgm:pt modelId="{2D5E7E0C-D3E5-49FB-9286-1D3028B9D4FC}" type="sibTrans" cxnId="{8889B7FC-66CF-46FF-BC9F-D90D49098B92}">
      <dgm:prSet/>
      <dgm:spPr/>
      <dgm:t>
        <a:bodyPr/>
        <a:lstStyle/>
        <a:p>
          <a:endParaRPr lang="en-US"/>
        </a:p>
      </dgm:t>
    </dgm:pt>
    <dgm:pt modelId="{0A36BFAF-E50C-4D2E-A678-2A16C440F8B0}">
      <dgm:prSet/>
      <dgm:spPr/>
      <dgm:t>
        <a:bodyPr/>
        <a:lstStyle/>
        <a:p>
          <a:r>
            <a:rPr lang="en-US"/>
            <a:t>Tips &amp; Tricks</a:t>
          </a:r>
        </a:p>
      </dgm:t>
    </dgm:pt>
    <dgm:pt modelId="{DA03B9C2-8CC7-4087-89E0-6658B4417913}" type="parTrans" cxnId="{CA3D727B-A905-4A8D-B66F-ADB79FD1AA2C}">
      <dgm:prSet/>
      <dgm:spPr/>
      <dgm:t>
        <a:bodyPr/>
        <a:lstStyle/>
        <a:p>
          <a:endParaRPr lang="en-US"/>
        </a:p>
      </dgm:t>
    </dgm:pt>
    <dgm:pt modelId="{6889C0B9-9D4B-46A6-A8D3-6A808F1D3A4F}" type="sibTrans" cxnId="{CA3D727B-A905-4A8D-B66F-ADB79FD1AA2C}">
      <dgm:prSet/>
      <dgm:spPr/>
      <dgm:t>
        <a:bodyPr/>
        <a:lstStyle/>
        <a:p>
          <a:endParaRPr lang="en-US"/>
        </a:p>
      </dgm:t>
    </dgm:pt>
    <dgm:pt modelId="{DAF2E54F-F66C-4925-82EA-3766CA794477}" type="pres">
      <dgm:prSet presAssocID="{7FF3D0EB-7735-403A-8C57-BCCF3948D474}" presName="vert0" presStyleCnt="0">
        <dgm:presLayoutVars>
          <dgm:dir/>
          <dgm:animOne val="branch"/>
          <dgm:animLvl val="lvl"/>
        </dgm:presLayoutVars>
      </dgm:prSet>
      <dgm:spPr/>
    </dgm:pt>
    <dgm:pt modelId="{DAB1FF8E-D90A-4FD8-B9B4-FD4978A8C6E5}" type="pres">
      <dgm:prSet presAssocID="{DCE0F496-CD16-4AC4-A3CF-1E9C24A95530}" presName="thickLine" presStyleLbl="alignNode1" presStyleIdx="0" presStyleCnt="6"/>
      <dgm:spPr/>
    </dgm:pt>
    <dgm:pt modelId="{F1E4E6F3-CA83-447D-B283-6BB4ED7738AC}" type="pres">
      <dgm:prSet presAssocID="{DCE0F496-CD16-4AC4-A3CF-1E9C24A95530}" presName="horz1" presStyleCnt="0"/>
      <dgm:spPr/>
    </dgm:pt>
    <dgm:pt modelId="{D25AEC0D-8D20-48DF-ADDF-2904CD12DCF4}" type="pres">
      <dgm:prSet presAssocID="{DCE0F496-CD16-4AC4-A3CF-1E9C24A95530}" presName="tx1" presStyleLbl="revTx" presStyleIdx="0" presStyleCnt="6"/>
      <dgm:spPr/>
    </dgm:pt>
    <dgm:pt modelId="{D012AA5F-5FE0-457D-B87B-5E6B5D772117}" type="pres">
      <dgm:prSet presAssocID="{DCE0F496-CD16-4AC4-A3CF-1E9C24A95530}" presName="vert1" presStyleCnt="0"/>
      <dgm:spPr/>
    </dgm:pt>
    <dgm:pt modelId="{B6A5C8FF-1251-41E2-A65E-3B28FB53EA6F}" type="pres">
      <dgm:prSet presAssocID="{39F7F7D0-2ABF-48CA-BA10-D08A95E39359}" presName="thickLine" presStyleLbl="alignNode1" presStyleIdx="1" presStyleCnt="6"/>
      <dgm:spPr/>
    </dgm:pt>
    <dgm:pt modelId="{541928A0-BD85-42B4-A32A-10E75007BD4C}" type="pres">
      <dgm:prSet presAssocID="{39F7F7D0-2ABF-48CA-BA10-D08A95E39359}" presName="horz1" presStyleCnt="0"/>
      <dgm:spPr/>
    </dgm:pt>
    <dgm:pt modelId="{759F7B40-D480-4816-A449-48AD62936907}" type="pres">
      <dgm:prSet presAssocID="{39F7F7D0-2ABF-48CA-BA10-D08A95E39359}" presName="tx1" presStyleLbl="revTx" presStyleIdx="1" presStyleCnt="6"/>
      <dgm:spPr/>
    </dgm:pt>
    <dgm:pt modelId="{CD848A01-76A2-45CB-B12F-AB9DB6ED9DA0}" type="pres">
      <dgm:prSet presAssocID="{39F7F7D0-2ABF-48CA-BA10-D08A95E39359}" presName="vert1" presStyleCnt="0"/>
      <dgm:spPr/>
    </dgm:pt>
    <dgm:pt modelId="{81EC3822-303C-416E-B5DB-3270FD81FFE7}" type="pres">
      <dgm:prSet presAssocID="{75AB43BA-D148-499C-AE0B-B1C6EB1C4936}" presName="thickLine" presStyleLbl="alignNode1" presStyleIdx="2" presStyleCnt="6"/>
      <dgm:spPr/>
    </dgm:pt>
    <dgm:pt modelId="{B923BC8C-3068-4B87-8497-CBA034F966B4}" type="pres">
      <dgm:prSet presAssocID="{75AB43BA-D148-499C-AE0B-B1C6EB1C4936}" presName="horz1" presStyleCnt="0"/>
      <dgm:spPr/>
    </dgm:pt>
    <dgm:pt modelId="{A36715DD-8E47-4B44-B30B-2BAC21B31A69}" type="pres">
      <dgm:prSet presAssocID="{75AB43BA-D148-499C-AE0B-B1C6EB1C4936}" presName="tx1" presStyleLbl="revTx" presStyleIdx="2" presStyleCnt="6"/>
      <dgm:spPr/>
    </dgm:pt>
    <dgm:pt modelId="{29383D4E-6029-4CE1-B0D5-5EC3ED89A166}" type="pres">
      <dgm:prSet presAssocID="{75AB43BA-D148-499C-AE0B-B1C6EB1C4936}" presName="vert1" presStyleCnt="0"/>
      <dgm:spPr/>
    </dgm:pt>
    <dgm:pt modelId="{7A191E29-7932-4AAA-90E2-0F40B4842E8A}" type="pres">
      <dgm:prSet presAssocID="{29402BB8-9CBA-4690-9923-0718DC48D38F}" presName="thickLine" presStyleLbl="alignNode1" presStyleIdx="3" presStyleCnt="6"/>
      <dgm:spPr/>
    </dgm:pt>
    <dgm:pt modelId="{828F63C8-BDB2-4CCE-94F8-62DA7578190B}" type="pres">
      <dgm:prSet presAssocID="{29402BB8-9CBA-4690-9923-0718DC48D38F}" presName="horz1" presStyleCnt="0"/>
      <dgm:spPr/>
    </dgm:pt>
    <dgm:pt modelId="{4FF12564-7865-49B9-9853-129F66BE35B3}" type="pres">
      <dgm:prSet presAssocID="{29402BB8-9CBA-4690-9923-0718DC48D38F}" presName="tx1" presStyleLbl="revTx" presStyleIdx="3" presStyleCnt="6"/>
      <dgm:spPr/>
    </dgm:pt>
    <dgm:pt modelId="{AC10F6E4-4C47-42E8-98B5-0AF5E35E025C}" type="pres">
      <dgm:prSet presAssocID="{29402BB8-9CBA-4690-9923-0718DC48D38F}" presName="vert1" presStyleCnt="0"/>
      <dgm:spPr/>
    </dgm:pt>
    <dgm:pt modelId="{F4B703DA-7B3E-4D83-9596-0F84E6A36707}" type="pres">
      <dgm:prSet presAssocID="{A1999669-BCDA-4E6A-AED0-AE6FE91ACC86}" presName="thickLine" presStyleLbl="alignNode1" presStyleIdx="4" presStyleCnt="6"/>
      <dgm:spPr/>
    </dgm:pt>
    <dgm:pt modelId="{B57AB0AB-21B1-4952-B67A-ABA901FBA169}" type="pres">
      <dgm:prSet presAssocID="{A1999669-BCDA-4E6A-AED0-AE6FE91ACC86}" presName="horz1" presStyleCnt="0"/>
      <dgm:spPr/>
    </dgm:pt>
    <dgm:pt modelId="{9A3C8101-80AF-466D-8D56-2601B93AFE29}" type="pres">
      <dgm:prSet presAssocID="{A1999669-BCDA-4E6A-AED0-AE6FE91ACC86}" presName="tx1" presStyleLbl="revTx" presStyleIdx="4" presStyleCnt="6"/>
      <dgm:spPr/>
    </dgm:pt>
    <dgm:pt modelId="{2372211E-9764-4E9A-A514-DABD37B6874E}" type="pres">
      <dgm:prSet presAssocID="{A1999669-BCDA-4E6A-AED0-AE6FE91ACC86}" presName="vert1" presStyleCnt="0"/>
      <dgm:spPr/>
    </dgm:pt>
    <dgm:pt modelId="{ED5058EF-AF49-4491-9294-73B79DFAB833}" type="pres">
      <dgm:prSet presAssocID="{0A36BFAF-E50C-4D2E-A678-2A16C440F8B0}" presName="thickLine" presStyleLbl="alignNode1" presStyleIdx="5" presStyleCnt="6"/>
      <dgm:spPr/>
    </dgm:pt>
    <dgm:pt modelId="{FA63EF0D-9563-4066-A473-96ED304BC2D8}" type="pres">
      <dgm:prSet presAssocID="{0A36BFAF-E50C-4D2E-A678-2A16C440F8B0}" presName="horz1" presStyleCnt="0"/>
      <dgm:spPr/>
    </dgm:pt>
    <dgm:pt modelId="{100FA502-66CD-4BEF-99BB-F2CE82349A04}" type="pres">
      <dgm:prSet presAssocID="{0A36BFAF-E50C-4D2E-A678-2A16C440F8B0}" presName="tx1" presStyleLbl="revTx" presStyleIdx="5" presStyleCnt="6"/>
      <dgm:spPr/>
    </dgm:pt>
    <dgm:pt modelId="{DAD15711-6328-4DC2-B6CA-B51362B0D2C7}" type="pres">
      <dgm:prSet presAssocID="{0A36BFAF-E50C-4D2E-A678-2A16C440F8B0}" presName="vert1" presStyleCnt="0"/>
      <dgm:spPr/>
    </dgm:pt>
  </dgm:ptLst>
  <dgm:cxnLst>
    <dgm:cxn modelId="{1764C400-0A9A-46CF-8EF1-EA7908D36891}" type="presOf" srcId="{75AB43BA-D148-499C-AE0B-B1C6EB1C4936}" destId="{A36715DD-8E47-4B44-B30B-2BAC21B31A69}" srcOrd="0" destOrd="0" presId="urn:microsoft.com/office/officeart/2008/layout/LinedList"/>
    <dgm:cxn modelId="{6EBC7D2E-6CA4-4A33-8B29-BCB29C175F18}" type="presOf" srcId="{7FF3D0EB-7735-403A-8C57-BCCF3948D474}" destId="{DAF2E54F-F66C-4925-82EA-3766CA794477}" srcOrd="0" destOrd="0" presId="urn:microsoft.com/office/officeart/2008/layout/LinedList"/>
    <dgm:cxn modelId="{B07B183C-55DA-49A2-AD02-380FB97460FA}" type="presOf" srcId="{29402BB8-9CBA-4690-9923-0718DC48D38F}" destId="{4FF12564-7865-49B9-9853-129F66BE35B3}" srcOrd="0" destOrd="0" presId="urn:microsoft.com/office/officeart/2008/layout/LinedList"/>
    <dgm:cxn modelId="{99FB8770-DF1E-47EC-A803-934CC5B9FFDE}" type="presOf" srcId="{DCE0F496-CD16-4AC4-A3CF-1E9C24A95530}" destId="{D25AEC0D-8D20-48DF-ADDF-2904CD12DCF4}" srcOrd="0" destOrd="0" presId="urn:microsoft.com/office/officeart/2008/layout/LinedList"/>
    <dgm:cxn modelId="{9FCCC35A-2DF6-4548-B31C-7D5D5E490E78}" srcId="{7FF3D0EB-7735-403A-8C57-BCCF3948D474}" destId="{39F7F7D0-2ABF-48CA-BA10-D08A95E39359}" srcOrd="1" destOrd="0" parTransId="{A03AF22A-F5C5-4E6D-98A7-1891E875BCB0}" sibTransId="{0073070B-2FF4-4066-995B-1665DC772EBB}"/>
    <dgm:cxn modelId="{CA3D727B-A905-4A8D-B66F-ADB79FD1AA2C}" srcId="{7FF3D0EB-7735-403A-8C57-BCCF3948D474}" destId="{0A36BFAF-E50C-4D2E-A678-2A16C440F8B0}" srcOrd="5" destOrd="0" parTransId="{DA03B9C2-8CC7-4087-89E0-6658B4417913}" sibTransId="{6889C0B9-9D4B-46A6-A8D3-6A808F1D3A4F}"/>
    <dgm:cxn modelId="{81935F87-19E2-4A43-AB2D-53C0433CA3CF}" type="presOf" srcId="{0A36BFAF-E50C-4D2E-A678-2A16C440F8B0}" destId="{100FA502-66CD-4BEF-99BB-F2CE82349A04}" srcOrd="0" destOrd="0" presId="urn:microsoft.com/office/officeart/2008/layout/LinedList"/>
    <dgm:cxn modelId="{01760FA7-C933-43EB-B597-06899A2F80A9}" srcId="{7FF3D0EB-7735-403A-8C57-BCCF3948D474}" destId="{75AB43BA-D148-499C-AE0B-B1C6EB1C4936}" srcOrd="2" destOrd="0" parTransId="{F642999F-3DC1-4B7F-8621-3C6E6437F0BC}" sibTransId="{DC6917FC-4289-4EFD-BA87-04595FF58449}"/>
    <dgm:cxn modelId="{5584ADAA-F542-4D84-BBAB-33FC3A58F757}" srcId="{7FF3D0EB-7735-403A-8C57-BCCF3948D474}" destId="{29402BB8-9CBA-4690-9923-0718DC48D38F}" srcOrd="3" destOrd="0" parTransId="{5FACC1CC-716C-40A8-8CF4-F42DE1C2D276}" sibTransId="{3C49248B-B8F7-42B6-9FEB-4FCBB1698D47}"/>
    <dgm:cxn modelId="{CCC8C9C3-0A62-471A-8B2B-0558BDA66A3F}" srcId="{7FF3D0EB-7735-403A-8C57-BCCF3948D474}" destId="{DCE0F496-CD16-4AC4-A3CF-1E9C24A95530}" srcOrd="0" destOrd="0" parTransId="{D17F7BA6-63A5-4810-A9E1-81110C5BB0B6}" sibTransId="{D717FB15-CEF4-4924-9861-CC2403503656}"/>
    <dgm:cxn modelId="{1045FFC6-D15C-4038-96DD-E5217241152B}" type="presOf" srcId="{A1999669-BCDA-4E6A-AED0-AE6FE91ACC86}" destId="{9A3C8101-80AF-466D-8D56-2601B93AFE29}" srcOrd="0" destOrd="0" presId="urn:microsoft.com/office/officeart/2008/layout/LinedList"/>
    <dgm:cxn modelId="{8889B7FC-66CF-46FF-BC9F-D90D49098B92}" srcId="{7FF3D0EB-7735-403A-8C57-BCCF3948D474}" destId="{A1999669-BCDA-4E6A-AED0-AE6FE91ACC86}" srcOrd="4" destOrd="0" parTransId="{3935DE43-7DE6-48FF-BD4E-C4302ECA3A36}" sibTransId="{2D5E7E0C-D3E5-49FB-9286-1D3028B9D4FC}"/>
    <dgm:cxn modelId="{E7F243FE-89A1-4FE3-9938-E4D5D53E6956}" type="presOf" srcId="{39F7F7D0-2ABF-48CA-BA10-D08A95E39359}" destId="{759F7B40-D480-4816-A449-48AD62936907}" srcOrd="0" destOrd="0" presId="urn:microsoft.com/office/officeart/2008/layout/LinedList"/>
    <dgm:cxn modelId="{91352A33-98B0-4C4D-A603-65FEBBDF8705}" type="presParOf" srcId="{DAF2E54F-F66C-4925-82EA-3766CA794477}" destId="{DAB1FF8E-D90A-4FD8-B9B4-FD4978A8C6E5}" srcOrd="0" destOrd="0" presId="urn:microsoft.com/office/officeart/2008/layout/LinedList"/>
    <dgm:cxn modelId="{952D8B3D-5509-4C2A-943E-DC52AE7F8573}" type="presParOf" srcId="{DAF2E54F-F66C-4925-82EA-3766CA794477}" destId="{F1E4E6F3-CA83-447D-B283-6BB4ED7738AC}" srcOrd="1" destOrd="0" presId="urn:microsoft.com/office/officeart/2008/layout/LinedList"/>
    <dgm:cxn modelId="{5F445D29-A544-40EB-81F3-DCF68A620D78}" type="presParOf" srcId="{F1E4E6F3-CA83-447D-B283-6BB4ED7738AC}" destId="{D25AEC0D-8D20-48DF-ADDF-2904CD12DCF4}" srcOrd="0" destOrd="0" presId="urn:microsoft.com/office/officeart/2008/layout/LinedList"/>
    <dgm:cxn modelId="{97A72A4F-91E8-45A0-A475-D8C1EC240CD7}" type="presParOf" srcId="{F1E4E6F3-CA83-447D-B283-6BB4ED7738AC}" destId="{D012AA5F-5FE0-457D-B87B-5E6B5D772117}" srcOrd="1" destOrd="0" presId="urn:microsoft.com/office/officeart/2008/layout/LinedList"/>
    <dgm:cxn modelId="{5D9EC766-FADE-4D8A-BAD4-64044A4B4912}" type="presParOf" srcId="{DAF2E54F-F66C-4925-82EA-3766CA794477}" destId="{B6A5C8FF-1251-41E2-A65E-3B28FB53EA6F}" srcOrd="2" destOrd="0" presId="urn:microsoft.com/office/officeart/2008/layout/LinedList"/>
    <dgm:cxn modelId="{9491336A-B64C-45A9-BC34-BF5F94C9ADD7}" type="presParOf" srcId="{DAF2E54F-F66C-4925-82EA-3766CA794477}" destId="{541928A0-BD85-42B4-A32A-10E75007BD4C}" srcOrd="3" destOrd="0" presId="urn:microsoft.com/office/officeart/2008/layout/LinedList"/>
    <dgm:cxn modelId="{F089189E-2228-4CCA-9E28-4FF01B0FCD42}" type="presParOf" srcId="{541928A0-BD85-42B4-A32A-10E75007BD4C}" destId="{759F7B40-D480-4816-A449-48AD62936907}" srcOrd="0" destOrd="0" presId="urn:microsoft.com/office/officeart/2008/layout/LinedList"/>
    <dgm:cxn modelId="{039638AD-D756-4523-963C-8B9F97125D28}" type="presParOf" srcId="{541928A0-BD85-42B4-A32A-10E75007BD4C}" destId="{CD848A01-76A2-45CB-B12F-AB9DB6ED9DA0}" srcOrd="1" destOrd="0" presId="urn:microsoft.com/office/officeart/2008/layout/LinedList"/>
    <dgm:cxn modelId="{E0AAE02D-C005-4D1F-8018-5A92D92BB0A0}" type="presParOf" srcId="{DAF2E54F-F66C-4925-82EA-3766CA794477}" destId="{81EC3822-303C-416E-B5DB-3270FD81FFE7}" srcOrd="4" destOrd="0" presId="urn:microsoft.com/office/officeart/2008/layout/LinedList"/>
    <dgm:cxn modelId="{50292ECE-DADE-4479-A501-6B9CA5E2C76D}" type="presParOf" srcId="{DAF2E54F-F66C-4925-82EA-3766CA794477}" destId="{B923BC8C-3068-4B87-8497-CBA034F966B4}" srcOrd="5" destOrd="0" presId="urn:microsoft.com/office/officeart/2008/layout/LinedList"/>
    <dgm:cxn modelId="{AF0E73C7-4E54-4BA3-8FD9-2A0879CF919A}" type="presParOf" srcId="{B923BC8C-3068-4B87-8497-CBA034F966B4}" destId="{A36715DD-8E47-4B44-B30B-2BAC21B31A69}" srcOrd="0" destOrd="0" presId="urn:microsoft.com/office/officeart/2008/layout/LinedList"/>
    <dgm:cxn modelId="{1A4BB183-F8B9-4DA8-9335-CCAB101D5E9D}" type="presParOf" srcId="{B923BC8C-3068-4B87-8497-CBA034F966B4}" destId="{29383D4E-6029-4CE1-B0D5-5EC3ED89A166}" srcOrd="1" destOrd="0" presId="urn:microsoft.com/office/officeart/2008/layout/LinedList"/>
    <dgm:cxn modelId="{663D2972-8131-477B-B928-7622DADF0058}" type="presParOf" srcId="{DAF2E54F-F66C-4925-82EA-3766CA794477}" destId="{7A191E29-7932-4AAA-90E2-0F40B4842E8A}" srcOrd="6" destOrd="0" presId="urn:microsoft.com/office/officeart/2008/layout/LinedList"/>
    <dgm:cxn modelId="{29AE4E68-7B9C-4BD1-B9ED-142253A1C2A8}" type="presParOf" srcId="{DAF2E54F-F66C-4925-82EA-3766CA794477}" destId="{828F63C8-BDB2-4CCE-94F8-62DA7578190B}" srcOrd="7" destOrd="0" presId="urn:microsoft.com/office/officeart/2008/layout/LinedList"/>
    <dgm:cxn modelId="{614857CD-4F0B-4C86-9EE2-1A4EEFE2C36C}" type="presParOf" srcId="{828F63C8-BDB2-4CCE-94F8-62DA7578190B}" destId="{4FF12564-7865-49B9-9853-129F66BE35B3}" srcOrd="0" destOrd="0" presId="urn:microsoft.com/office/officeart/2008/layout/LinedList"/>
    <dgm:cxn modelId="{2AD8F50E-300F-4FCB-918B-6D8100EFDAA1}" type="presParOf" srcId="{828F63C8-BDB2-4CCE-94F8-62DA7578190B}" destId="{AC10F6E4-4C47-42E8-98B5-0AF5E35E025C}" srcOrd="1" destOrd="0" presId="urn:microsoft.com/office/officeart/2008/layout/LinedList"/>
    <dgm:cxn modelId="{A4769AEC-1BF1-42C7-B068-8B56AC189A0D}" type="presParOf" srcId="{DAF2E54F-F66C-4925-82EA-3766CA794477}" destId="{F4B703DA-7B3E-4D83-9596-0F84E6A36707}" srcOrd="8" destOrd="0" presId="urn:microsoft.com/office/officeart/2008/layout/LinedList"/>
    <dgm:cxn modelId="{0EEC3EC2-E90E-4D64-B895-4E3CE03AA35D}" type="presParOf" srcId="{DAF2E54F-F66C-4925-82EA-3766CA794477}" destId="{B57AB0AB-21B1-4952-B67A-ABA901FBA169}" srcOrd="9" destOrd="0" presId="urn:microsoft.com/office/officeart/2008/layout/LinedList"/>
    <dgm:cxn modelId="{D1B0EAF2-0D1C-4562-AC83-7C154ACD9343}" type="presParOf" srcId="{B57AB0AB-21B1-4952-B67A-ABA901FBA169}" destId="{9A3C8101-80AF-466D-8D56-2601B93AFE29}" srcOrd="0" destOrd="0" presId="urn:microsoft.com/office/officeart/2008/layout/LinedList"/>
    <dgm:cxn modelId="{9AC62628-2449-4792-BC3E-E62645B9A4DD}" type="presParOf" srcId="{B57AB0AB-21B1-4952-B67A-ABA901FBA169}" destId="{2372211E-9764-4E9A-A514-DABD37B6874E}" srcOrd="1" destOrd="0" presId="urn:microsoft.com/office/officeart/2008/layout/LinedList"/>
    <dgm:cxn modelId="{EE2B8436-3151-47D7-ABCC-CC68363FF6E6}" type="presParOf" srcId="{DAF2E54F-F66C-4925-82EA-3766CA794477}" destId="{ED5058EF-AF49-4491-9294-73B79DFAB833}" srcOrd="10" destOrd="0" presId="urn:microsoft.com/office/officeart/2008/layout/LinedList"/>
    <dgm:cxn modelId="{0E15F42E-9950-46B6-98E2-BFE9A0C0A477}" type="presParOf" srcId="{DAF2E54F-F66C-4925-82EA-3766CA794477}" destId="{FA63EF0D-9563-4066-A473-96ED304BC2D8}" srcOrd="11" destOrd="0" presId="urn:microsoft.com/office/officeart/2008/layout/LinedList"/>
    <dgm:cxn modelId="{D0EFE705-DBC7-45A2-B35D-A30D21F571E6}" type="presParOf" srcId="{FA63EF0D-9563-4066-A473-96ED304BC2D8}" destId="{100FA502-66CD-4BEF-99BB-F2CE82349A04}" srcOrd="0" destOrd="0" presId="urn:microsoft.com/office/officeart/2008/layout/LinedList"/>
    <dgm:cxn modelId="{0D692153-8EEC-4FDF-B661-86A7B77399A3}" type="presParOf" srcId="{FA63EF0D-9563-4066-A473-96ED304BC2D8}" destId="{DAD15711-6328-4DC2-B6CA-B51362B0D2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18A6E6-B40F-43FB-954B-5DE133EDFC8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6882871-C8AD-4EFE-8CE9-8F37B57FE782}">
      <dgm:prSet/>
      <dgm:spPr/>
      <dgm:t>
        <a:bodyPr/>
        <a:lstStyle/>
        <a:p>
          <a:r>
            <a:rPr lang="en-US"/>
            <a:t>Carryover happens at the end of a budget period as part of the closeout process.</a:t>
          </a:r>
        </a:p>
      </dgm:t>
    </dgm:pt>
    <dgm:pt modelId="{6998B9D0-C1EE-4381-9A59-C4E05AA84200}" type="parTrans" cxnId="{E165A6A5-D4AC-4005-8892-571303D6FFFA}">
      <dgm:prSet/>
      <dgm:spPr/>
      <dgm:t>
        <a:bodyPr/>
        <a:lstStyle/>
        <a:p>
          <a:endParaRPr lang="en-US"/>
        </a:p>
      </dgm:t>
    </dgm:pt>
    <dgm:pt modelId="{8BCFC29D-42C2-4ADB-807A-63454549856F}" type="sibTrans" cxnId="{E165A6A5-D4AC-4005-8892-571303D6FFFA}">
      <dgm:prSet/>
      <dgm:spPr/>
      <dgm:t>
        <a:bodyPr/>
        <a:lstStyle/>
        <a:p>
          <a:endParaRPr lang="en-US"/>
        </a:p>
      </dgm:t>
    </dgm:pt>
    <dgm:pt modelId="{9C32DC73-B11A-4515-94F2-6157F902991C}">
      <dgm:prSet/>
      <dgm:spPr/>
      <dgm:t>
        <a:bodyPr/>
        <a:lstStyle/>
        <a:p>
          <a:r>
            <a:rPr lang="en-US"/>
            <a:t>After the final invoice and/or report has been submitted</a:t>
          </a:r>
        </a:p>
      </dgm:t>
    </dgm:pt>
    <dgm:pt modelId="{4C0155A2-F50E-4172-B6A9-2ECF920CF938}" type="parTrans" cxnId="{9044CE4C-CE08-4AF2-9195-B0F8DD7BF231}">
      <dgm:prSet/>
      <dgm:spPr/>
      <dgm:t>
        <a:bodyPr/>
        <a:lstStyle/>
        <a:p>
          <a:endParaRPr lang="en-US"/>
        </a:p>
      </dgm:t>
    </dgm:pt>
    <dgm:pt modelId="{D6D0F5C6-8CAB-409A-9A53-09811D51D62B}" type="sibTrans" cxnId="{9044CE4C-CE08-4AF2-9195-B0F8DD7BF231}">
      <dgm:prSet/>
      <dgm:spPr/>
      <dgm:t>
        <a:bodyPr/>
        <a:lstStyle/>
        <a:p>
          <a:endParaRPr lang="en-US"/>
        </a:p>
      </dgm:t>
    </dgm:pt>
    <dgm:pt modelId="{7146858D-AD87-4A2A-81B7-9690774CD6C4}">
      <dgm:prSet/>
      <dgm:spPr/>
      <dgm:t>
        <a:bodyPr/>
        <a:lstStyle/>
        <a:p>
          <a:r>
            <a:rPr lang="en-US"/>
            <a:t>The mechanics of the transfer are different depending on whether the funds are carried over as available or restricted.</a:t>
          </a:r>
        </a:p>
      </dgm:t>
    </dgm:pt>
    <dgm:pt modelId="{C0F27008-0886-4B57-AC9C-6E7F9ACFD567}" type="parTrans" cxnId="{AA69A722-68DB-40F9-9218-589E3210F33E}">
      <dgm:prSet/>
      <dgm:spPr/>
      <dgm:t>
        <a:bodyPr/>
        <a:lstStyle/>
        <a:p>
          <a:endParaRPr lang="en-US"/>
        </a:p>
      </dgm:t>
    </dgm:pt>
    <dgm:pt modelId="{AB5D645D-3561-45CC-92EE-12884F41BB44}" type="sibTrans" cxnId="{AA69A722-68DB-40F9-9218-589E3210F33E}">
      <dgm:prSet/>
      <dgm:spPr/>
      <dgm:t>
        <a:bodyPr/>
        <a:lstStyle/>
        <a:p>
          <a:endParaRPr lang="en-US"/>
        </a:p>
      </dgm:t>
    </dgm:pt>
    <dgm:pt modelId="{B43DBD1E-7C5D-4E4F-BDB2-064D682B75BB}" type="pres">
      <dgm:prSet presAssocID="{B518A6E6-B40F-43FB-954B-5DE133EDFC8C}" presName="linear" presStyleCnt="0">
        <dgm:presLayoutVars>
          <dgm:animLvl val="lvl"/>
          <dgm:resizeHandles val="exact"/>
        </dgm:presLayoutVars>
      </dgm:prSet>
      <dgm:spPr/>
    </dgm:pt>
    <dgm:pt modelId="{F6822DEF-E798-4DBE-943C-2CAF4B9BCC9F}" type="pres">
      <dgm:prSet presAssocID="{D6882871-C8AD-4EFE-8CE9-8F37B57FE782}" presName="parentText" presStyleLbl="node1" presStyleIdx="0" presStyleCnt="2">
        <dgm:presLayoutVars>
          <dgm:chMax val="0"/>
          <dgm:bulletEnabled val="1"/>
        </dgm:presLayoutVars>
      </dgm:prSet>
      <dgm:spPr/>
    </dgm:pt>
    <dgm:pt modelId="{4294F7E4-5585-4C09-8D35-928D35849718}" type="pres">
      <dgm:prSet presAssocID="{D6882871-C8AD-4EFE-8CE9-8F37B57FE782}" presName="childText" presStyleLbl="revTx" presStyleIdx="0" presStyleCnt="1">
        <dgm:presLayoutVars>
          <dgm:bulletEnabled val="1"/>
        </dgm:presLayoutVars>
      </dgm:prSet>
      <dgm:spPr/>
    </dgm:pt>
    <dgm:pt modelId="{0ADC38DC-6E67-4F28-B1EF-855A6B615F8F}" type="pres">
      <dgm:prSet presAssocID="{7146858D-AD87-4A2A-81B7-9690774CD6C4}" presName="parentText" presStyleLbl="node1" presStyleIdx="1" presStyleCnt="2">
        <dgm:presLayoutVars>
          <dgm:chMax val="0"/>
          <dgm:bulletEnabled val="1"/>
        </dgm:presLayoutVars>
      </dgm:prSet>
      <dgm:spPr/>
    </dgm:pt>
  </dgm:ptLst>
  <dgm:cxnLst>
    <dgm:cxn modelId="{AD98A207-BB18-4F95-AD41-DEA7E7C93CAE}" type="presOf" srcId="{B518A6E6-B40F-43FB-954B-5DE133EDFC8C}" destId="{B43DBD1E-7C5D-4E4F-BDB2-064D682B75BB}" srcOrd="0" destOrd="0" presId="urn:microsoft.com/office/officeart/2005/8/layout/vList2"/>
    <dgm:cxn modelId="{AA69A722-68DB-40F9-9218-589E3210F33E}" srcId="{B518A6E6-B40F-43FB-954B-5DE133EDFC8C}" destId="{7146858D-AD87-4A2A-81B7-9690774CD6C4}" srcOrd="1" destOrd="0" parTransId="{C0F27008-0886-4B57-AC9C-6E7F9ACFD567}" sibTransId="{AB5D645D-3561-45CC-92EE-12884F41BB44}"/>
    <dgm:cxn modelId="{9044CE4C-CE08-4AF2-9195-B0F8DD7BF231}" srcId="{D6882871-C8AD-4EFE-8CE9-8F37B57FE782}" destId="{9C32DC73-B11A-4515-94F2-6157F902991C}" srcOrd="0" destOrd="0" parTransId="{4C0155A2-F50E-4172-B6A9-2ECF920CF938}" sibTransId="{D6D0F5C6-8CAB-409A-9A53-09811D51D62B}"/>
    <dgm:cxn modelId="{631A6992-2ACF-4C3C-A167-B65F10378160}" type="presOf" srcId="{7146858D-AD87-4A2A-81B7-9690774CD6C4}" destId="{0ADC38DC-6E67-4F28-B1EF-855A6B615F8F}" srcOrd="0" destOrd="0" presId="urn:microsoft.com/office/officeart/2005/8/layout/vList2"/>
    <dgm:cxn modelId="{E165A6A5-D4AC-4005-8892-571303D6FFFA}" srcId="{B518A6E6-B40F-43FB-954B-5DE133EDFC8C}" destId="{D6882871-C8AD-4EFE-8CE9-8F37B57FE782}" srcOrd="0" destOrd="0" parTransId="{6998B9D0-C1EE-4381-9A59-C4E05AA84200}" sibTransId="{8BCFC29D-42C2-4ADB-807A-63454549856F}"/>
    <dgm:cxn modelId="{B928BEAA-2D7C-4374-9A39-501EEE564B36}" type="presOf" srcId="{D6882871-C8AD-4EFE-8CE9-8F37B57FE782}" destId="{F6822DEF-E798-4DBE-943C-2CAF4B9BCC9F}" srcOrd="0" destOrd="0" presId="urn:microsoft.com/office/officeart/2005/8/layout/vList2"/>
    <dgm:cxn modelId="{4EED43BD-7EB9-46D9-B919-31B071146365}" type="presOf" srcId="{9C32DC73-B11A-4515-94F2-6157F902991C}" destId="{4294F7E4-5585-4C09-8D35-928D35849718}" srcOrd="0" destOrd="0" presId="urn:microsoft.com/office/officeart/2005/8/layout/vList2"/>
    <dgm:cxn modelId="{83347F1A-4716-4714-BAB1-26332D0CD58C}" type="presParOf" srcId="{B43DBD1E-7C5D-4E4F-BDB2-064D682B75BB}" destId="{F6822DEF-E798-4DBE-943C-2CAF4B9BCC9F}" srcOrd="0" destOrd="0" presId="urn:microsoft.com/office/officeart/2005/8/layout/vList2"/>
    <dgm:cxn modelId="{19D0628E-AE84-4E95-AFEA-7B9ABD9BD868}" type="presParOf" srcId="{B43DBD1E-7C5D-4E4F-BDB2-064D682B75BB}" destId="{4294F7E4-5585-4C09-8D35-928D35849718}" srcOrd="1" destOrd="0" presId="urn:microsoft.com/office/officeart/2005/8/layout/vList2"/>
    <dgm:cxn modelId="{D8899624-5846-4ED4-B8C1-687DD2BDD039}" type="presParOf" srcId="{B43DBD1E-7C5D-4E4F-BDB2-064D682B75BB}" destId="{0ADC38DC-6E67-4F28-B1EF-855A6B615F8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80F015-43F9-445D-A29D-169252C489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AC0E217-33AF-4485-B7C4-3A3F0FAA1029}">
      <dgm:prSet/>
      <dgm:spPr/>
      <dgm:t>
        <a:bodyPr/>
        <a:lstStyle/>
        <a:p>
          <a:r>
            <a:rPr lang="en-US"/>
            <a:t>No Cost Extensions</a:t>
          </a:r>
        </a:p>
      </dgm:t>
    </dgm:pt>
    <dgm:pt modelId="{B8C424F6-83FA-420E-8348-11FD93855B17}" type="parTrans" cxnId="{CCED6947-1761-4CBF-B49A-C45AF6DF0079}">
      <dgm:prSet/>
      <dgm:spPr/>
      <dgm:t>
        <a:bodyPr/>
        <a:lstStyle/>
        <a:p>
          <a:endParaRPr lang="en-US"/>
        </a:p>
      </dgm:t>
    </dgm:pt>
    <dgm:pt modelId="{337D87D3-A6EB-4794-9237-7A22D8B64729}" type="sibTrans" cxnId="{CCED6947-1761-4CBF-B49A-C45AF6DF0079}">
      <dgm:prSet/>
      <dgm:spPr/>
      <dgm:t>
        <a:bodyPr/>
        <a:lstStyle/>
        <a:p>
          <a:endParaRPr lang="en-US"/>
        </a:p>
      </dgm:t>
    </dgm:pt>
    <dgm:pt modelId="{C4D0C9C0-B058-493C-BD45-F7872C4FF5AA}">
      <dgm:prSet/>
      <dgm:spPr/>
      <dgm:t>
        <a:bodyPr/>
        <a:lstStyle/>
        <a:p>
          <a:r>
            <a:rPr lang="en-US"/>
            <a:t>Temporary Extensions</a:t>
          </a:r>
        </a:p>
      </dgm:t>
    </dgm:pt>
    <dgm:pt modelId="{AA7CC5C8-738E-4A8E-9830-8B3B10519352}" type="parTrans" cxnId="{53B5172F-0379-4567-BBE2-08243B6E6C45}">
      <dgm:prSet/>
      <dgm:spPr/>
      <dgm:t>
        <a:bodyPr/>
        <a:lstStyle/>
        <a:p>
          <a:endParaRPr lang="en-US"/>
        </a:p>
      </dgm:t>
    </dgm:pt>
    <dgm:pt modelId="{BDE28C27-76B2-4659-A00C-9AD2050A2894}" type="sibTrans" cxnId="{53B5172F-0379-4567-BBE2-08243B6E6C45}">
      <dgm:prSet/>
      <dgm:spPr/>
      <dgm:t>
        <a:bodyPr/>
        <a:lstStyle/>
        <a:p>
          <a:endParaRPr lang="en-US"/>
        </a:p>
      </dgm:t>
    </dgm:pt>
    <dgm:pt modelId="{92C98DD5-7AE4-4BF1-9B26-4E1B7482FF98}">
      <dgm:prSet/>
      <dgm:spPr/>
      <dgm:t>
        <a:bodyPr/>
        <a:lstStyle/>
        <a:p>
          <a:r>
            <a:rPr lang="en-US"/>
            <a:t>Supplement/Extensions</a:t>
          </a:r>
        </a:p>
      </dgm:t>
    </dgm:pt>
    <dgm:pt modelId="{3507CB75-5C80-4610-AEBB-4AA14AF92B80}" type="parTrans" cxnId="{5E0ECF29-D958-4F4E-86C5-6CF0DED1AC7C}">
      <dgm:prSet/>
      <dgm:spPr/>
      <dgm:t>
        <a:bodyPr/>
        <a:lstStyle/>
        <a:p>
          <a:endParaRPr lang="en-US"/>
        </a:p>
      </dgm:t>
    </dgm:pt>
    <dgm:pt modelId="{C3F0E66C-3E1F-4A0B-B7D2-10E01F4EE9C5}" type="sibTrans" cxnId="{5E0ECF29-D958-4F4E-86C5-6CF0DED1AC7C}">
      <dgm:prSet/>
      <dgm:spPr/>
      <dgm:t>
        <a:bodyPr/>
        <a:lstStyle/>
        <a:p>
          <a:endParaRPr lang="en-US"/>
        </a:p>
      </dgm:t>
    </dgm:pt>
    <dgm:pt modelId="{68E7A9E5-BDDC-4CAB-8A37-7112A13A458E}">
      <dgm:prSet/>
      <dgm:spPr/>
      <dgm:t>
        <a:bodyPr/>
        <a:lstStyle/>
        <a:p>
          <a:r>
            <a:rPr lang="en-US"/>
            <a:t>Advance Renewals</a:t>
          </a:r>
        </a:p>
      </dgm:t>
    </dgm:pt>
    <dgm:pt modelId="{97F4E42D-85D2-47E8-9C7A-9C981FFBC321}" type="parTrans" cxnId="{F2E754D7-926F-4424-86ED-E1692392FFD3}">
      <dgm:prSet/>
      <dgm:spPr/>
      <dgm:t>
        <a:bodyPr/>
        <a:lstStyle/>
        <a:p>
          <a:endParaRPr lang="en-US"/>
        </a:p>
      </dgm:t>
    </dgm:pt>
    <dgm:pt modelId="{ECAE58A6-E885-4DFA-A482-F58ECA141727}" type="sibTrans" cxnId="{F2E754D7-926F-4424-86ED-E1692392FFD3}">
      <dgm:prSet/>
      <dgm:spPr/>
      <dgm:t>
        <a:bodyPr/>
        <a:lstStyle/>
        <a:p>
          <a:endParaRPr lang="en-US"/>
        </a:p>
      </dgm:t>
    </dgm:pt>
    <dgm:pt modelId="{1A118175-29DC-4920-B87B-0829996918B0}">
      <dgm:prSet/>
      <dgm:spPr/>
      <dgm:t>
        <a:bodyPr/>
        <a:lstStyle/>
        <a:p>
          <a:r>
            <a:rPr lang="en-US"/>
            <a:t>Advance Budget Extensions</a:t>
          </a:r>
        </a:p>
      </dgm:t>
    </dgm:pt>
    <dgm:pt modelId="{28766B9C-F914-4A43-93A5-8F9ECBC1EC81}" type="parTrans" cxnId="{8917DAC0-275A-46F6-A752-28A5CC335E55}">
      <dgm:prSet/>
      <dgm:spPr/>
      <dgm:t>
        <a:bodyPr/>
        <a:lstStyle/>
        <a:p>
          <a:endParaRPr lang="en-US"/>
        </a:p>
      </dgm:t>
    </dgm:pt>
    <dgm:pt modelId="{DEC8CA74-87F5-401D-A25C-C5655F4150C2}" type="sibTrans" cxnId="{8917DAC0-275A-46F6-A752-28A5CC335E55}">
      <dgm:prSet/>
      <dgm:spPr/>
      <dgm:t>
        <a:bodyPr/>
        <a:lstStyle/>
        <a:p>
          <a:endParaRPr lang="en-US"/>
        </a:p>
      </dgm:t>
    </dgm:pt>
    <dgm:pt modelId="{63729568-BFBE-4E8A-AC23-C674CEFB87C8}" type="pres">
      <dgm:prSet presAssocID="{1B80F015-43F9-445D-A29D-169252C48953}" presName="linear" presStyleCnt="0">
        <dgm:presLayoutVars>
          <dgm:animLvl val="lvl"/>
          <dgm:resizeHandles val="exact"/>
        </dgm:presLayoutVars>
      </dgm:prSet>
      <dgm:spPr/>
    </dgm:pt>
    <dgm:pt modelId="{84D090D5-7DCD-4110-83F6-5011D6D812DF}" type="pres">
      <dgm:prSet presAssocID="{1AC0E217-33AF-4485-B7C4-3A3F0FAA1029}" presName="parentText" presStyleLbl="node1" presStyleIdx="0" presStyleCnt="5">
        <dgm:presLayoutVars>
          <dgm:chMax val="0"/>
          <dgm:bulletEnabled val="1"/>
        </dgm:presLayoutVars>
      </dgm:prSet>
      <dgm:spPr/>
    </dgm:pt>
    <dgm:pt modelId="{5C945B22-A880-4AA9-BFF4-524B0F26787A}" type="pres">
      <dgm:prSet presAssocID="{337D87D3-A6EB-4794-9237-7A22D8B64729}" presName="spacer" presStyleCnt="0"/>
      <dgm:spPr/>
    </dgm:pt>
    <dgm:pt modelId="{1E37DB4D-1929-47D6-BE0B-B4468EA4A74D}" type="pres">
      <dgm:prSet presAssocID="{C4D0C9C0-B058-493C-BD45-F7872C4FF5AA}" presName="parentText" presStyleLbl="node1" presStyleIdx="1" presStyleCnt="5">
        <dgm:presLayoutVars>
          <dgm:chMax val="0"/>
          <dgm:bulletEnabled val="1"/>
        </dgm:presLayoutVars>
      </dgm:prSet>
      <dgm:spPr/>
    </dgm:pt>
    <dgm:pt modelId="{0F776538-5ED7-4814-95DC-0B31AC5578FB}" type="pres">
      <dgm:prSet presAssocID="{BDE28C27-76B2-4659-A00C-9AD2050A2894}" presName="spacer" presStyleCnt="0"/>
      <dgm:spPr/>
    </dgm:pt>
    <dgm:pt modelId="{692D926A-5F45-4883-A37E-E1FE29129B49}" type="pres">
      <dgm:prSet presAssocID="{92C98DD5-7AE4-4BF1-9B26-4E1B7482FF98}" presName="parentText" presStyleLbl="node1" presStyleIdx="2" presStyleCnt="5">
        <dgm:presLayoutVars>
          <dgm:chMax val="0"/>
          <dgm:bulletEnabled val="1"/>
        </dgm:presLayoutVars>
      </dgm:prSet>
      <dgm:spPr/>
    </dgm:pt>
    <dgm:pt modelId="{9675C642-BC6A-4A31-AE50-1BCC564F7CAE}" type="pres">
      <dgm:prSet presAssocID="{C3F0E66C-3E1F-4A0B-B7D2-10E01F4EE9C5}" presName="spacer" presStyleCnt="0"/>
      <dgm:spPr/>
    </dgm:pt>
    <dgm:pt modelId="{622B1427-81E5-46E4-B5A5-2021247D8175}" type="pres">
      <dgm:prSet presAssocID="{68E7A9E5-BDDC-4CAB-8A37-7112A13A458E}" presName="parentText" presStyleLbl="node1" presStyleIdx="3" presStyleCnt="5">
        <dgm:presLayoutVars>
          <dgm:chMax val="0"/>
          <dgm:bulletEnabled val="1"/>
        </dgm:presLayoutVars>
      </dgm:prSet>
      <dgm:spPr/>
    </dgm:pt>
    <dgm:pt modelId="{8B0AC6D7-9024-401C-B59C-7CB118ECF4FA}" type="pres">
      <dgm:prSet presAssocID="{ECAE58A6-E885-4DFA-A482-F58ECA141727}" presName="spacer" presStyleCnt="0"/>
      <dgm:spPr/>
    </dgm:pt>
    <dgm:pt modelId="{F2EE79AB-9B26-45D2-9BBF-5A8BE9A348A4}" type="pres">
      <dgm:prSet presAssocID="{1A118175-29DC-4920-B87B-0829996918B0}" presName="parentText" presStyleLbl="node1" presStyleIdx="4" presStyleCnt="5">
        <dgm:presLayoutVars>
          <dgm:chMax val="0"/>
          <dgm:bulletEnabled val="1"/>
        </dgm:presLayoutVars>
      </dgm:prSet>
      <dgm:spPr/>
    </dgm:pt>
  </dgm:ptLst>
  <dgm:cxnLst>
    <dgm:cxn modelId="{5E0ECF29-D958-4F4E-86C5-6CF0DED1AC7C}" srcId="{1B80F015-43F9-445D-A29D-169252C48953}" destId="{92C98DD5-7AE4-4BF1-9B26-4E1B7482FF98}" srcOrd="2" destOrd="0" parTransId="{3507CB75-5C80-4610-AEBB-4AA14AF92B80}" sibTransId="{C3F0E66C-3E1F-4A0B-B7D2-10E01F4EE9C5}"/>
    <dgm:cxn modelId="{EF15282C-741D-4C6E-BAD4-F44C3C770A31}" type="presOf" srcId="{1B80F015-43F9-445D-A29D-169252C48953}" destId="{63729568-BFBE-4E8A-AC23-C674CEFB87C8}" srcOrd="0" destOrd="0" presId="urn:microsoft.com/office/officeart/2005/8/layout/vList2"/>
    <dgm:cxn modelId="{53B5172F-0379-4567-BBE2-08243B6E6C45}" srcId="{1B80F015-43F9-445D-A29D-169252C48953}" destId="{C4D0C9C0-B058-493C-BD45-F7872C4FF5AA}" srcOrd="1" destOrd="0" parTransId="{AA7CC5C8-738E-4A8E-9830-8B3B10519352}" sibTransId="{BDE28C27-76B2-4659-A00C-9AD2050A2894}"/>
    <dgm:cxn modelId="{53913733-7224-4553-8D41-0A9717892C84}" type="presOf" srcId="{1A118175-29DC-4920-B87B-0829996918B0}" destId="{F2EE79AB-9B26-45D2-9BBF-5A8BE9A348A4}" srcOrd="0" destOrd="0" presId="urn:microsoft.com/office/officeart/2005/8/layout/vList2"/>
    <dgm:cxn modelId="{CCED6947-1761-4CBF-B49A-C45AF6DF0079}" srcId="{1B80F015-43F9-445D-A29D-169252C48953}" destId="{1AC0E217-33AF-4485-B7C4-3A3F0FAA1029}" srcOrd="0" destOrd="0" parTransId="{B8C424F6-83FA-420E-8348-11FD93855B17}" sibTransId="{337D87D3-A6EB-4794-9237-7A22D8B64729}"/>
    <dgm:cxn modelId="{E664DF71-70FB-4D8B-8BCC-3538660B129B}" type="presOf" srcId="{92C98DD5-7AE4-4BF1-9B26-4E1B7482FF98}" destId="{692D926A-5F45-4883-A37E-E1FE29129B49}" srcOrd="0" destOrd="0" presId="urn:microsoft.com/office/officeart/2005/8/layout/vList2"/>
    <dgm:cxn modelId="{8917DAC0-275A-46F6-A752-28A5CC335E55}" srcId="{1B80F015-43F9-445D-A29D-169252C48953}" destId="{1A118175-29DC-4920-B87B-0829996918B0}" srcOrd="4" destOrd="0" parTransId="{28766B9C-F914-4A43-93A5-8F9ECBC1EC81}" sibTransId="{DEC8CA74-87F5-401D-A25C-C5655F4150C2}"/>
    <dgm:cxn modelId="{F2E754D7-926F-4424-86ED-E1692392FFD3}" srcId="{1B80F015-43F9-445D-A29D-169252C48953}" destId="{68E7A9E5-BDDC-4CAB-8A37-7112A13A458E}" srcOrd="3" destOrd="0" parTransId="{97F4E42D-85D2-47E8-9C7A-9C981FFBC321}" sibTransId="{ECAE58A6-E885-4DFA-A482-F58ECA141727}"/>
    <dgm:cxn modelId="{CB6AA4E3-5B32-43C9-BD20-2E01034825B6}" type="presOf" srcId="{1AC0E217-33AF-4485-B7C4-3A3F0FAA1029}" destId="{84D090D5-7DCD-4110-83F6-5011D6D812DF}" srcOrd="0" destOrd="0" presId="urn:microsoft.com/office/officeart/2005/8/layout/vList2"/>
    <dgm:cxn modelId="{07C1F4ED-0747-4936-9529-B42237A64FA8}" type="presOf" srcId="{68E7A9E5-BDDC-4CAB-8A37-7112A13A458E}" destId="{622B1427-81E5-46E4-B5A5-2021247D8175}" srcOrd="0" destOrd="0" presId="urn:microsoft.com/office/officeart/2005/8/layout/vList2"/>
    <dgm:cxn modelId="{9F44A4FD-F8C6-45B6-B579-51268F87AFD3}" type="presOf" srcId="{C4D0C9C0-B058-493C-BD45-F7872C4FF5AA}" destId="{1E37DB4D-1929-47D6-BE0B-B4468EA4A74D}" srcOrd="0" destOrd="0" presId="urn:microsoft.com/office/officeart/2005/8/layout/vList2"/>
    <dgm:cxn modelId="{ADB7B2A5-2C84-45AF-B407-2B9063DE58AA}" type="presParOf" srcId="{63729568-BFBE-4E8A-AC23-C674CEFB87C8}" destId="{84D090D5-7DCD-4110-83F6-5011D6D812DF}" srcOrd="0" destOrd="0" presId="urn:microsoft.com/office/officeart/2005/8/layout/vList2"/>
    <dgm:cxn modelId="{572AC6FC-6799-49CA-9FA7-74ED39D1184E}" type="presParOf" srcId="{63729568-BFBE-4E8A-AC23-C674CEFB87C8}" destId="{5C945B22-A880-4AA9-BFF4-524B0F26787A}" srcOrd="1" destOrd="0" presId="urn:microsoft.com/office/officeart/2005/8/layout/vList2"/>
    <dgm:cxn modelId="{D2F70E09-5A22-47CE-9EE0-B11F89D489A7}" type="presParOf" srcId="{63729568-BFBE-4E8A-AC23-C674CEFB87C8}" destId="{1E37DB4D-1929-47D6-BE0B-B4468EA4A74D}" srcOrd="2" destOrd="0" presId="urn:microsoft.com/office/officeart/2005/8/layout/vList2"/>
    <dgm:cxn modelId="{99342DB0-8EAE-40EE-BB99-12DE8BCBFD4D}" type="presParOf" srcId="{63729568-BFBE-4E8A-AC23-C674CEFB87C8}" destId="{0F776538-5ED7-4814-95DC-0B31AC5578FB}" srcOrd="3" destOrd="0" presId="urn:microsoft.com/office/officeart/2005/8/layout/vList2"/>
    <dgm:cxn modelId="{6D90DC72-1BF8-4275-BCB8-2FB40E2D8652}" type="presParOf" srcId="{63729568-BFBE-4E8A-AC23-C674CEFB87C8}" destId="{692D926A-5F45-4883-A37E-E1FE29129B49}" srcOrd="4" destOrd="0" presId="urn:microsoft.com/office/officeart/2005/8/layout/vList2"/>
    <dgm:cxn modelId="{3DF91AD5-1808-451F-8EF2-74C88A22AB6A}" type="presParOf" srcId="{63729568-BFBE-4E8A-AC23-C674CEFB87C8}" destId="{9675C642-BC6A-4A31-AE50-1BCC564F7CAE}" srcOrd="5" destOrd="0" presId="urn:microsoft.com/office/officeart/2005/8/layout/vList2"/>
    <dgm:cxn modelId="{982C7363-C434-49A8-9884-74FA9B1197BC}" type="presParOf" srcId="{63729568-BFBE-4E8A-AC23-C674CEFB87C8}" destId="{622B1427-81E5-46E4-B5A5-2021247D8175}" srcOrd="6" destOrd="0" presId="urn:microsoft.com/office/officeart/2005/8/layout/vList2"/>
    <dgm:cxn modelId="{16A03691-F208-4E6C-B0C2-B9412AE8BFEA}" type="presParOf" srcId="{63729568-BFBE-4E8A-AC23-C674CEFB87C8}" destId="{8B0AC6D7-9024-401C-B59C-7CB118ECF4FA}" srcOrd="7" destOrd="0" presId="urn:microsoft.com/office/officeart/2005/8/layout/vList2"/>
    <dgm:cxn modelId="{8245812A-A811-4F13-8CA7-E884EAD5DBFC}" type="presParOf" srcId="{63729568-BFBE-4E8A-AC23-C674CEFB87C8}" destId="{F2EE79AB-9B26-45D2-9BBF-5A8BE9A348A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F98948-3320-4B7F-80FB-AB1137B5078B}" type="doc">
      <dgm:prSet loTypeId="urn:microsoft.com/office/officeart/2005/8/layout/venn3" loCatId="icon" qsTypeId="urn:microsoft.com/office/officeart/2005/8/quickstyle/simple1" qsCatId="simple" csTypeId="urn:microsoft.com/office/officeart/2005/8/colors/colorful1" csCatId="colorful" phldr="1"/>
      <dgm:spPr/>
      <dgm:t>
        <a:bodyPr/>
        <a:lstStyle/>
        <a:p>
          <a:endParaRPr lang="en-US"/>
        </a:p>
      </dgm:t>
    </dgm:pt>
    <dgm:pt modelId="{15F858BE-12F3-4653-B340-0B188B98203C}">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en-US" sz="2000" b="1">
              <a:solidFill>
                <a:schemeClr val="tx1">
                  <a:lumMod val="75000"/>
                  <a:lumOff val="25000"/>
                </a:schemeClr>
              </a:solidFill>
            </a:rPr>
            <a:t>February</a:t>
          </a:r>
        </a:p>
      </dgm:t>
    </dgm:pt>
    <dgm:pt modelId="{A18FFBF8-8B7D-40D4-A330-31FF915469FD}" type="parTrans" cxnId="{DEBC30EA-F307-450A-9FE0-DE38E709B7C6}">
      <dgm:prSet/>
      <dgm:spPr/>
      <dgm:t>
        <a:bodyPr/>
        <a:lstStyle/>
        <a:p>
          <a:endParaRPr lang="en-US" sz="1100">
            <a:solidFill>
              <a:schemeClr val="tx1">
                <a:lumMod val="75000"/>
                <a:lumOff val="25000"/>
              </a:schemeClr>
            </a:solidFill>
          </a:endParaRPr>
        </a:p>
      </dgm:t>
    </dgm:pt>
    <dgm:pt modelId="{BAF7F54C-54BB-4E32-A3BE-70FDDE1ACC7A}" type="sibTrans" cxnId="{DEBC30EA-F307-450A-9FE0-DE38E709B7C6}">
      <dgm:prSet/>
      <dgm:spPr/>
      <dgm:t>
        <a:bodyPr/>
        <a:lstStyle/>
        <a:p>
          <a:endParaRPr lang="en-US" sz="1100">
            <a:solidFill>
              <a:schemeClr val="tx1">
                <a:lumMod val="75000"/>
                <a:lumOff val="25000"/>
              </a:schemeClr>
            </a:solidFill>
          </a:endParaRPr>
        </a:p>
      </dgm:t>
    </dgm:pt>
    <dgm:pt modelId="{18935234-F39B-4F64-9D3E-ECC198090598}">
      <dgm:prSet custT="1">
        <dgm:style>
          <a:lnRef idx="1">
            <a:schemeClr val="accent6"/>
          </a:lnRef>
          <a:fillRef idx="2">
            <a:schemeClr val="accent6"/>
          </a:fillRef>
          <a:effectRef idx="1">
            <a:schemeClr val="accent6"/>
          </a:effectRef>
          <a:fontRef idx="minor">
            <a:schemeClr val="dk1"/>
          </a:fontRef>
        </dgm:style>
      </dgm:prSet>
      <dgm:spPr/>
      <dgm:t>
        <a:bodyPr/>
        <a:lstStyle/>
        <a:p>
          <a:r>
            <a:rPr lang="en-US" sz="2000" b="1">
              <a:solidFill>
                <a:schemeClr val="tx1">
                  <a:lumMod val="75000"/>
                  <a:lumOff val="25000"/>
                </a:schemeClr>
              </a:solidFill>
            </a:rPr>
            <a:t>2023</a:t>
          </a:r>
        </a:p>
      </dgm:t>
    </dgm:pt>
    <dgm:pt modelId="{B6CB3CF8-E647-4BD2-92CD-1EEA584C5221}" type="parTrans" cxnId="{91D2593C-7D74-43E8-BC24-122A9C83402E}">
      <dgm:prSet/>
      <dgm:spPr/>
      <dgm:t>
        <a:bodyPr/>
        <a:lstStyle/>
        <a:p>
          <a:endParaRPr lang="en-US" sz="1100">
            <a:solidFill>
              <a:schemeClr val="tx1">
                <a:lumMod val="75000"/>
                <a:lumOff val="25000"/>
              </a:schemeClr>
            </a:solidFill>
          </a:endParaRPr>
        </a:p>
      </dgm:t>
    </dgm:pt>
    <dgm:pt modelId="{A80C0A60-9866-4750-AF50-82E6D30D27C4}" type="sibTrans" cxnId="{91D2593C-7D74-43E8-BC24-122A9C83402E}">
      <dgm:prSet/>
      <dgm:spPr/>
      <dgm:t>
        <a:bodyPr/>
        <a:lstStyle/>
        <a:p>
          <a:endParaRPr lang="en-US" sz="1100">
            <a:solidFill>
              <a:schemeClr val="tx1">
                <a:lumMod val="75000"/>
                <a:lumOff val="25000"/>
              </a:schemeClr>
            </a:solidFill>
          </a:endParaRPr>
        </a:p>
      </dgm:t>
    </dgm:pt>
    <dgm:pt modelId="{3CA3A262-78E2-46B9-86B9-EC5A18FB14DE}">
      <dgm:prSet custT="1">
        <dgm:style>
          <a:lnRef idx="1">
            <a:schemeClr val="accent1"/>
          </a:lnRef>
          <a:fillRef idx="2">
            <a:schemeClr val="accent1"/>
          </a:fillRef>
          <a:effectRef idx="1">
            <a:schemeClr val="accent1"/>
          </a:effectRef>
          <a:fontRef idx="minor">
            <a:schemeClr val="dk1"/>
          </a:fontRef>
        </dgm:style>
      </dgm:prSet>
      <dgm:spPr/>
      <dgm:t>
        <a:bodyPr/>
        <a:lstStyle/>
        <a:p>
          <a:r>
            <a:rPr lang="en-US" sz="2000" b="1">
              <a:solidFill>
                <a:schemeClr val="tx1">
                  <a:lumMod val="75000"/>
                  <a:lumOff val="25000"/>
                </a:schemeClr>
              </a:solidFill>
            </a:rPr>
            <a:t>VIA ZOOM</a:t>
          </a:r>
        </a:p>
      </dgm:t>
    </dgm:pt>
    <dgm:pt modelId="{6BBE6B70-7535-4543-9D22-9A5FD3AA825E}" type="parTrans" cxnId="{DA22B488-0463-414F-B875-46191CF8188F}">
      <dgm:prSet/>
      <dgm:spPr/>
      <dgm:t>
        <a:bodyPr/>
        <a:lstStyle/>
        <a:p>
          <a:endParaRPr lang="en-US" sz="1100">
            <a:solidFill>
              <a:schemeClr val="tx1">
                <a:lumMod val="75000"/>
                <a:lumOff val="25000"/>
              </a:schemeClr>
            </a:solidFill>
          </a:endParaRPr>
        </a:p>
      </dgm:t>
    </dgm:pt>
    <dgm:pt modelId="{B3A5339B-3B69-46DF-810A-B2517955555D}" type="sibTrans" cxnId="{DA22B488-0463-414F-B875-46191CF8188F}">
      <dgm:prSet/>
      <dgm:spPr/>
      <dgm:t>
        <a:bodyPr/>
        <a:lstStyle/>
        <a:p>
          <a:endParaRPr lang="en-US" sz="1100">
            <a:solidFill>
              <a:schemeClr val="tx1">
                <a:lumMod val="75000"/>
                <a:lumOff val="25000"/>
              </a:schemeClr>
            </a:solidFill>
          </a:endParaRPr>
        </a:p>
      </dgm:t>
    </dgm:pt>
    <dgm:pt modelId="{52BAA77B-C6FA-CB4B-838B-9FFE5D282065}" type="pres">
      <dgm:prSet presAssocID="{64F98948-3320-4B7F-80FB-AB1137B5078B}" presName="Name0" presStyleCnt="0">
        <dgm:presLayoutVars>
          <dgm:dir/>
          <dgm:resizeHandles val="exact"/>
        </dgm:presLayoutVars>
      </dgm:prSet>
      <dgm:spPr/>
    </dgm:pt>
    <dgm:pt modelId="{9C40E17B-9450-7742-BC2D-E5219F2ECB22}" type="pres">
      <dgm:prSet presAssocID="{15F858BE-12F3-4653-B340-0B188B98203C}" presName="Name5" presStyleLbl="vennNode1" presStyleIdx="0" presStyleCnt="3">
        <dgm:presLayoutVars>
          <dgm:bulletEnabled val="1"/>
        </dgm:presLayoutVars>
      </dgm:prSet>
      <dgm:spPr/>
    </dgm:pt>
    <dgm:pt modelId="{03B16FE9-38F5-3147-92DC-ED3738B175A5}" type="pres">
      <dgm:prSet presAssocID="{BAF7F54C-54BB-4E32-A3BE-70FDDE1ACC7A}" presName="space" presStyleCnt="0"/>
      <dgm:spPr/>
    </dgm:pt>
    <dgm:pt modelId="{5DEE9D32-C962-414F-8371-D3F310F6B736}" type="pres">
      <dgm:prSet presAssocID="{18935234-F39B-4F64-9D3E-ECC198090598}" presName="Name5" presStyleLbl="vennNode1" presStyleIdx="1" presStyleCnt="3">
        <dgm:presLayoutVars>
          <dgm:bulletEnabled val="1"/>
        </dgm:presLayoutVars>
      </dgm:prSet>
      <dgm:spPr/>
    </dgm:pt>
    <dgm:pt modelId="{3C4D2E5F-A3EE-D142-8612-E5DC0C39BBA4}" type="pres">
      <dgm:prSet presAssocID="{A80C0A60-9866-4750-AF50-82E6D30D27C4}" presName="space" presStyleCnt="0"/>
      <dgm:spPr/>
    </dgm:pt>
    <dgm:pt modelId="{C4F8DD03-4ECC-6140-8263-FBA3F82A527A}" type="pres">
      <dgm:prSet presAssocID="{3CA3A262-78E2-46B9-86B9-EC5A18FB14DE}" presName="Name5" presStyleLbl="vennNode1" presStyleIdx="2" presStyleCnt="3">
        <dgm:presLayoutVars>
          <dgm:bulletEnabled val="1"/>
        </dgm:presLayoutVars>
      </dgm:prSet>
      <dgm:spPr/>
    </dgm:pt>
  </dgm:ptLst>
  <dgm:cxnLst>
    <dgm:cxn modelId="{E0DEED2D-7B1B-E849-BD91-33F3B2FCF0D3}" type="presOf" srcId="{3CA3A262-78E2-46B9-86B9-EC5A18FB14DE}" destId="{C4F8DD03-4ECC-6140-8263-FBA3F82A527A}" srcOrd="0" destOrd="0" presId="urn:microsoft.com/office/officeart/2005/8/layout/venn3"/>
    <dgm:cxn modelId="{71045C35-E4CA-7248-A1BF-29A64ED88ABA}" type="presOf" srcId="{64F98948-3320-4B7F-80FB-AB1137B5078B}" destId="{52BAA77B-C6FA-CB4B-838B-9FFE5D282065}" srcOrd="0" destOrd="0" presId="urn:microsoft.com/office/officeart/2005/8/layout/venn3"/>
    <dgm:cxn modelId="{91D2593C-7D74-43E8-BC24-122A9C83402E}" srcId="{64F98948-3320-4B7F-80FB-AB1137B5078B}" destId="{18935234-F39B-4F64-9D3E-ECC198090598}" srcOrd="1" destOrd="0" parTransId="{B6CB3CF8-E647-4BD2-92CD-1EEA584C5221}" sibTransId="{A80C0A60-9866-4750-AF50-82E6D30D27C4}"/>
    <dgm:cxn modelId="{02D65347-532C-1A47-A4B4-83CF4D5B8AD7}" type="presOf" srcId="{15F858BE-12F3-4653-B340-0B188B98203C}" destId="{9C40E17B-9450-7742-BC2D-E5219F2ECB22}" srcOrd="0" destOrd="0" presId="urn:microsoft.com/office/officeart/2005/8/layout/venn3"/>
    <dgm:cxn modelId="{6F0D9A47-681A-2641-99D2-0B20F0B34241}" type="presOf" srcId="{18935234-F39B-4F64-9D3E-ECC198090598}" destId="{5DEE9D32-C962-414F-8371-D3F310F6B736}" srcOrd="0" destOrd="0" presId="urn:microsoft.com/office/officeart/2005/8/layout/venn3"/>
    <dgm:cxn modelId="{DA22B488-0463-414F-B875-46191CF8188F}" srcId="{64F98948-3320-4B7F-80FB-AB1137B5078B}" destId="{3CA3A262-78E2-46B9-86B9-EC5A18FB14DE}" srcOrd="2" destOrd="0" parTransId="{6BBE6B70-7535-4543-9D22-9A5FD3AA825E}" sibTransId="{B3A5339B-3B69-46DF-810A-B2517955555D}"/>
    <dgm:cxn modelId="{DEBC30EA-F307-450A-9FE0-DE38E709B7C6}" srcId="{64F98948-3320-4B7F-80FB-AB1137B5078B}" destId="{15F858BE-12F3-4653-B340-0B188B98203C}" srcOrd="0" destOrd="0" parTransId="{A18FFBF8-8B7D-40D4-A330-31FF915469FD}" sibTransId="{BAF7F54C-54BB-4E32-A3BE-70FDDE1ACC7A}"/>
    <dgm:cxn modelId="{98D87B17-55AC-384A-80D4-808C7319C859}" type="presParOf" srcId="{52BAA77B-C6FA-CB4B-838B-9FFE5D282065}" destId="{9C40E17B-9450-7742-BC2D-E5219F2ECB22}" srcOrd="0" destOrd="0" presId="urn:microsoft.com/office/officeart/2005/8/layout/venn3"/>
    <dgm:cxn modelId="{8B72A41C-73F6-C749-B10F-A6BAFC4652D2}" type="presParOf" srcId="{52BAA77B-C6FA-CB4B-838B-9FFE5D282065}" destId="{03B16FE9-38F5-3147-92DC-ED3738B175A5}" srcOrd="1" destOrd="0" presId="urn:microsoft.com/office/officeart/2005/8/layout/venn3"/>
    <dgm:cxn modelId="{81E1F023-A3E2-D248-8E23-4D2148367C14}" type="presParOf" srcId="{52BAA77B-C6FA-CB4B-838B-9FFE5D282065}" destId="{5DEE9D32-C962-414F-8371-D3F310F6B736}" srcOrd="2" destOrd="0" presId="urn:microsoft.com/office/officeart/2005/8/layout/venn3"/>
    <dgm:cxn modelId="{A2B9711C-7B84-3C47-8FF2-3246E9110BCD}" type="presParOf" srcId="{52BAA77B-C6FA-CB4B-838B-9FFE5D282065}" destId="{3C4D2E5F-A3EE-D142-8612-E5DC0C39BBA4}" srcOrd="3" destOrd="0" presId="urn:microsoft.com/office/officeart/2005/8/layout/venn3"/>
    <dgm:cxn modelId="{093D63C4-FB7A-784A-8725-07BA4BD78D82}" type="presParOf" srcId="{52BAA77B-C6FA-CB4B-838B-9FFE5D282065}" destId="{C4F8DD03-4ECC-6140-8263-FBA3F82A527A}"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951F77-4E36-4893-91C6-3151A6D516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C68B812-A325-41D8-A08E-C2392666DF66}">
      <dgm:prSet/>
      <dgm:spPr>
        <a:xfrm>
          <a:off x="1361863" y="1561181"/>
          <a:ext cx="8600120" cy="1253364"/>
        </a:xfrm>
        <a:prstGeom prst="rect">
          <a:avLst/>
        </a:prstGeom>
      </dgm:spPr>
      <dgm:t>
        <a:bodyPr/>
        <a:lstStyle/>
        <a:p>
          <a:r>
            <a:rPr lang="en-US" b="1" i="0">
              <a:latin typeface="+mj-lt"/>
              <a:ea typeface="+mn-ea"/>
              <a:cs typeface="+mn-cs"/>
            </a:rPr>
            <a:t>Email</a:t>
          </a:r>
          <a:br>
            <a:rPr lang="en-US" b="0" i="0">
              <a:latin typeface="Verdana" panose="020B0604030504040204"/>
              <a:ea typeface="+mn-ea"/>
              <a:cs typeface="+mn-cs"/>
            </a:rPr>
          </a:br>
          <a:r>
            <a:rPr lang="en-US" b="0" i="0">
              <a:latin typeface="+mn-lt"/>
              <a:ea typeface="+mn-ea"/>
              <a:cs typeface="+mn-cs"/>
              <a:hlinkClick xmlns:r="http://schemas.openxmlformats.org/officeDocument/2006/relationships" r:id="rId1"/>
            </a:rPr>
            <a:t>gcahelp@uw.edu</a:t>
          </a:r>
          <a:endParaRPr lang="en-US" b="0" i="0">
            <a:latin typeface="+mn-lt"/>
            <a:ea typeface="+mn-ea"/>
            <a:cs typeface="+mn-cs"/>
          </a:endParaRPr>
        </a:p>
      </dgm:t>
    </dgm:pt>
    <dgm:pt modelId="{23A01A1D-B409-49E7-91BA-2321B9A237C2}" type="parTrans" cxnId="{AAD26E9B-C129-46B7-BFCC-98D5999B6B9A}">
      <dgm:prSet/>
      <dgm:spPr/>
      <dgm:t>
        <a:bodyPr/>
        <a:lstStyle/>
        <a:p>
          <a:endParaRPr lang="en-US" sz="1600" b="0" i="0"/>
        </a:p>
      </dgm:t>
    </dgm:pt>
    <dgm:pt modelId="{E950D3C2-0472-429B-98B0-86C856FA65A1}" type="sibTrans" cxnId="{AAD26E9B-C129-46B7-BFCC-98D5999B6B9A}">
      <dgm:prSet/>
      <dgm:spPr/>
      <dgm:t>
        <a:bodyPr/>
        <a:lstStyle/>
        <a:p>
          <a:endParaRPr lang="en-US" b="0" i="0"/>
        </a:p>
      </dgm:t>
    </dgm:pt>
    <dgm:pt modelId="{7D1766B6-66CF-40CE-9693-BD20AFFFA3C9}">
      <dgm:prSet/>
      <dgm:spPr>
        <a:xfrm>
          <a:off x="1361863" y="3118391"/>
          <a:ext cx="8600120" cy="1253364"/>
        </a:xfrm>
        <a:prstGeom prst="rect">
          <a:avLst/>
        </a:prstGeom>
      </dgm:spPr>
      <dgm:t>
        <a:bodyPr/>
        <a:lstStyle/>
        <a:p>
          <a:r>
            <a:rPr lang="en-US" b="1" i="0">
              <a:latin typeface="+mj-lt"/>
              <a:ea typeface="+mn-ea"/>
              <a:cs typeface="+mn-cs"/>
            </a:rPr>
            <a:t>GCA Help Hotline</a:t>
          </a:r>
          <a:br>
            <a:rPr lang="en-US" b="0" i="0">
              <a:latin typeface="Verdana" panose="020B0604030504040204"/>
              <a:ea typeface="+mn-ea"/>
              <a:cs typeface="+mn-cs"/>
            </a:rPr>
          </a:br>
          <a:r>
            <a:rPr lang="en-US" b="0" i="0">
              <a:latin typeface="+mn-lt"/>
              <a:ea typeface="+mn-ea"/>
              <a:cs typeface="+mn-cs"/>
            </a:rPr>
            <a:t>206-616-9995 (9:00 am to 12:00 pm and 1:00 pm to 4:00 pm)</a:t>
          </a:r>
        </a:p>
      </dgm:t>
    </dgm:pt>
    <dgm:pt modelId="{76694DF4-F7BE-4AF1-9E12-BAEDD42D9ED3}" type="parTrans" cxnId="{EA0F618E-4C96-42F0-9E3C-66B0158BCCBE}">
      <dgm:prSet/>
      <dgm:spPr/>
      <dgm:t>
        <a:bodyPr/>
        <a:lstStyle/>
        <a:p>
          <a:endParaRPr lang="en-US" sz="1600" b="0" i="0"/>
        </a:p>
      </dgm:t>
    </dgm:pt>
    <dgm:pt modelId="{0C6A2CC7-5741-4D63-A8FF-E7E06F0D1222}" type="sibTrans" cxnId="{EA0F618E-4C96-42F0-9E3C-66B0158BCCBE}">
      <dgm:prSet/>
      <dgm:spPr/>
      <dgm:t>
        <a:bodyPr/>
        <a:lstStyle/>
        <a:p>
          <a:endParaRPr lang="en-US" b="0" i="0"/>
        </a:p>
      </dgm:t>
    </dgm:pt>
    <dgm:pt modelId="{65B3944D-D926-4D0F-A305-F5740000747A}">
      <dgm:prSet/>
      <dgm:spPr>
        <a:xfrm>
          <a:off x="1361863" y="3970"/>
          <a:ext cx="8600120" cy="1253364"/>
        </a:xfrm>
        <a:prstGeom prst="rect">
          <a:avLst/>
        </a:prstGeom>
      </dgm:spPr>
      <dgm:t>
        <a:bodyPr/>
        <a:lstStyle/>
        <a:p>
          <a:r>
            <a:rPr lang="en-US" b="1" i="0">
              <a:latin typeface="+mj-lt"/>
              <a:ea typeface="+mn-ea"/>
              <a:cs typeface="+mn-cs"/>
            </a:rPr>
            <a:t>Grant Tracker</a:t>
          </a:r>
          <a:br>
            <a:rPr lang="en-US" b="0" i="0">
              <a:latin typeface="Verdana" panose="020B0604030504040204"/>
              <a:ea typeface="+mn-ea"/>
              <a:cs typeface="+mn-cs"/>
            </a:rPr>
          </a:br>
          <a:r>
            <a:rPr lang="en-US">
              <a:latin typeface="+mn-lt"/>
              <a:ea typeface="+mn-ea"/>
              <a:cs typeface="+mn-cs"/>
              <a:hlinkClick xmlns:r="http://schemas.openxmlformats.org/officeDocument/2006/relationships" r:id="rId2"/>
            </a:rPr>
            <a:t>https://www.washington.edu/research/gca/budget/granttracker.html</a:t>
          </a:r>
          <a:endParaRPr lang="en-US" b="0" i="0">
            <a:latin typeface="+mn-lt"/>
            <a:ea typeface="+mn-ea"/>
            <a:cs typeface="+mn-cs"/>
          </a:endParaRPr>
        </a:p>
      </dgm:t>
    </dgm:pt>
    <dgm:pt modelId="{8862CE7B-AE72-45E8-B982-5279C14F7985}" type="sibTrans" cxnId="{92D3A76D-ADBB-49F3-861D-D2B74F81812E}">
      <dgm:prSet/>
      <dgm:spPr/>
      <dgm:t>
        <a:bodyPr/>
        <a:lstStyle/>
        <a:p>
          <a:endParaRPr lang="en-US" b="0" i="0"/>
        </a:p>
      </dgm:t>
    </dgm:pt>
    <dgm:pt modelId="{2EA7AC4A-E82B-43F0-A6EA-F599428578FC}" type="parTrans" cxnId="{92D3A76D-ADBB-49F3-861D-D2B74F81812E}">
      <dgm:prSet/>
      <dgm:spPr/>
      <dgm:t>
        <a:bodyPr/>
        <a:lstStyle/>
        <a:p>
          <a:endParaRPr lang="en-US" sz="1600" b="0" i="0"/>
        </a:p>
      </dgm:t>
    </dgm:pt>
    <dgm:pt modelId="{F61FEBF0-CB2F-4364-8F44-722FB7578D18}" type="pres">
      <dgm:prSet presAssocID="{D7951F77-4E36-4893-91C6-3151A6D51694}" presName="root" presStyleCnt="0">
        <dgm:presLayoutVars>
          <dgm:dir/>
          <dgm:resizeHandles val="exact"/>
        </dgm:presLayoutVars>
      </dgm:prSet>
      <dgm:spPr/>
    </dgm:pt>
    <dgm:pt modelId="{F50C455E-839B-4494-8D06-326978CB28A7}" type="pres">
      <dgm:prSet presAssocID="{65B3944D-D926-4D0F-A305-F5740000747A}" presName="compNode" presStyleCnt="0"/>
      <dgm:spPr/>
    </dgm:pt>
    <dgm:pt modelId="{1DA8A0A9-929F-455B-B8BD-92EC86B6A862}" type="pres">
      <dgm:prSet presAssocID="{65B3944D-D926-4D0F-A305-F5740000747A}" presName="bgRect" presStyleLbl="bgShp" presStyleIdx="0" presStyleCnt="3"/>
      <dgm:spPr>
        <a:xfrm>
          <a:off x="0" y="3970"/>
          <a:ext cx="10058399" cy="1178553"/>
        </a:xfrm>
        <a:prstGeom prst="rect">
          <a:avLst/>
        </a:prstGeom>
      </dgm:spPr>
    </dgm:pt>
    <dgm:pt modelId="{70C56EED-B0B5-4180-A100-474B69DE81C3}" type="pres">
      <dgm:prSet presAssocID="{65B3944D-D926-4D0F-A305-F5740000747A}" presName="iconRect" presStyleLbl="node1" presStyleIdx="0" presStyleCnt="3"/>
      <dgm:spPr>
        <a:xfrm>
          <a:off x="356512" y="269145"/>
          <a:ext cx="648838" cy="648204"/>
        </a:xfrm>
        <a:prstGeom prst="rect">
          <a:avLst/>
        </a:prstGeom>
        <a:blipFill rotWithShape="1">
          <a:blip xmlns:r="http://schemas.openxmlformats.org/officeDocument/2006/relationships" r:embed="rId3"/>
          <a:stretch>
            <a:fillRect/>
          </a:stretch>
        </a:blipFill>
        <a:ln>
          <a:noFill/>
        </a:ln>
        <a:effectLst/>
      </dgm:spPr>
      <dgm:extLst>
        <a:ext uri="{E40237B7-FDA0-4F09-8148-C483321AD2D9}">
          <dgm14:cNvPr xmlns:dgm14="http://schemas.microsoft.com/office/drawing/2010/diagram" id="0" name="" descr="Connected"/>
        </a:ext>
      </dgm:extLst>
    </dgm:pt>
    <dgm:pt modelId="{1827E2BA-EA13-4751-82F2-976CBDED6C82}" type="pres">
      <dgm:prSet presAssocID="{65B3944D-D926-4D0F-A305-F5740000747A}" presName="spaceRect" presStyleCnt="0"/>
      <dgm:spPr/>
    </dgm:pt>
    <dgm:pt modelId="{C38A5A37-0883-4EE3-9002-010A6D324785}" type="pres">
      <dgm:prSet presAssocID="{65B3944D-D926-4D0F-A305-F5740000747A}" presName="parTx" presStyleLbl="revTx" presStyleIdx="0" presStyleCnt="3">
        <dgm:presLayoutVars>
          <dgm:chMax val="0"/>
          <dgm:chPref val="0"/>
        </dgm:presLayoutVars>
      </dgm:prSet>
      <dgm:spPr/>
    </dgm:pt>
    <dgm:pt modelId="{21CE6EA1-CB92-41CD-8FAE-4CFF03E26BE6}" type="pres">
      <dgm:prSet presAssocID="{8862CE7B-AE72-45E8-B982-5279C14F7985}" presName="sibTrans" presStyleCnt="0"/>
      <dgm:spPr/>
    </dgm:pt>
    <dgm:pt modelId="{763367BB-4527-4646-8015-D79C10A337E8}" type="pres">
      <dgm:prSet presAssocID="{BC68B812-A325-41D8-A08E-C2392666DF66}" presName="compNode" presStyleCnt="0"/>
      <dgm:spPr/>
    </dgm:pt>
    <dgm:pt modelId="{712D2B29-4977-4B70-ABE9-215A9E804015}" type="pres">
      <dgm:prSet presAssocID="{BC68B812-A325-41D8-A08E-C2392666DF66}" presName="bgRect" presStyleLbl="bgShp" presStyleIdx="1" presStyleCnt="3"/>
      <dgm:spPr>
        <a:xfrm>
          <a:off x="0" y="1561181"/>
          <a:ext cx="10058399" cy="1178553"/>
        </a:xfrm>
        <a:prstGeom prst="rect">
          <a:avLst/>
        </a:prstGeom>
      </dgm:spPr>
    </dgm:pt>
    <dgm:pt modelId="{6C7A9EF9-02EB-4D4D-A251-EC3A2F0EFD57}" type="pres">
      <dgm:prSet presAssocID="{BC68B812-A325-41D8-A08E-C2392666DF66}" presName="iconRect" presStyleLbl="node1" presStyleIdx="1" presStyleCnt="3"/>
      <dgm:spPr>
        <a:xfrm>
          <a:off x="356512" y="1826355"/>
          <a:ext cx="648838" cy="648204"/>
        </a:xfrm>
        <a:prstGeom prst="rect">
          <a:avLst/>
        </a:prstGeom>
        <a:blipFill rotWithShape="1">
          <a:blip xmlns:r="http://schemas.openxmlformats.org/officeDocument/2006/relationships" r:embed="rId4"/>
          <a:stretch>
            <a:fillRect/>
          </a:stretch>
        </a:blipFill>
        <a:ln>
          <a:noFill/>
        </a:ln>
        <a:effectLst/>
      </dgm:spPr>
      <dgm:extLst>
        <a:ext uri="{E40237B7-FDA0-4F09-8148-C483321AD2D9}">
          <dgm14:cNvPr xmlns:dgm14="http://schemas.microsoft.com/office/drawing/2010/diagram" id="0" name="" descr="Email"/>
        </a:ext>
      </dgm:extLst>
    </dgm:pt>
    <dgm:pt modelId="{13497251-DF6D-4038-B1ED-CA29B33C0A2F}" type="pres">
      <dgm:prSet presAssocID="{BC68B812-A325-41D8-A08E-C2392666DF66}" presName="spaceRect" presStyleCnt="0"/>
      <dgm:spPr/>
    </dgm:pt>
    <dgm:pt modelId="{516FEABD-B159-4827-91AC-07F0FC9EFC37}" type="pres">
      <dgm:prSet presAssocID="{BC68B812-A325-41D8-A08E-C2392666DF66}" presName="parTx" presStyleLbl="revTx" presStyleIdx="1" presStyleCnt="3">
        <dgm:presLayoutVars>
          <dgm:chMax val="0"/>
          <dgm:chPref val="0"/>
        </dgm:presLayoutVars>
      </dgm:prSet>
      <dgm:spPr/>
    </dgm:pt>
    <dgm:pt modelId="{580E91A4-0DB6-46AF-871B-67918081435B}" type="pres">
      <dgm:prSet presAssocID="{E950D3C2-0472-429B-98B0-86C856FA65A1}" presName="sibTrans" presStyleCnt="0"/>
      <dgm:spPr/>
    </dgm:pt>
    <dgm:pt modelId="{DD57C002-1714-4E12-872A-FCE88CC043FE}" type="pres">
      <dgm:prSet presAssocID="{7D1766B6-66CF-40CE-9693-BD20AFFFA3C9}" presName="compNode" presStyleCnt="0"/>
      <dgm:spPr/>
    </dgm:pt>
    <dgm:pt modelId="{59534EC1-7FD9-454B-8378-AACE14683CA9}" type="pres">
      <dgm:prSet presAssocID="{7D1766B6-66CF-40CE-9693-BD20AFFFA3C9}" presName="bgRect" presStyleLbl="bgShp" presStyleIdx="2" presStyleCnt="3"/>
      <dgm:spPr>
        <a:xfrm>
          <a:off x="0" y="3118391"/>
          <a:ext cx="10058399" cy="1178553"/>
        </a:xfrm>
        <a:prstGeom prst="rect">
          <a:avLst/>
        </a:prstGeom>
      </dgm:spPr>
    </dgm:pt>
    <dgm:pt modelId="{E81A461C-9D61-4B88-8277-F9DC532D2140}" type="pres">
      <dgm:prSet presAssocID="{7D1766B6-66CF-40CE-9693-BD20AFFFA3C9}" presName="iconRect" presStyleLbl="node1" presStyleIdx="2" presStyleCnt="3"/>
      <dgm:spPr>
        <a:xfrm>
          <a:off x="356512" y="3383566"/>
          <a:ext cx="648838" cy="648204"/>
        </a:xfrm>
        <a:prstGeom prst="rect">
          <a:avLst/>
        </a:prstGeom>
        <a:blipFill rotWithShape="1">
          <a:blip xmlns:r="http://schemas.openxmlformats.org/officeDocument/2006/relationships" r:embed="rId5"/>
          <a:stretch>
            <a:fillRect/>
          </a:stretch>
        </a:blipFill>
        <a:ln>
          <a:noFill/>
        </a:ln>
        <a:effectLst/>
      </dgm:spPr>
      <dgm:extLst>
        <a:ext uri="{E40237B7-FDA0-4F09-8148-C483321AD2D9}">
          <dgm14:cNvPr xmlns:dgm14="http://schemas.microsoft.com/office/drawing/2010/diagram" id="0" name="" descr="Smart Phone"/>
        </a:ext>
      </dgm:extLst>
    </dgm:pt>
    <dgm:pt modelId="{79C87944-7AB8-4146-A381-E36FC48D5AE7}" type="pres">
      <dgm:prSet presAssocID="{7D1766B6-66CF-40CE-9693-BD20AFFFA3C9}" presName="spaceRect" presStyleCnt="0"/>
      <dgm:spPr/>
    </dgm:pt>
    <dgm:pt modelId="{CC81887C-6C6F-4E1A-BA2B-49AE8504B865}" type="pres">
      <dgm:prSet presAssocID="{7D1766B6-66CF-40CE-9693-BD20AFFFA3C9}" presName="parTx" presStyleLbl="revTx" presStyleIdx="2" presStyleCnt="3">
        <dgm:presLayoutVars>
          <dgm:chMax val="0"/>
          <dgm:chPref val="0"/>
        </dgm:presLayoutVars>
      </dgm:prSet>
      <dgm:spPr/>
    </dgm:pt>
  </dgm:ptLst>
  <dgm:cxnLst>
    <dgm:cxn modelId="{90986C5B-BF7B-4231-8046-782BAE77E788}" type="presOf" srcId="{BC68B812-A325-41D8-A08E-C2392666DF66}" destId="{516FEABD-B159-4827-91AC-07F0FC9EFC37}" srcOrd="0" destOrd="0" presId="urn:microsoft.com/office/officeart/2018/2/layout/IconVerticalSolidList"/>
    <dgm:cxn modelId="{92D3A76D-ADBB-49F3-861D-D2B74F81812E}" srcId="{D7951F77-4E36-4893-91C6-3151A6D51694}" destId="{65B3944D-D926-4D0F-A305-F5740000747A}" srcOrd="0" destOrd="0" parTransId="{2EA7AC4A-E82B-43F0-A6EA-F599428578FC}" sibTransId="{8862CE7B-AE72-45E8-B982-5279C14F7985}"/>
    <dgm:cxn modelId="{643FF34F-8DBA-4A80-B845-400878209600}" type="presOf" srcId="{7D1766B6-66CF-40CE-9693-BD20AFFFA3C9}" destId="{CC81887C-6C6F-4E1A-BA2B-49AE8504B865}" srcOrd="0" destOrd="0" presId="urn:microsoft.com/office/officeart/2018/2/layout/IconVerticalSolidList"/>
    <dgm:cxn modelId="{9D5AFC8C-3FE5-4AED-9F29-5D039E47B81F}" type="presOf" srcId="{D7951F77-4E36-4893-91C6-3151A6D51694}" destId="{F61FEBF0-CB2F-4364-8F44-722FB7578D18}" srcOrd="0" destOrd="0" presId="urn:microsoft.com/office/officeart/2018/2/layout/IconVerticalSolidList"/>
    <dgm:cxn modelId="{EA0F618E-4C96-42F0-9E3C-66B0158BCCBE}" srcId="{D7951F77-4E36-4893-91C6-3151A6D51694}" destId="{7D1766B6-66CF-40CE-9693-BD20AFFFA3C9}" srcOrd="2" destOrd="0" parTransId="{76694DF4-F7BE-4AF1-9E12-BAEDD42D9ED3}" sibTransId="{0C6A2CC7-5741-4D63-A8FF-E7E06F0D1222}"/>
    <dgm:cxn modelId="{AAD26E9B-C129-46B7-BFCC-98D5999B6B9A}" srcId="{D7951F77-4E36-4893-91C6-3151A6D51694}" destId="{BC68B812-A325-41D8-A08E-C2392666DF66}" srcOrd="1" destOrd="0" parTransId="{23A01A1D-B409-49E7-91BA-2321B9A237C2}" sibTransId="{E950D3C2-0472-429B-98B0-86C856FA65A1}"/>
    <dgm:cxn modelId="{F57AC0B7-F603-4C41-BF48-9041FAA60E8E}" type="presOf" srcId="{65B3944D-D926-4D0F-A305-F5740000747A}" destId="{C38A5A37-0883-4EE3-9002-010A6D324785}" srcOrd="0" destOrd="0" presId="urn:microsoft.com/office/officeart/2018/2/layout/IconVerticalSolidList"/>
    <dgm:cxn modelId="{30F222E0-DF1F-4484-B140-6B7C6520EA89}" type="presParOf" srcId="{F61FEBF0-CB2F-4364-8F44-722FB7578D18}" destId="{F50C455E-839B-4494-8D06-326978CB28A7}" srcOrd="0" destOrd="0" presId="urn:microsoft.com/office/officeart/2018/2/layout/IconVerticalSolidList"/>
    <dgm:cxn modelId="{4FA9135E-4FFF-4848-9413-1BF026DB0BED}" type="presParOf" srcId="{F50C455E-839B-4494-8D06-326978CB28A7}" destId="{1DA8A0A9-929F-455B-B8BD-92EC86B6A862}" srcOrd="0" destOrd="0" presId="urn:microsoft.com/office/officeart/2018/2/layout/IconVerticalSolidList"/>
    <dgm:cxn modelId="{D16731A0-71A2-43AF-BF53-727392BD9F51}" type="presParOf" srcId="{F50C455E-839B-4494-8D06-326978CB28A7}" destId="{70C56EED-B0B5-4180-A100-474B69DE81C3}" srcOrd="1" destOrd="0" presId="urn:microsoft.com/office/officeart/2018/2/layout/IconVerticalSolidList"/>
    <dgm:cxn modelId="{4A8AA9B9-F7DD-4A1D-B570-4456CEC74161}" type="presParOf" srcId="{F50C455E-839B-4494-8D06-326978CB28A7}" destId="{1827E2BA-EA13-4751-82F2-976CBDED6C82}" srcOrd="2" destOrd="0" presId="urn:microsoft.com/office/officeart/2018/2/layout/IconVerticalSolidList"/>
    <dgm:cxn modelId="{DDE1A35C-0892-4749-9900-354FF724E1E5}" type="presParOf" srcId="{F50C455E-839B-4494-8D06-326978CB28A7}" destId="{C38A5A37-0883-4EE3-9002-010A6D324785}" srcOrd="3" destOrd="0" presId="urn:microsoft.com/office/officeart/2018/2/layout/IconVerticalSolidList"/>
    <dgm:cxn modelId="{D3D3D519-863B-49A0-9C3F-051416EA153D}" type="presParOf" srcId="{F61FEBF0-CB2F-4364-8F44-722FB7578D18}" destId="{21CE6EA1-CB92-41CD-8FAE-4CFF03E26BE6}" srcOrd="1" destOrd="0" presId="urn:microsoft.com/office/officeart/2018/2/layout/IconVerticalSolidList"/>
    <dgm:cxn modelId="{AC8A67FF-09EA-4C04-AE25-5A9F33A57654}" type="presParOf" srcId="{F61FEBF0-CB2F-4364-8F44-722FB7578D18}" destId="{763367BB-4527-4646-8015-D79C10A337E8}" srcOrd="2" destOrd="0" presId="urn:microsoft.com/office/officeart/2018/2/layout/IconVerticalSolidList"/>
    <dgm:cxn modelId="{5BC094CB-F2E0-4918-9AC7-082F24D0AC9E}" type="presParOf" srcId="{763367BB-4527-4646-8015-D79C10A337E8}" destId="{712D2B29-4977-4B70-ABE9-215A9E804015}" srcOrd="0" destOrd="0" presId="urn:microsoft.com/office/officeart/2018/2/layout/IconVerticalSolidList"/>
    <dgm:cxn modelId="{8583FA80-D558-4B21-9EFE-C8F712D37D97}" type="presParOf" srcId="{763367BB-4527-4646-8015-D79C10A337E8}" destId="{6C7A9EF9-02EB-4D4D-A251-EC3A2F0EFD57}" srcOrd="1" destOrd="0" presId="urn:microsoft.com/office/officeart/2018/2/layout/IconVerticalSolidList"/>
    <dgm:cxn modelId="{FF2B3AFE-5D78-4AF4-BD5D-10DA64FD2E34}" type="presParOf" srcId="{763367BB-4527-4646-8015-D79C10A337E8}" destId="{13497251-DF6D-4038-B1ED-CA29B33C0A2F}" srcOrd="2" destOrd="0" presId="urn:microsoft.com/office/officeart/2018/2/layout/IconVerticalSolidList"/>
    <dgm:cxn modelId="{03E26A79-059D-4B0B-B311-C422C1F45874}" type="presParOf" srcId="{763367BB-4527-4646-8015-D79C10A337E8}" destId="{516FEABD-B159-4827-91AC-07F0FC9EFC37}" srcOrd="3" destOrd="0" presId="urn:microsoft.com/office/officeart/2018/2/layout/IconVerticalSolidList"/>
    <dgm:cxn modelId="{7DF7C674-8C32-4721-BFBF-41FDC484E9DE}" type="presParOf" srcId="{F61FEBF0-CB2F-4364-8F44-722FB7578D18}" destId="{580E91A4-0DB6-46AF-871B-67918081435B}" srcOrd="3" destOrd="0" presId="urn:microsoft.com/office/officeart/2018/2/layout/IconVerticalSolidList"/>
    <dgm:cxn modelId="{69E1E3B7-31C1-4B29-966A-E5A8BB0D531A}" type="presParOf" srcId="{F61FEBF0-CB2F-4364-8F44-722FB7578D18}" destId="{DD57C002-1714-4E12-872A-FCE88CC043FE}" srcOrd="4" destOrd="0" presId="urn:microsoft.com/office/officeart/2018/2/layout/IconVerticalSolidList"/>
    <dgm:cxn modelId="{EFAE7F8F-7259-4084-AAA5-1FF2B2F8421F}" type="presParOf" srcId="{DD57C002-1714-4E12-872A-FCE88CC043FE}" destId="{59534EC1-7FD9-454B-8378-AACE14683CA9}" srcOrd="0" destOrd="0" presId="urn:microsoft.com/office/officeart/2018/2/layout/IconVerticalSolidList"/>
    <dgm:cxn modelId="{800A25F1-C44E-4FE9-8A17-1481D23F9CD2}" type="presParOf" srcId="{DD57C002-1714-4E12-872A-FCE88CC043FE}" destId="{E81A461C-9D61-4B88-8277-F9DC532D2140}" srcOrd="1" destOrd="0" presId="urn:microsoft.com/office/officeart/2018/2/layout/IconVerticalSolidList"/>
    <dgm:cxn modelId="{A87D708E-7950-48D7-9212-063B037786BA}" type="presParOf" srcId="{DD57C002-1714-4E12-872A-FCE88CC043FE}" destId="{79C87944-7AB8-4146-A381-E36FC48D5AE7}" srcOrd="2" destOrd="0" presId="urn:microsoft.com/office/officeart/2018/2/layout/IconVerticalSolidList"/>
    <dgm:cxn modelId="{EC725DBF-F357-4C9A-A034-C4DE0610B5FD}" type="presParOf" srcId="{DD57C002-1714-4E12-872A-FCE88CC043FE}" destId="{CC81887C-6C6F-4E1A-BA2B-49AE8504B865}"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99629-1946-4F2E-9ED4-6FA35F954E88}">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573036-D43F-4EE3-9826-154DA1D61CCF}">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The GCA Forum will be recorded and retained for the legally approved retention period under Washington State Policy</a:t>
          </a:r>
        </a:p>
      </dsp:txBody>
      <dsp:txXfrm>
        <a:off x="0" y="0"/>
        <a:ext cx="6797675" cy="1412477"/>
      </dsp:txXfrm>
    </dsp:sp>
    <dsp:sp modelId="{32CBD263-BF28-4921-8ABC-7B370443FA84}">
      <dsp:nvSpPr>
        <dsp:cNvPr id="0" name=""/>
        <dsp:cNvSpPr/>
      </dsp:nvSpPr>
      <dsp:spPr>
        <a:xfrm>
          <a:off x="0" y="1412478"/>
          <a:ext cx="6797675" cy="0"/>
        </a:xfrm>
        <a:prstGeom prst="line">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0714D9-F1CA-470A-BA23-619C66E89E40}">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It is subject to release under the Washington State Public Records Act or Federal Freedom of Information Act (FOIA)</a:t>
          </a:r>
        </a:p>
      </dsp:txBody>
      <dsp:txXfrm>
        <a:off x="0" y="1412477"/>
        <a:ext cx="6797675" cy="1412477"/>
      </dsp:txXfrm>
    </dsp:sp>
    <dsp:sp modelId="{151DFEAF-85F3-4536-A481-29B08F72B188}">
      <dsp:nvSpPr>
        <dsp:cNvPr id="0" name=""/>
        <dsp:cNvSpPr/>
      </dsp:nvSpPr>
      <dsp:spPr>
        <a:xfrm>
          <a:off x="0" y="2824956"/>
          <a:ext cx="6797675" cy="0"/>
        </a:xfrm>
        <a:prstGeom prst="line">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512E5C-0674-42A7-AC61-E2C1F3F4D014}">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It will be posted publicly on our GCA YouTube channel</a:t>
          </a:r>
        </a:p>
      </dsp:txBody>
      <dsp:txXfrm>
        <a:off x="0" y="2824955"/>
        <a:ext cx="6797675" cy="1412477"/>
      </dsp:txXfrm>
    </dsp:sp>
    <dsp:sp modelId="{329878E2-EFCA-458D-A2F6-EEE1352CA9A5}">
      <dsp:nvSpPr>
        <dsp:cNvPr id="0" name=""/>
        <dsp:cNvSpPr/>
      </dsp:nvSpPr>
      <dsp:spPr>
        <a:xfrm>
          <a:off x="0" y="4237434"/>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E5F55-304C-496F-8F36-C0CF602FC235}">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Slide decks and recordings for this and past Forums are linked on our GCA Forum web page: </a:t>
          </a:r>
          <a:r>
            <a:rPr lang="en-US" sz="2600" kern="1200">
              <a:hlinkClick xmlns:r="http://schemas.openxmlformats.org/officeDocument/2006/relationships" r:id="rId1"/>
            </a:rPr>
            <a:t>https://finance.uw.edu/gca/resources/gca-forum </a:t>
          </a:r>
          <a:endParaRPr lang="en-US" sz="2600" kern="1200"/>
        </a:p>
      </dsp:txBody>
      <dsp:txXfrm>
        <a:off x="0" y="4237433"/>
        <a:ext cx="6797675" cy="1412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E8A4D-F1DC-4E05-B0FE-68CD712F2301}">
      <dsp:nvSpPr>
        <dsp:cNvPr id="0" name=""/>
        <dsp:cNvSpPr/>
      </dsp:nvSpPr>
      <dsp:spPr>
        <a:xfrm>
          <a:off x="0" y="7910"/>
          <a:ext cx="6797675" cy="18146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a:t>Please make sure you are muted in order to reduce background noise during the presentation.</a:t>
          </a:r>
          <a:endParaRPr lang="en-US" sz="3300" kern="1200"/>
        </a:p>
      </dsp:txBody>
      <dsp:txXfrm>
        <a:off x="88585" y="96495"/>
        <a:ext cx="6620505" cy="1637500"/>
      </dsp:txXfrm>
    </dsp:sp>
    <dsp:sp modelId="{9A4CA8D8-972E-4F2D-8F9C-82ABFA444175}">
      <dsp:nvSpPr>
        <dsp:cNvPr id="0" name=""/>
        <dsp:cNvSpPr/>
      </dsp:nvSpPr>
      <dsp:spPr>
        <a:xfrm>
          <a:off x="0" y="1917621"/>
          <a:ext cx="6797675" cy="181467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a:t>Please ask us questions using the Chat feature in Zoom. We will pause after each segment to answer them.</a:t>
          </a:r>
          <a:endParaRPr lang="en-US" sz="3300" kern="1200"/>
        </a:p>
      </dsp:txBody>
      <dsp:txXfrm>
        <a:off x="88585" y="2006206"/>
        <a:ext cx="6620505" cy="1637500"/>
      </dsp:txXfrm>
    </dsp:sp>
    <dsp:sp modelId="{B87DD325-7907-495A-8714-858C5904848C}">
      <dsp:nvSpPr>
        <dsp:cNvPr id="0" name=""/>
        <dsp:cNvSpPr/>
      </dsp:nvSpPr>
      <dsp:spPr>
        <a:xfrm>
          <a:off x="0" y="3827331"/>
          <a:ext cx="6797675" cy="181467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a:t>We want you to be engaged. This meeting is for you!</a:t>
          </a:r>
          <a:endParaRPr lang="en-US" sz="3300" kern="1200"/>
        </a:p>
      </dsp:txBody>
      <dsp:txXfrm>
        <a:off x="88585" y="3915916"/>
        <a:ext cx="6620505" cy="163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1FF8E-D90A-4FD8-B9B4-FD4978A8C6E5}">
      <dsp:nvSpPr>
        <dsp:cNvPr id="0" name=""/>
        <dsp:cNvSpPr/>
      </dsp:nvSpPr>
      <dsp:spPr>
        <a:xfrm>
          <a:off x="0" y="1964"/>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5AEC0D-8D20-48DF-ADDF-2904CD12DCF4}">
      <dsp:nvSpPr>
        <dsp:cNvPr id="0" name=""/>
        <dsp:cNvSpPr/>
      </dsp:nvSpPr>
      <dsp:spPr>
        <a:xfrm>
          <a:off x="0" y="1964"/>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Grant Tracker to Award Portal</a:t>
          </a:r>
        </a:p>
      </dsp:txBody>
      <dsp:txXfrm>
        <a:off x="0" y="1964"/>
        <a:ext cx="10058399" cy="669905"/>
      </dsp:txXfrm>
    </dsp:sp>
    <dsp:sp modelId="{B6A5C8FF-1251-41E2-A65E-3B28FB53EA6F}">
      <dsp:nvSpPr>
        <dsp:cNvPr id="0" name=""/>
        <dsp:cNvSpPr/>
      </dsp:nvSpPr>
      <dsp:spPr>
        <a:xfrm>
          <a:off x="0" y="671869"/>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9F7B40-D480-4816-A449-48AD62936907}">
      <dsp:nvSpPr>
        <dsp:cNvPr id="0" name=""/>
        <dsp:cNvSpPr/>
      </dsp:nvSpPr>
      <dsp:spPr>
        <a:xfrm>
          <a:off x="0" y="671869"/>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Carryover Deep Dive</a:t>
          </a:r>
        </a:p>
      </dsp:txBody>
      <dsp:txXfrm>
        <a:off x="0" y="671869"/>
        <a:ext cx="10058399" cy="669905"/>
      </dsp:txXfrm>
    </dsp:sp>
    <dsp:sp modelId="{81EC3822-303C-416E-B5DB-3270FD81FFE7}">
      <dsp:nvSpPr>
        <dsp:cNvPr id="0" name=""/>
        <dsp:cNvSpPr/>
      </dsp:nvSpPr>
      <dsp:spPr>
        <a:xfrm>
          <a:off x="0" y="1341774"/>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715DD-8E47-4B44-B30B-2BAC21B31A69}">
      <dsp:nvSpPr>
        <dsp:cNvPr id="0" name=""/>
        <dsp:cNvSpPr/>
      </dsp:nvSpPr>
      <dsp:spPr>
        <a:xfrm>
          <a:off x="0" y="1341774"/>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Budget Period vs. Project Period</a:t>
          </a:r>
        </a:p>
      </dsp:txBody>
      <dsp:txXfrm>
        <a:off x="0" y="1341774"/>
        <a:ext cx="10058399" cy="669905"/>
      </dsp:txXfrm>
    </dsp:sp>
    <dsp:sp modelId="{7A191E29-7932-4AAA-90E2-0F40B4842E8A}">
      <dsp:nvSpPr>
        <dsp:cNvPr id="0" name=""/>
        <dsp:cNvSpPr/>
      </dsp:nvSpPr>
      <dsp:spPr>
        <a:xfrm>
          <a:off x="0" y="2011679"/>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12564-7865-49B9-9853-129F66BE35B3}">
      <dsp:nvSpPr>
        <dsp:cNvPr id="0" name=""/>
        <dsp:cNvSpPr/>
      </dsp:nvSpPr>
      <dsp:spPr>
        <a:xfrm>
          <a:off x="0" y="2011680"/>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Extensions</a:t>
          </a:r>
          <a:endParaRPr lang="en-US" sz="3100" kern="1200" dirty="0"/>
        </a:p>
      </dsp:txBody>
      <dsp:txXfrm>
        <a:off x="0" y="2011680"/>
        <a:ext cx="10058399" cy="669905"/>
      </dsp:txXfrm>
    </dsp:sp>
    <dsp:sp modelId="{F4B703DA-7B3E-4D83-9596-0F84E6A36707}">
      <dsp:nvSpPr>
        <dsp:cNvPr id="0" name=""/>
        <dsp:cNvSpPr/>
      </dsp:nvSpPr>
      <dsp:spPr>
        <a:xfrm>
          <a:off x="0" y="2681585"/>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3C8101-80AF-466D-8D56-2601B93AFE29}">
      <dsp:nvSpPr>
        <dsp:cNvPr id="0" name=""/>
        <dsp:cNvSpPr/>
      </dsp:nvSpPr>
      <dsp:spPr>
        <a:xfrm>
          <a:off x="0" y="2681585"/>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Indirect Cost Calculation</a:t>
          </a:r>
        </a:p>
      </dsp:txBody>
      <dsp:txXfrm>
        <a:off x="0" y="2681585"/>
        <a:ext cx="10058399" cy="669905"/>
      </dsp:txXfrm>
    </dsp:sp>
    <dsp:sp modelId="{ED5058EF-AF49-4491-9294-73B79DFAB833}">
      <dsp:nvSpPr>
        <dsp:cNvPr id="0" name=""/>
        <dsp:cNvSpPr/>
      </dsp:nvSpPr>
      <dsp:spPr>
        <a:xfrm>
          <a:off x="0" y="3351490"/>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0FA502-66CD-4BEF-99BB-F2CE82349A04}">
      <dsp:nvSpPr>
        <dsp:cNvPr id="0" name=""/>
        <dsp:cNvSpPr/>
      </dsp:nvSpPr>
      <dsp:spPr>
        <a:xfrm>
          <a:off x="0" y="3351490"/>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Tips &amp; Tricks</a:t>
          </a:r>
        </a:p>
      </dsp:txBody>
      <dsp:txXfrm>
        <a:off x="0" y="3351490"/>
        <a:ext cx="10058399" cy="669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22DEF-E798-4DBE-943C-2CAF4B9BCC9F}">
      <dsp:nvSpPr>
        <dsp:cNvPr id="0" name=""/>
        <dsp:cNvSpPr/>
      </dsp:nvSpPr>
      <dsp:spPr>
        <a:xfrm>
          <a:off x="0" y="7174"/>
          <a:ext cx="6797675" cy="239550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Carryover happens at the end of a budget period as part of the closeout process.</a:t>
          </a:r>
        </a:p>
      </dsp:txBody>
      <dsp:txXfrm>
        <a:off x="116939" y="124113"/>
        <a:ext cx="6563797" cy="2161623"/>
      </dsp:txXfrm>
    </dsp:sp>
    <dsp:sp modelId="{4294F7E4-5585-4C09-8D35-928D35849718}">
      <dsp:nvSpPr>
        <dsp:cNvPr id="0" name=""/>
        <dsp:cNvSpPr/>
      </dsp:nvSpPr>
      <dsp:spPr>
        <a:xfrm>
          <a:off x="0" y="2402676"/>
          <a:ext cx="6797675"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After the final invoice and/or report has been submitted</a:t>
          </a:r>
        </a:p>
      </dsp:txBody>
      <dsp:txXfrm>
        <a:off x="0" y="2402676"/>
        <a:ext cx="6797675" cy="844560"/>
      </dsp:txXfrm>
    </dsp:sp>
    <dsp:sp modelId="{0ADC38DC-6E67-4F28-B1EF-855A6B615F8F}">
      <dsp:nvSpPr>
        <dsp:cNvPr id="0" name=""/>
        <dsp:cNvSpPr/>
      </dsp:nvSpPr>
      <dsp:spPr>
        <a:xfrm>
          <a:off x="0" y="3247235"/>
          <a:ext cx="6797675" cy="2395501"/>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The mechanics of the transfer are different depending on whether the funds are carried over as available or restricted.</a:t>
          </a:r>
        </a:p>
      </dsp:txBody>
      <dsp:txXfrm>
        <a:off x="116939" y="3364174"/>
        <a:ext cx="6563797" cy="2161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090D5-7DCD-4110-83F6-5011D6D812DF}">
      <dsp:nvSpPr>
        <dsp:cNvPr id="0" name=""/>
        <dsp:cNvSpPr/>
      </dsp:nvSpPr>
      <dsp:spPr>
        <a:xfrm>
          <a:off x="0" y="40005"/>
          <a:ext cx="10058399" cy="7195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No Cost Extensions</a:t>
          </a:r>
        </a:p>
      </dsp:txBody>
      <dsp:txXfrm>
        <a:off x="35125" y="75130"/>
        <a:ext cx="9988149" cy="649299"/>
      </dsp:txXfrm>
    </dsp:sp>
    <dsp:sp modelId="{1E37DB4D-1929-47D6-BE0B-B4468EA4A74D}">
      <dsp:nvSpPr>
        <dsp:cNvPr id="0" name=""/>
        <dsp:cNvSpPr/>
      </dsp:nvSpPr>
      <dsp:spPr>
        <a:xfrm>
          <a:off x="0" y="845955"/>
          <a:ext cx="10058399" cy="7195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Temporary Extensions</a:t>
          </a:r>
        </a:p>
      </dsp:txBody>
      <dsp:txXfrm>
        <a:off x="35125" y="881080"/>
        <a:ext cx="9988149" cy="649299"/>
      </dsp:txXfrm>
    </dsp:sp>
    <dsp:sp modelId="{692D926A-5F45-4883-A37E-E1FE29129B49}">
      <dsp:nvSpPr>
        <dsp:cNvPr id="0" name=""/>
        <dsp:cNvSpPr/>
      </dsp:nvSpPr>
      <dsp:spPr>
        <a:xfrm>
          <a:off x="0" y="1651904"/>
          <a:ext cx="10058399" cy="7195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Supplement/Extensions</a:t>
          </a:r>
        </a:p>
      </dsp:txBody>
      <dsp:txXfrm>
        <a:off x="35125" y="1687029"/>
        <a:ext cx="9988149" cy="649299"/>
      </dsp:txXfrm>
    </dsp:sp>
    <dsp:sp modelId="{622B1427-81E5-46E4-B5A5-2021247D8175}">
      <dsp:nvSpPr>
        <dsp:cNvPr id="0" name=""/>
        <dsp:cNvSpPr/>
      </dsp:nvSpPr>
      <dsp:spPr>
        <a:xfrm>
          <a:off x="0" y="2457855"/>
          <a:ext cx="10058399" cy="7195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Advance Renewals</a:t>
          </a:r>
        </a:p>
      </dsp:txBody>
      <dsp:txXfrm>
        <a:off x="35125" y="2492980"/>
        <a:ext cx="9988149" cy="649299"/>
      </dsp:txXfrm>
    </dsp:sp>
    <dsp:sp modelId="{F2EE79AB-9B26-45D2-9BBF-5A8BE9A348A4}">
      <dsp:nvSpPr>
        <dsp:cNvPr id="0" name=""/>
        <dsp:cNvSpPr/>
      </dsp:nvSpPr>
      <dsp:spPr>
        <a:xfrm>
          <a:off x="0" y="3263805"/>
          <a:ext cx="10058399" cy="7195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Advance Budget Extensions</a:t>
          </a:r>
        </a:p>
      </dsp:txBody>
      <dsp:txXfrm>
        <a:off x="35125" y="3298930"/>
        <a:ext cx="9988149" cy="6492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0E17B-9450-7742-BC2D-E5219F2ECB22}">
      <dsp:nvSpPr>
        <dsp:cNvPr id="0" name=""/>
        <dsp:cNvSpPr/>
      </dsp:nvSpPr>
      <dsp:spPr>
        <a:xfrm>
          <a:off x="99132" y="272"/>
          <a:ext cx="2261643" cy="2261643"/>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4466" tIns="25400" rIns="124466"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lumMod val="75000"/>
                  <a:lumOff val="25000"/>
                </a:schemeClr>
              </a:solidFill>
            </a:rPr>
            <a:t>February</a:t>
          </a:r>
        </a:p>
      </dsp:txBody>
      <dsp:txXfrm>
        <a:off x="430342" y="331482"/>
        <a:ext cx="1599223" cy="1599223"/>
      </dsp:txXfrm>
    </dsp:sp>
    <dsp:sp modelId="{5DEE9D32-C962-414F-8371-D3F310F6B736}">
      <dsp:nvSpPr>
        <dsp:cNvPr id="0" name=""/>
        <dsp:cNvSpPr/>
      </dsp:nvSpPr>
      <dsp:spPr>
        <a:xfrm>
          <a:off x="1908447" y="272"/>
          <a:ext cx="2261643" cy="2261643"/>
        </a:xfrm>
        <a:prstGeom prst="ellipse">
          <a:avLst/>
        </a:prstGeom>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4466" tIns="25400" rIns="124466"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lumMod val="75000"/>
                  <a:lumOff val="25000"/>
                </a:schemeClr>
              </a:solidFill>
            </a:rPr>
            <a:t>2023</a:t>
          </a:r>
        </a:p>
      </dsp:txBody>
      <dsp:txXfrm>
        <a:off x="2239657" y="331482"/>
        <a:ext cx="1599223" cy="1599223"/>
      </dsp:txXfrm>
    </dsp:sp>
    <dsp:sp modelId="{C4F8DD03-4ECC-6140-8263-FBA3F82A527A}">
      <dsp:nvSpPr>
        <dsp:cNvPr id="0" name=""/>
        <dsp:cNvSpPr/>
      </dsp:nvSpPr>
      <dsp:spPr>
        <a:xfrm>
          <a:off x="3717762" y="272"/>
          <a:ext cx="2261643" cy="2261643"/>
        </a:xfrm>
        <a:prstGeom prst="ellipse">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4466" tIns="25400" rIns="124466"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lumMod val="75000"/>
                  <a:lumOff val="25000"/>
                </a:schemeClr>
              </a:solidFill>
            </a:rPr>
            <a:t>VIA ZOOM</a:t>
          </a:r>
        </a:p>
      </dsp:txBody>
      <dsp:txXfrm>
        <a:off x="4048972" y="331482"/>
        <a:ext cx="1599223" cy="15992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8A0A9-929F-455B-B8BD-92EC86B6A862}">
      <dsp:nvSpPr>
        <dsp:cNvPr id="0" name=""/>
        <dsp:cNvSpPr/>
      </dsp:nvSpPr>
      <dsp:spPr>
        <a:xfrm>
          <a:off x="0" y="462"/>
          <a:ext cx="10058399" cy="1081473"/>
        </a:xfrm>
        <a:prstGeom prst="rect">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56EED-B0B5-4180-A100-474B69DE81C3}">
      <dsp:nvSpPr>
        <dsp:cNvPr id="0" name=""/>
        <dsp:cNvSpPr/>
      </dsp:nvSpPr>
      <dsp:spPr>
        <a:xfrm>
          <a:off x="327145" y="243793"/>
          <a:ext cx="594810" cy="594810"/>
        </a:xfrm>
        <a:prstGeom prst="rect">
          <a:avLst/>
        </a:prstGeom>
        <a:blipFill rotWithShape="1">
          <a:blip xmlns:r="http://schemas.openxmlformats.org/officeDocument/2006/relationships" r:embed="rId1"/>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8A5A37-0883-4EE3-9002-010A6D324785}">
      <dsp:nvSpPr>
        <dsp:cNvPr id="0" name=""/>
        <dsp:cNvSpPr/>
      </dsp:nvSpPr>
      <dsp:spPr>
        <a:xfrm>
          <a:off x="1249101" y="462"/>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022350">
            <a:lnSpc>
              <a:spcPct val="90000"/>
            </a:lnSpc>
            <a:spcBef>
              <a:spcPct val="0"/>
            </a:spcBef>
            <a:spcAft>
              <a:spcPct val="35000"/>
            </a:spcAft>
            <a:buNone/>
          </a:pPr>
          <a:r>
            <a:rPr lang="en-US" sz="2300" b="1" i="0" kern="1200">
              <a:latin typeface="+mj-lt"/>
              <a:ea typeface="+mn-ea"/>
              <a:cs typeface="+mn-cs"/>
            </a:rPr>
            <a:t>Grant Tracker</a:t>
          </a:r>
          <a:br>
            <a:rPr lang="en-US" sz="2300" b="0" i="0" kern="1200">
              <a:latin typeface="Verdana" panose="020B0604030504040204"/>
              <a:ea typeface="+mn-ea"/>
              <a:cs typeface="+mn-cs"/>
            </a:rPr>
          </a:br>
          <a:r>
            <a:rPr lang="en-US" sz="2300" kern="1200">
              <a:latin typeface="+mn-lt"/>
              <a:ea typeface="+mn-ea"/>
              <a:cs typeface="+mn-cs"/>
              <a:hlinkClick xmlns:r="http://schemas.openxmlformats.org/officeDocument/2006/relationships" r:id="rId2"/>
            </a:rPr>
            <a:t>https://www.washington.edu/research/gca/budget/granttracker.html</a:t>
          </a:r>
          <a:endParaRPr lang="en-US" sz="2300" b="0" i="0" kern="1200">
            <a:latin typeface="+mn-lt"/>
            <a:ea typeface="+mn-ea"/>
            <a:cs typeface="+mn-cs"/>
          </a:endParaRPr>
        </a:p>
      </dsp:txBody>
      <dsp:txXfrm>
        <a:off x="1249101" y="462"/>
        <a:ext cx="8809298" cy="1081473"/>
      </dsp:txXfrm>
    </dsp:sp>
    <dsp:sp modelId="{712D2B29-4977-4B70-ABE9-215A9E804015}">
      <dsp:nvSpPr>
        <dsp:cNvPr id="0" name=""/>
        <dsp:cNvSpPr/>
      </dsp:nvSpPr>
      <dsp:spPr>
        <a:xfrm>
          <a:off x="0" y="1352303"/>
          <a:ext cx="10058399" cy="1081473"/>
        </a:xfrm>
        <a:prstGeom prst="rect">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A9EF9-02EB-4D4D-A251-EC3A2F0EFD57}">
      <dsp:nvSpPr>
        <dsp:cNvPr id="0" name=""/>
        <dsp:cNvSpPr/>
      </dsp:nvSpPr>
      <dsp:spPr>
        <a:xfrm>
          <a:off x="327145" y="1595634"/>
          <a:ext cx="594810" cy="594810"/>
        </a:xfrm>
        <a:prstGeom prst="rect">
          <a:avLst/>
        </a:prstGeom>
        <a:blipFill rotWithShape="1">
          <a:blip xmlns:r="http://schemas.openxmlformats.org/officeDocument/2006/relationships" r:embed="rId3"/>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6FEABD-B159-4827-91AC-07F0FC9EFC37}">
      <dsp:nvSpPr>
        <dsp:cNvPr id="0" name=""/>
        <dsp:cNvSpPr/>
      </dsp:nvSpPr>
      <dsp:spPr>
        <a:xfrm>
          <a:off x="1249101" y="1352303"/>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022350">
            <a:lnSpc>
              <a:spcPct val="90000"/>
            </a:lnSpc>
            <a:spcBef>
              <a:spcPct val="0"/>
            </a:spcBef>
            <a:spcAft>
              <a:spcPct val="35000"/>
            </a:spcAft>
            <a:buNone/>
          </a:pPr>
          <a:r>
            <a:rPr lang="en-US" sz="2300" b="1" i="0" kern="1200">
              <a:latin typeface="+mj-lt"/>
              <a:ea typeface="+mn-ea"/>
              <a:cs typeface="+mn-cs"/>
            </a:rPr>
            <a:t>Email</a:t>
          </a:r>
          <a:br>
            <a:rPr lang="en-US" sz="2300" b="0" i="0" kern="1200">
              <a:latin typeface="Verdana" panose="020B0604030504040204"/>
              <a:ea typeface="+mn-ea"/>
              <a:cs typeface="+mn-cs"/>
            </a:rPr>
          </a:br>
          <a:r>
            <a:rPr lang="en-US" sz="2300" b="0" i="0" kern="1200">
              <a:latin typeface="+mn-lt"/>
              <a:ea typeface="+mn-ea"/>
              <a:cs typeface="+mn-cs"/>
              <a:hlinkClick xmlns:r="http://schemas.openxmlformats.org/officeDocument/2006/relationships" r:id="rId4"/>
            </a:rPr>
            <a:t>gcahelp@uw.edu</a:t>
          </a:r>
          <a:endParaRPr lang="en-US" sz="2300" b="0" i="0" kern="1200">
            <a:latin typeface="+mn-lt"/>
            <a:ea typeface="+mn-ea"/>
            <a:cs typeface="+mn-cs"/>
          </a:endParaRPr>
        </a:p>
      </dsp:txBody>
      <dsp:txXfrm>
        <a:off x="1249101" y="1352303"/>
        <a:ext cx="8809298" cy="1081473"/>
      </dsp:txXfrm>
    </dsp:sp>
    <dsp:sp modelId="{59534EC1-7FD9-454B-8378-AACE14683CA9}">
      <dsp:nvSpPr>
        <dsp:cNvPr id="0" name=""/>
        <dsp:cNvSpPr/>
      </dsp:nvSpPr>
      <dsp:spPr>
        <a:xfrm>
          <a:off x="0" y="2704144"/>
          <a:ext cx="10058399" cy="1081473"/>
        </a:xfrm>
        <a:prstGeom prst="rect">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1A461C-9D61-4B88-8277-F9DC532D2140}">
      <dsp:nvSpPr>
        <dsp:cNvPr id="0" name=""/>
        <dsp:cNvSpPr/>
      </dsp:nvSpPr>
      <dsp:spPr>
        <a:xfrm>
          <a:off x="327145" y="2947476"/>
          <a:ext cx="594810" cy="594810"/>
        </a:xfrm>
        <a:prstGeom prst="rect">
          <a:avLst/>
        </a:prstGeom>
        <a:blipFill rotWithShape="1">
          <a:blip xmlns:r="http://schemas.openxmlformats.org/officeDocument/2006/relationships" r:embed="rId5"/>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81887C-6C6F-4E1A-BA2B-49AE8504B865}">
      <dsp:nvSpPr>
        <dsp:cNvPr id="0" name=""/>
        <dsp:cNvSpPr/>
      </dsp:nvSpPr>
      <dsp:spPr>
        <a:xfrm>
          <a:off x="1249101" y="2704144"/>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022350">
            <a:lnSpc>
              <a:spcPct val="90000"/>
            </a:lnSpc>
            <a:spcBef>
              <a:spcPct val="0"/>
            </a:spcBef>
            <a:spcAft>
              <a:spcPct val="35000"/>
            </a:spcAft>
            <a:buNone/>
          </a:pPr>
          <a:r>
            <a:rPr lang="en-US" sz="2300" b="1" i="0" kern="1200">
              <a:latin typeface="+mj-lt"/>
              <a:ea typeface="+mn-ea"/>
              <a:cs typeface="+mn-cs"/>
            </a:rPr>
            <a:t>GCA Help Hotline</a:t>
          </a:r>
          <a:br>
            <a:rPr lang="en-US" sz="2300" b="0" i="0" kern="1200">
              <a:latin typeface="Verdana" panose="020B0604030504040204"/>
              <a:ea typeface="+mn-ea"/>
              <a:cs typeface="+mn-cs"/>
            </a:rPr>
          </a:br>
          <a:r>
            <a:rPr lang="en-US" sz="2300" b="0" i="0" kern="1200">
              <a:latin typeface="+mn-lt"/>
              <a:ea typeface="+mn-ea"/>
              <a:cs typeface="+mn-cs"/>
            </a:rPr>
            <a:t>206-616-9995 (9:00 am to 12:00 pm and 1:00 pm to 4:00 pm)</a:t>
          </a:r>
        </a:p>
      </dsp:txBody>
      <dsp:txXfrm>
        <a:off x="1249101" y="2704144"/>
        <a:ext cx="8809298" cy="108147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07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0682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56251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EE6-EA5E-5B6D-3FB4-54C99F4D9C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D603C3-D532-0DAC-55EA-00C16318FF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23B6FD-3118-9523-A763-BA46A8EDC4D5}"/>
              </a:ext>
            </a:extLst>
          </p:cNvPr>
          <p:cNvSpPr>
            <a:spLocks noGrp="1"/>
          </p:cNvSpPr>
          <p:nvPr>
            <p:ph type="dt" sz="half" idx="10"/>
          </p:nvPr>
        </p:nvSpPr>
        <p:spPr/>
        <p:txBody>
          <a:bodyPr/>
          <a:lstStyle/>
          <a:p>
            <a:fld id="{5E662F68-B590-4F11-9085-F8B59CF9F911}" type="datetimeFigureOut">
              <a:rPr lang="en-US" smtClean="0"/>
              <a:t>11/16/2022</a:t>
            </a:fld>
            <a:endParaRPr lang="en-US"/>
          </a:p>
        </p:txBody>
      </p:sp>
      <p:sp>
        <p:nvSpPr>
          <p:cNvPr id="5" name="Footer Placeholder 4">
            <a:extLst>
              <a:ext uri="{FF2B5EF4-FFF2-40B4-BE49-F238E27FC236}">
                <a16:creationId xmlns:a16="http://schemas.microsoft.com/office/drawing/2014/main" id="{03144038-35D7-43A3-0F3F-1B25C2A9D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FAB1E-32C3-DA50-7411-FA33B501F798}"/>
              </a:ext>
            </a:extLst>
          </p:cNvPr>
          <p:cNvSpPr>
            <a:spLocks noGrp="1"/>
          </p:cNvSpPr>
          <p:nvPr>
            <p:ph type="sldNum" sz="quarter" idx="12"/>
          </p:nvPr>
        </p:nvSpPr>
        <p:spPr/>
        <p:txBody>
          <a:bodyPr/>
          <a:lstStyle/>
          <a:p>
            <a:fld id="{AD1B947E-CB72-4FC4-8941-39C796F79F07}" type="slidenum">
              <a:rPr lang="en-US" smtClean="0"/>
              <a:t>‹#›</a:t>
            </a:fld>
            <a:endParaRPr lang="en-US"/>
          </a:p>
        </p:txBody>
      </p:sp>
    </p:spTree>
    <p:extLst>
      <p:ext uri="{BB962C8B-B14F-4D97-AF65-F5344CB8AC3E}">
        <p14:creationId xmlns:p14="http://schemas.microsoft.com/office/powerpoint/2010/main" val="396149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95DD-39C6-F792-E463-565ADE9704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954BB3-15CF-883E-2D89-43F96D6615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8DB43-D741-9EE8-FE04-3ECB5AD915CA}"/>
              </a:ext>
            </a:extLst>
          </p:cNvPr>
          <p:cNvSpPr>
            <a:spLocks noGrp="1"/>
          </p:cNvSpPr>
          <p:nvPr>
            <p:ph type="dt" sz="half" idx="10"/>
          </p:nvPr>
        </p:nvSpPr>
        <p:spPr/>
        <p:txBody>
          <a:bodyPr/>
          <a:lstStyle/>
          <a:p>
            <a:fld id="{5E662F68-B590-4F11-9085-F8B59CF9F911}" type="datetimeFigureOut">
              <a:rPr lang="en-US" smtClean="0"/>
              <a:t>11/16/2022</a:t>
            </a:fld>
            <a:endParaRPr lang="en-US"/>
          </a:p>
        </p:txBody>
      </p:sp>
      <p:sp>
        <p:nvSpPr>
          <p:cNvPr id="5" name="Footer Placeholder 4">
            <a:extLst>
              <a:ext uri="{FF2B5EF4-FFF2-40B4-BE49-F238E27FC236}">
                <a16:creationId xmlns:a16="http://schemas.microsoft.com/office/drawing/2014/main" id="{0ED657A1-23F5-E77E-E11F-1FAD2C1F8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727EA-F1D7-F9EA-7B20-580A346403A1}"/>
              </a:ext>
            </a:extLst>
          </p:cNvPr>
          <p:cNvSpPr>
            <a:spLocks noGrp="1"/>
          </p:cNvSpPr>
          <p:nvPr>
            <p:ph type="sldNum" sz="quarter" idx="12"/>
          </p:nvPr>
        </p:nvSpPr>
        <p:spPr/>
        <p:txBody>
          <a:bodyPr/>
          <a:lstStyle/>
          <a:p>
            <a:fld id="{AD1B947E-CB72-4FC4-8941-39C796F79F07}" type="slidenum">
              <a:rPr lang="en-US" smtClean="0"/>
              <a:t>‹#›</a:t>
            </a:fld>
            <a:endParaRPr lang="en-US"/>
          </a:p>
        </p:txBody>
      </p:sp>
    </p:spTree>
    <p:extLst>
      <p:ext uri="{BB962C8B-B14F-4D97-AF65-F5344CB8AC3E}">
        <p14:creationId xmlns:p14="http://schemas.microsoft.com/office/powerpoint/2010/main" val="263403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606D-F4C5-53C0-546A-1C64C6CE2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81C80B-EBF1-3469-4BB9-86C163F4D4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1DA003-4BE7-EF2C-9058-1A40F1413051}"/>
              </a:ext>
            </a:extLst>
          </p:cNvPr>
          <p:cNvSpPr>
            <a:spLocks noGrp="1"/>
          </p:cNvSpPr>
          <p:nvPr>
            <p:ph type="dt" sz="half" idx="10"/>
          </p:nvPr>
        </p:nvSpPr>
        <p:spPr/>
        <p:txBody>
          <a:bodyPr/>
          <a:lstStyle/>
          <a:p>
            <a:fld id="{5E662F68-B590-4F11-9085-F8B59CF9F911}" type="datetimeFigureOut">
              <a:rPr lang="en-US" smtClean="0"/>
              <a:t>11/16/2022</a:t>
            </a:fld>
            <a:endParaRPr lang="en-US"/>
          </a:p>
        </p:txBody>
      </p:sp>
      <p:sp>
        <p:nvSpPr>
          <p:cNvPr id="5" name="Footer Placeholder 4">
            <a:extLst>
              <a:ext uri="{FF2B5EF4-FFF2-40B4-BE49-F238E27FC236}">
                <a16:creationId xmlns:a16="http://schemas.microsoft.com/office/drawing/2014/main" id="{B10E0A59-D09B-B98A-E336-8D4D0B2B5F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3936C-F9EE-F57B-CC19-E323290DB523}"/>
              </a:ext>
            </a:extLst>
          </p:cNvPr>
          <p:cNvSpPr>
            <a:spLocks noGrp="1"/>
          </p:cNvSpPr>
          <p:nvPr>
            <p:ph type="sldNum" sz="quarter" idx="12"/>
          </p:nvPr>
        </p:nvSpPr>
        <p:spPr/>
        <p:txBody>
          <a:bodyPr/>
          <a:lstStyle/>
          <a:p>
            <a:fld id="{AD1B947E-CB72-4FC4-8941-39C796F79F07}" type="slidenum">
              <a:rPr lang="en-US" smtClean="0"/>
              <a:t>‹#›</a:t>
            </a:fld>
            <a:endParaRPr lang="en-US"/>
          </a:p>
        </p:txBody>
      </p:sp>
    </p:spTree>
    <p:extLst>
      <p:ext uri="{BB962C8B-B14F-4D97-AF65-F5344CB8AC3E}">
        <p14:creationId xmlns:p14="http://schemas.microsoft.com/office/powerpoint/2010/main" val="2080482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A377-3D16-231D-4182-B14077CD2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4D4081-8BA4-2002-976C-0455C07AEF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54E8C7-D74A-C9B7-574F-B4CFC15399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F87E92-C693-3463-4416-8698C075C5E7}"/>
              </a:ext>
            </a:extLst>
          </p:cNvPr>
          <p:cNvSpPr>
            <a:spLocks noGrp="1"/>
          </p:cNvSpPr>
          <p:nvPr>
            <p:ph type="dt" sz="half" idx="10"/>
          </p:nvPr>
        </p:nvSpPr>
        <p:spPr/>
        <p:txBody>
          <a:bodyPr/>
          <a:lstStyle/>
          <a:p>
            <a:fld id="{5E662F68-B590-4F11-9085-F8B59CF9F911}" type="datetimeFigureOut">
              <a:rPr lang="en-US" smtClean="0"/>
              <a:t>11/16/2022</a:t>
            </a:fld>
            <a:endParaRPr lang="en-US"/>
          </a:p>
        </p:txBody>
      </p:sp>
      <p:sp>
        <p:nvSpPr>
          <p:cNvPr id="6" name="Footer Placeholder 5">
            <a:extLst>
              <a:ext uri="{FF2B5EF4-FFF2-40B4-BE49-F238E27FC236}">
                <a16:creationId xmlns:a16="http://schemas.microsoft.com/office/drawing/2014/main" id="{BDD3CBC6-F244-682B-BFC6-40D47ED73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064B42-00EF-68EC-F181-F26EFA49BAAB}"/>
              </a:ext>
            </a:extLst>
          </p:cNvPr>
          <p:cNvSpPr>
            <a:spLocks noGrp="1"/>
          </p:cNvSpPr>
          <p:nvPr>
            <p:ph type="sldNum" sz="quarter" idx="12"/>
          </p:nvPr>
        </p:nvSpPr>
        <p:spPr/>
        <p:txBody>
          <a:bodyPr/>
          <a:lstStyle/>
          <a:p>
            <a:fld id="{AD1B947E-CB72-4FC4-8941-39C796F79F07}" type="slidenum">
              <a:rPr lang="en-US" smtClean="0"/>
              <a:t>‹#›</a:t>
            </a:fld>
            <a:endParaRPr lang="en-US"/>
          </a:p>
        </p:txBody>
      </p:sp>
    </p:spTree>
    <p:extLst>
      <p:ext uri="{BB962C8B-B14F-4D97-AF65-F5344CB8AC3E}">
        <p14:creationId xmlns:p14="http://schemas.microsoft.com/office/powerpoint/2010/main" val="1391644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0C50-33E6-256D-25DC-35E2F80E3D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4B20BB-9D01-B96E-775F-A1837F6B0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5EBCA8-D2CC-B3AE-9A10-8CD9E928E3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FC3026-993C-E09C-6A30-87BAFC433B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310764-7D0B-F2AE-81D7-17C900FCF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C9695F-BD19-635D-F141-98006BCDEBBF}"/>
              </a:ext>
            </a:extLst>
          </p:cNvPr>
          <p:cNvSpPr>
            <a:spLocks noGrp="1"/>
          </p:cNvSpPr>
          <p:nvPr>
            <p:ph type="dt" sz="half" idx="10"/>
          </p:nvPr>
        </p:nvSpPr>
        <p:spPr/>
        <p:txBody>
          <a:bodyPr/>
          <a:lstStyle/>
          <a:p>
            <a:fld id="{5E662F68-B590-4F11-9085-F8B59CF9F911}" type="datetimeFigureOut">
              <a:rPr lang="en-US" smtClean="0"/>
              <a:t>11/16/2022</a:t>
            </a:fld>
            <a:endParaRPr lang="en-US"/>
          </a:p>
        </p:txBody>
      </p:sp>
      <p:sp>
        <p:nvSpPr>
          <p:cNvPr id="8" name="Footer Placeholder 7">
            <a:extLst>
              <a:ext uri="{FF2B5EF4-FFF2-40B4-BE49-F238E27FC236}">
                <a16:creationId xmlns:a16="http://schemas.microsoft.com/office/drawing/2014/main" id="{7295BCD8-F48B-2F99-6DD6-169E86ED6B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A129C4-FB44-A678-805E-AD12902AB0E3}"/>
              </a:ext>
            </a:extLst>
          </p:cNvPr>
          <p:cNvSpPr>
            <a:spLocks noGrp="1"/>
          </p:cNvSpPr>
          <p:nvPr>
            <p:ph type="sldNum" sz="quarter" idx="12"/>
          </p:nvPr>
        </p:nvSpPr>
        <p:spPr/>
        <p:txBody>
          <a:bodyPr/>
          <a:lstStyle/>
          <a:p>
            <a:fld id="{AD1B947E-CB72-4FC4-8941-39C796F79F07}" type="slidenum">
              <a:rPr lang="en-US" smtClean="0"/>
              <a:t>‹#›</a:t>
            </a:fld>
            <a:endParaRPr lang="en-US"/>
          </a:p>
        </p:txBody>
      </p:sp>
    </p:spTree>
    <p:extLst>
      <p:ext uri="{BB962C8B-B14F-4D97-AF65-F5344CB8AC3E}">
        <p14:creationId xmlns:p14="http://schemas.microsoft.com/office/powerpoint/2010/main" val="3140403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7FAD-214F-DA07-BEC2-E80A097BCA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A0F489-68AF-5E84-16FD-CF76FD4B83F8}"/>
              </a:ext>
            </a:extLst>
          </p:cNvPr>
          <p:cNvSpPr>
            <a:spLocks noGrp="1"/>
          </p:cNvSpPr>
          <p:nvPr>
            <p:ph type="dt" sz="half" idx="10"/>
          </p:nvPr>
        </p:nvSpPr>
        <p:spPr/>
        <p:txBody>
          <a:bodyPr/>
          <a:lstStyle/>
          <a:p>
            <a:fld id="{5E662F68-B590-4F11-9085-F8B59CF9F911}" type="datetimeFigureOut">
              <a:rPr lang="en-US" smtClean="0"/>
              <a:t>11/16/2022</a:t>
            </a:fld>
            <a:endParaRPr lang="en-US"/>
          </a:p>
        </p:txBody>
      </p:sp>
      <p:sp>
        <p:nvSpPr>
          <p:cNvPr id="4" name="Footer Placeholder 3">
            <a:extLst>
              <a:ext uri="{FF2B5EF4-FFF2-40B4-BE49-F238E27FC236}">
                <a16:creationId xmlns:a16="http://schemas.microsoft.com/office/drawing/2014/main" id="{40D0406E-DEDD-DC94-540A-44FFBD35E5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FAFF1D-548D-8310-2577-C98D6F6436EB}"/>
              </a:ext>
            </a:extLst>
          </p:cNvPr>
          <p:cNvSpPr>
            <a:spLocks noGrp="1"/>
          </p:cNvSpPr>
          <p:nvPr>
            <p:ph type="sldNum" sz="quarter" idx="12"/>
          </p:nvPr>
        </p:nvSpPr>
        <p:spPr/>
        <p:txBody>
          <a:bodyPr/>
          <a:lstStyle/>
          <a:p>
            <a:fld id="{AD1B947E-CB72-4FC4-8941-39C796F79F07}" type="slidenum">
              <a:rPr lang="en-US" smtClean="0"/>
              <a:t>‹#›</a:t>
            </a:fld>
            <a:endParaRPr lang="en-US"/>
          </a:p>
        </p:txBody>
      </p:sp>
    </p:spTree>
    <p:extLst>
      <p:ext uri="{BB962C8B-B14F-4D97-AF65-F5344CB8AC3E}">
        <p14:creationId xmlns:p14="http://schemas.microsoft.com/office/powerpoint/2010/main" val="1915764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35B92C-836F-30F5-DDB7-93D540935879}"/>
              </a:ext>
            </a:extLst>
          </p:cNvPr>
          <p:cNvSpPr>
            <a:spLocks noGrp="1"/>
          </p:cNvSpPr>
          <p:nvPr>
            <p:ph type="dt" sz="half" idx="10"/>
          </p:nvPr>
        </p:nvSpPr>
        <p:spPr/>
        <p:txBody>
          <a:bodyPr/>
          <a:lstStyle/>
          <a:p>
            <a:fld id="{5E662F68-B590-4F11-9085-F8B59CF9F911}" type="datetimeFigureOut">
              <a:rPr lang="en-US" smtClean="0"/>
              <a:t>11/16/2022</a:t>
            </a:fld>
            <a:endParaRPr lang="en-US"/>
          </a:p>
        </p:txBody>
      </p:sp>
      <p:sp>
        <p:nvSpPr>
          <p:cNvPr id="3" name="Footer Placeholder 2">
            <a:extLst>
              <a:ext uri="{FF2B5EF4-FFF2-40B4-BE49-F238E27FC236}">
                <a16:creationId xmlns:a16="http://schemas.microsoft.com/office/drawing/2014/main" id="{C70D03D7-73B3-85B3-754F-A7D83E4B3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C3C66D-4086-3FA8-DC90-0986C2A5421E}"/>
              </a:ext>
            </a:extLst>
          </p:cNvPr>
          <p:cNvSpPr>
            <a:spLocks noGrp="1"/>
          </p:cNvSpPr>
          <p:nvPr>
            <p:ph type="sldNum" sz="quarter" idx="12"/>
          </p:nvPr>
        </p:nvSpPr>
        <p:spPr/>
        <p:txBody>
          <a:bodyPr/>
          <a:lstStyle/>
          <a:p>
            <a:fld id="{AD1B947E-CB72-4FC4-8941-39C796F79F07}" type="slidenum">
              <a:rPr lang="en-US" smtClean="0"/>
              <a:t>‹#›</a:t>
            </a:fld>
            <a:endParaRPr lang="en-US"/>
          </a:p>
        </p:txBody>
      </p:sp>
    </p:spTree>
    <p:extLst>
      <p:ext uri="{BB962C8B-B14F-4D97-AF65-F5344CB8AC3E}">
        <p14:creationId xmlns:p14="http://schemas.microsoft.com/office/powerpoint/2010/main" val="2556593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4BA1E-8086-5D53-6FB5-8757877E0F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8B1F17-1C8C-C7A0-9944-BC3124BB2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4B2BA0-8829-B877-33CB-9E7861F87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A5668D-C1B1-E8C1-E6B1-76E89D541398}"/>
              </a:ext>
            </a:extLst>
          </p:cNvPr>
          <p:cNvSpPr>
            <a:spLocks noGrp="1"/>
          </p:cNvSpPr>
          <p:nvPr>
            <p:ph type="dt" sz="half" idx="10"/>
          </p:nvPr>
        </p:nvSpPr>
        <p:spPr/>
        <p:txBody>
          <a:bodyPr/>
          <a:lstStyle/>
          <a:p>
            <a:fld id="{5E662F68-B590-4F11-9085-F8B59CF9F911}" type="datetimeFigureOut">
              <a:rPr lang="en-US" smtClean="0"/>
              <a:t>11/16/2022</a:t>
            </a:fld>
            <a:endParaRPr lang="en-US"/>
          </a:p>
        </p:txBody>
      </p:sp>
      <p:sp>
        <p:nvSpPr>
          <p:cNvPr id="6" name="Footer Placeholder 5">
            <a:extLst>
              <a:ext uri="{FF2B5EF4-FFF2-40B4-BE49-F238E27FC236}">
                <a16:creationId xmlns:a16="http://schemas.microsoft.com/office/drawing/2014/main" id="{1EA026DA-24D4-2A30-9644-18846D00D5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8DC28-7CE3-0590-E47C-EF2E8A9DDBBA}"/>
              </a:ext>
            </a:extLst>
          </p:cNvPr>
          <p:cNvSpPr>
            <a:spLocks noGrp="1"/>
          </p:cNvSpPr>
          <p:nvPr>
            <p:ph type="sldNum" sz="quarter" idx="12"/>
          </p:nvPr>
        </p:nvSpPr>
        <p:spPr/>
        <p:txBody>
          <a:bodyPr/>
          <a:lstStyle/>
          <a:p>
            <a:fld id="{AD1B947E-CB72-4FC4-8941-39C796F79F07}" type="slidenum">
              <a:rPr lang="en-US" smtClean="0"/>
              <a:t>‹#›</a:t>
            </a:fld>
            <a:endParaRPr lang="en-US"/>
          </a:p>
        </p:txBody>
      </p:sp>
    </p:spTree>
    <p:extLst>
      <p:ext uri="{BB962C8B-B14F-4D97-AF65-F5344CB8AC3E}">
        <p14:creationId xmlns:p14="http://schemas.microsoft.com/office/powerpoint/2010/main" val="256472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68146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3358-F9FC-69C6-F874-E1F00EB09F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13C320-8AD9-14B0-B91D-AF262B6F7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772525-7D86-F022-753E-81AFA4D9E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28D383-000C-6167-5588-3A76BD91FA44}"/>
              </a:ext>
            </a:extLst>
          </p:cNvPr>
          <p:cNvSpPr>
            <a:spLocks noGrp="1"/>
          </p:cNvSpPr>
          <p:nvPr>
            <p:ph type="dt" sz="half" idx="10"/>
          </p:nvPr>
        </p:nvSpPr>
        <p:spPr/>
        <p:txBody>
          <a:bodyPr/>
          <a:lstStyle/>
          <a:p>
            <a:fld id="{5E662F68-B590-4F11-9085-F8B59CF9F911}" type="datetimeFigureOut">
              <a:rPr lang="en-US" smtClean="0"/>
              <a:t>11/16/2022</a:t>
            </a:fld>
            <a:endParaRPr lang="en-US"/>
          </a:p>
        </p:txBody>
      </p:sp>
      <p:sp>
        <p:nvSpPr>
          <p:cNvPr id="6" name="Footer Placeholder 5">
            <a:extLst>
              <a:ext uri="{FF2B5EF4-FFF2-40B4-BE49-F238E27FC236}">
                <a16:creationId xmlns:a16="http://schemas.microsoft.com/office/drawing/2014/main" id="{50698130-C273-C27D-45C0-D19A1EBD7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F48732-1778-CA54-081E-B65BBF8D0ABA}"/>
              </a:ext>
            </a:extLst>
          </p:cNvPr>
          <p:cNvSpPr>
            <a:spLocks noGrp="1"/>
          </p:cNvSpPr>
          <p:nvPr>
            <p:ph type="sldNum" sz="quarter" idx="12"/>
          </p:nvPr>
        </p:nvSpPr>
        <p:spPr/>
        <p:txBody>
          <a:bodyPr/>
          <a:lstStyle/>
          <a:p>
            <a:fld id="{AD1B947E-CB72-4FC4-8941-39C796F79F07}" type="slidenum">
              <a:rPr lang="en-US" smtClean="0"/>
              <a:t>‹#›</a:t>
            </a:fld>
            <a:endParaRPr lang="en-US"/>
          </a:p>
        </p:txBody>
      </p:sp>
    </p:spTree>
    <p:extLst>
      <p:ext uri="{BB962C8B-B14F-4D97-AF65-F5344CB8AC3E}">
        <p14:creationId xmlns:p14="http://schemas.microsoft.com/office/powerpoint/2010/main" val="1373124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6A96-F34D-0608-59F7-3A0C0CF879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7743FB-2C93-3946-8E26-9C917EDCA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EF7BD-A9B5-98E6-DDA0-278E5C79B367}"/>
              </a:ext>
            </a:extLst>
          </p:cNvPr>
          <p:cNvSpPr>
            <a:spLocks noGrp="1"/>
          </p:cNvSpPr>
          <p:nvPr>
            <p:ph type="dt" sz="half" idx="10"/>
          </p:nvPr>
        </p:nvSpPr>
        <p:spPr/>
        <p:txBody>
          <a:bodyPr/>
          <a:lstStyle/>
          <a:p>
            <a:fld id="{5E662F68-B590-4F11-9085-F8B59CF9F911}" type="datetimeFigureOut">
              <a:rPr lang="en-US" smtClean="0"/>
              <a:t>11/16/2022</a:t>
            </a:fld>
            <a:endParaRPr lang="en-US"/>
          </a:p>
        </p:txBody>
      </p:sp>
      <p:sp>
        <p:nvSpPr>
          <p:cNvPr id="5" name="Footer Placeholder 4">
            <a:extLst>
              <a:ext uri="{FF2B5EF4-FFF2-40B4-BE49-F238E27FC236}">
                <a16:creationId xmlns:a16="http://schemas.microsoft.com/office/drawing/2014/main" id="{00C6C942-05BB-4460-8DD6-DF605CA49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5B70B2-D670-5ED9-52A6-70E5615D8027}"/>
              </a:ext>
            </a:extLst>
          </p:cNvPr>
          <p:cNvSpPr>
            <a:spLocks noGrp="1"/>
          </p:cNvSpPr>
          <p:nvPr>
            <p:ph type="sldNum" sz="quarter" idx="12"/>
          </p:nvPr>
        </p:nvSpPr>
        <p:spPr/>
        <p:txBody>
          <a:bodyPr/>
          <a:lstStyle/>
          <a:p>
            <a:fld id="{AD1B947E-CB72-4FC4-8941-39C796F79F07}" type="slidenum">
              <a:rPr lang="en-US" smtClean="0"/>
              <a:t>‹#›</a:t>
            </a:fld>
            <a:endParaRPr lang="en-US"/>
          </a:p>
        </p:txBody>
      </p:sp>
    </p:spTree>
    <p:extLst>
      <p:ext uri="{BB962C8B-B14F-4D97-AF65-F5344CB8AC3E}">
        <p14:creationId xmlns:p14="http://schemas.microsoft.com/office/powerpoint/2010/main" val="1361417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79718-5BC8-006C-7B0A-0ECE8CA18A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65607D-A11D-99B0-B7E9-25EFE62CB8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C73F2-9A92-976E-CF19-92D1ED321360}"/>
              </a:ext>
            </a:extLst>
          </p:cNvPr>
          <p:cNvSpPr>
            <a:spLocks noGrp="1"/>
          </p:cNvSpPr>
          <p:nvPr>
            <p:ph type="dt" sz="half" idx="10"/>
          </p:nvPr>
        </p:nvSpPr>
        <p:spPr/>
        <p:txBody>
          <a:bodyPr/>
          <a:lstStyle/>
          <a:p>
            <a:fld id="{5E662F68-B590-4F11-9085-F8B59CF9F911}" type="datetimeFigureOut">
              <a:rPr lang="en-US" smtClean="0"/>
              <a:t>11/16/2022</a:t>
            </a:fld>
            <a:endParaRPr lang="en-US"/>
          </a:p>
        </p:txBody>
      </p:sp>
      <p:sp>
        <p:nvSpPr>
          <p:cNvPr id="5" name="Footer Placeholder 4">
            <a:extLst>
              <a:ext uri="{FF2B5EF4-FFF2-40B4-BE49-F238E27FC236}">
                <a16:creationId xmlns:a16="http://schemas.microsoft.com/office/drawing/2014/main" id="{EC7F0925-12F0-A2FE-2BE4-409B70B14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EDC30-14BB-9315-F106-7ED91DCCF303}"/>
              </a:ext>
            </a:extLst>
          </p:cNvPr>
          <p:cNvSpPr>
            <a:spLocks noGrp="1"/>
          </p:cNvSpPr>
          <p:nvPr>
            <p:ph type="sldNum" sz="quarter" idx="12"/>
          </p:nvPr>
        </p:nvSpPr>
        <p:spPr/>
        <p:txBody>
          <a:bodyPr/>
          <a:lstStyle/>
          <a:p>
            <a:fld id="{AD1B947E-CB72-4FC4-8941-39C796F79F07}" type="slidenum">
              <a:rPr lang="en-US" smtClean="0"/>
              <a:t>‹#›</a:t>
            </a:fld>
            <a:endParaRPr lang="en-US"/>
          </a:p>
        </p:txBody>
      </p:sp>
    </p:spTree>
    <p:extLst>
      <p:ext uri="{BB962C8B-B14F-4D97-AF65-F5344CB8AC3E}">
        <p14:creationId xmlns:p14="http://schemas.microsoft.com/office/powerpoint/2010/main" val="476914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222235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41749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83466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64290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4133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25045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638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881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166619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11/16/2022</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13952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79527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24559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906841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19214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31044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57974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17252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3653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4367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6178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2395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11/16/2022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9313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11/16/2022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342387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1617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11/16/2022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41500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31B88A-1A48-A420-245A-5DD8A5C41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03B5CF-0C34-05D7-072D-F916EFFAA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CD79D-82AB-75E0-7285-0EB4DE2E35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62F68-B590-4F11-9085-F8B59CF9F911}" type="datetimeFigureOut">
              <a:rPr lang="en-US" smtClean="0"/>
              <a:t>11/16/2022</a:t>
            </a:fld>
            <a:endParaRPr lang="en-US"/>
          </a:p>
        </p:txBody>
      </p:sp>
      <p:sp>
        <p:nvSpPr>
          <p:cNvPr id="5" name="Footer Placeholder 4">
            <a:extLst>
              <a:ext uri="{FF2B5EF4-FFF2-40B4-BE49-F238E27FC236}">
                <a16:creationId xmlns:a16="http://schemas.microsoft.com/office/drawing/2014/main" id="{47372B32-FA23-9947-DB0F-208086857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DF3B2D-38DE-4F2E-0B3A-EE0AB1ABE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B947E-CB72-4FC4-8941-39C796F79F07}" type="slidenum">
              <a:rPr lang="en-US" smtClean="0"/>
              <a:t>‹#›</a:t>
            </a:fld>
            <a:endParaRPr lang="en-US"/>
          </a:p>
        </p:txBody>
      </p:sp>
    </p:spTree>
    <p:extLst>
      <p:ext uri="{BB962C8B-B14F-4D97-AF65-F5344CB8AC3E}">
        <p14:creationId xmlns:p14="http://schemas.microsoft.com/office/powerpoint/2010/main" val="254496908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11/16/2022</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269861300"/>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finance.uw.edu/gca/award-lifecycle/budget-setup/rebudgeting-funds-grant-or-contrac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4" Type="http://schemas.openxmlformats.org/officeDocument/2006/relationships/hyperlink" Target="https://finance.uw.edu/pafc/four-cost-principle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finance.uw.edu/gca/award-lifecycle/budget-setup/sub-budget-setup-and-changes/transpasu-instructions" TargetMode="External"/><Relationship Id="rId2" Type="http://schemas.openxmlformats.org/officeDocument/2006/relationships/hyperlink" Target="https://finance.uw.edu/gca/training-outreach/grant-tracker-communicate-gca" TargetMode="Externa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hyperlink" Target="https://finance.uw.edu/pafc/four-cost-principles" TargetMode="External"/><Relationship Id="rId4" Type="http://schemas.openxmlformats.org/officeDocument/2006/relationships/hyperlink" Target="https://finance.uw.edu/gca/award-lifecycle/budget-setup/surpl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finance.uw.edu/gca/training-outreach/gca-forum"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6667101-822E-2FCF-0906-6B5BE2D88105}"/>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Disclaimer</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5619E27D-D696-96B1-4B6E-A6431F82C024}"/>
              </a:ext>
            </a:extLst>
          </p:cNvPr>
          <p:cNvGraphicFramePr>
            <a:graphicFrameLocks noGrp="1"/>
          </p:cNvGraphicFramePr>
          <p:nvPr>
            <p:ph idx="1"/>
            <p:extLst>
              <p:ext uri="{D42A27DB-BD31-4B8C-83A1-F6EECF244321}">
                <p14:modId xmlns:p14="http://schemas.microsoft.com/office/powerpoint/2010/main" val="352466127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4652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5D4C13-01BE-0586-361B-2C5664678E9A}"/>
              </a:ext>
            </a:extLst>
          </p:cNvPr>
          <p:cNvSpPr txBox="1"/>
          <p:nvPr/>
        </p:nvSpPr>
        <p:spPr>
          <a:xfrm>
            <a:off x="59725" y="5972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404040"/>
                </a:solidFill>
                <a:latin typeface="Calibri Light"/>
              </a:rPr>
              <a:t>Search by Sponsor</a:t>
            </a:r>
            <a:endParaRPr lang="en-US" sz="2400" b="1"/>
          </a:p>
        </p:txBody>
      </p:sp>
      <p:pic>
        <p:nvPicPr>
          <p:cNvPr id="4" name="Content Placeholder 17" descr="Grant Tracker search interface">
            <a:extLst>
              <a:ext uri="{FF2B5EF4-FFF2-40B4-BE49-F238E27FC236}">
                <a16:creationId xmlns:a16="http://schemas.microsoft.com/office/drawing/2014/main" id="{A47DF35E-40E1-0DFE-0418-1A1D25A65B36}"/>
              </a:ext>
            </a:extLst>
          </p:cNvPr>
          <p:cNvPicPr>
            <a:picLocks noChangeAspect="1"/>
          </p:cNvPicPr>
          <p:nvPr/>
        </p:nvPicPr>
        <p:blipFill>
          <a:blip r:embed="rId2"/>
          <a:stretch>
            <a:fillRect/>
          </a:stretch>
        </p:blipFill>
        <p:spPr>
          <a:xfrm>
            <a:off x="92250" y="846385"/>
            <a:ext cx="5819858" cy="2839192"/>
          </a:xfrm>
          <a:prstGeom prst="rect">
            <a:avLst/>
          </a:prstGeom>
        </p:spPr>
      </p:pic>
      <p:pic>
        <p:nvPicPr>
          <p:cNvPr id="6" name="Content Placeholder 7" descr="Award Portal Search Interface">
            <a:extLst>
              <a:ext uri="{FF2B5EF4-FFF2-40B4-BE49-F238E27FC236}">
                <a16:creationId xmlns:a16="http://schemas.microsoft.com/office/drawing/2014/main" id="{A12BE2AB-E942-3BF8-1D33-73EDA704576D}"/>
              </a:ext>
            </a:extLst>
          </p:cNvPr>
          <p:cNvPicPr>
            <a:picLocks noChangeAspect="1"/>
          </p:cNvPicPr>
          <p:nvPr/>
        </p:nvPicPr>
        <p:blipFill>
          <a:blip r:embed="rId3"/>
          <a:stretch>
            <a:fillRect/>
          </a:stretch>
        </p:blipFill>
        <p:spPr>
          <a:xfrm>
            <a:off x="5918201" y="980852"/>
            <a:ext cx="6334905" cy="2311265"/>
          </a:xfrm>
          <a:prstGeom prst="rect">
            <a:avLst/>
          </a:prstGeom>
        </p:spPr>
      </p:pic>
      <p:pic>
        <p:nvPicPr>
          <p:cNvPr id="8" name="Content Placeholder 15" descr="Award Portal search results">
            <a:extLst>
              <a:ext uri="{FF2B5EF4-FFF2-40B4-BE49-F238E27FC236}">
                <a16:creationId xmlns:a16="http://schemas.microsoft.com/office/drawing/2014/main" id="{EEDA339B-932A-095E-7425-5B6821FBAB47}"/>
              </a:ext>
            </a:extLst>
          </p:cNvPr>
          <p:cNvPicPr>
            <a:picLocks noChangeAspect="1"/>
          </p:cNvPicPr>
          <p:nvPr/>
        </p:nvPicPr>
        <p:blipFill>
          <a:blip r:embed="rId4"/>
          <a:stretch>
            <a:fillRect/>
          </a:stretch>
        </p:blipFill>
        <p:spPr>
          <a:xfrm>
            <a:off x="5640174" y="3477470"/>
            <a:ext cx="6583619" cy="2849174"/>
          </a:xfrm>
          <a:prstGeom prst="rect">
            <a:avLst/>
          </a:prstGeom>
        </p:spPr>
      </p:pic>
    </p:spTree>
    <p:extLst>
      <p:ext uri="{BB962C8B-B14F-4D97-AF65-F5344CB8AC3E}">
        <p14:creationId xmlns:p14="http://schemas.microsoft.com/office/powerpoint/2010/main" val="791377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4242D5-4852-1993-6071-EF6E27957D72}"/>
              </a:ext>
            </a:extLst>
          </p:cNvPr>
          <p:cNvSpPr txBox="1"/>
          <p:nvPr/>
        </p:nvSpPr>
        <p:spPr>
          <a:xfrm>
            <a:off x="80319" y="100914"/>
            <a:ext cx="43289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404040"/>
                </a:solidFill>
                <a:latin typeface="Calibri Light"/>
              </a:rPr>
              <a:t>Award Landing Page-higher level</a:t>
            </a:r>
            <a:r>
              <a:rPr lang="en-US" sz="2400" b="1">
                <a:latin typeface="Calibri Light"/>
                <a:ea typeface="Calibri Light"/>
                <a:cs typeface="Calibri Light"/>
              </a:rPr>
              <a:t>​</a:t>
            </a:r>
            <a:endParaRPr lang="en-US" sz="2400" b="1">
              <a:ea typeface="Calibri"/>
              <a:cs typeface="Calibri"/>
            </a:endParaRPr>
          </a:p>
        </p:txBody>
      </p:sp>
      <p:pic>
        <p:nvPicPr>
          <p:cNvPr id="4" name="Content Placeholder 8" descr="Grant Tracker landing page with budget information">
            <a:extLst>
              <a:ext uri="{FF2B5EF4-FFF2-40B4-BE49-F238E27FC236}">
                <a16:creationId xmlns:a16="http://schemas.microsoft.com/office/drawing/2014/main" id="{611E9C18-F5B9-95E9-4D19-5DEC9EF6FF13}"/>
              </a:ext>
            </a:extLst>
          </p:cNvPr>
          <p:cNvPicPr>
            <a:picLocks noChangeAspect="1"/>
          </p:cNvPicPr>
          <p:nvPr/>
        </p:nvPicPr>
        <p:blipFill>
          <a:blip r:embed="rId2"/>
          <a:stretch>
            <a:fillRect/>
          </a:stretch>
        </p:blipFill>
        <p:spPr>
          <a:xfrm>
            <a:off x="4600802" y="100746"/>
            <a:ext cx="6556272" cy="2734600"/>
          </a:xfrm>
          <a:prstGeom prst="rect">
            <a:avLst/>
          </a:prstGeom>
        </p:spPr>
      </p:pic>
      <p:pic>
        <p:nvPicPr>
          <p:cNvPr id="6" name="Content Placeholder 6" descr="Award Portal landing page with award information">
            <a:extLst>
              <a:ext uri="{FF2B5EF4-FFF2-40B4-BE49-F238E27FC236}">
                <a16:creationId xmlns:a16="http://schemas.microsoft.com/office/drawing/2014/main" id="{8DD56F79-BF5E-E2E1-4DC3-6A2EDB862589}"/>
              </a:ext>
            </a:extLst>
          </p:cNvPr>
          <p:cNvPicPr>
            <a:picLocks noChangeAspect="1"/>
          </p:cNvPicPr>
          <p:nvPr/>
        </p:nvPicPr>
        <p:blipFill>
          <a:blip r:embed="rId3"/>
          <a:stretch>
            <a:fillRect/>
          </a:stretch>
        </p:blipFill>
        <p:spPr>
          <a:xfrm>
            <a:off x="890422" y="2991149"/>
            <a:ext cx="8986775" cy="3454398"/>
          </a:xfrm>
          <a:prstGeom prst="rect">
            <a:avLst/>
          </a:prstGeom>
        </p:spPr>
      </p:pic>
    </p:spTree>
    <p:extLst>
      <p:ext uri="{BB962C8B-B14F-4D97-AF65-F5344CB8AC3E}">
        <p14:creationId xmlns:p14="http://schemas.microsoft.com/office/powerpoint/2010/main" val="3292865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051" name="Rectangle 105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3" name="Rectangle 105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55" name="Straight Connector 105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A group of question marks printed on multicolored post-it notes.">
            <a:extLst>
              <a:ext uri="{FF2B5EF4-FFF2-40B4-BE49-F238E27FC236}">
                <a16:creationId xmlns:a16="http://schemas.microsoft.com/office/drawing/2014/main" id="{0F067F26-9CB3-2266-52D8-700427761B2C}"/>
              </a:ext>
            </a:extLst>
          </p:cNvPr>
          <p:cNvPicPr>
            <a:picLocks noGrp="1" noChangeAspect="1" noChangeArrowheads="1"/>
          </p:cNvPicPr>
          <p:nvPr>
            <p:ph idx="1"/>
          </p:nvPr>
        </p:nvPicPr>
        <p:blipFill rotWithShape="1">
          <a:blip r:embed="rId2">
            <a:alphaModFix amt="35000"/>
            <a:extLst>
              <a:ext uri="{28A0092B-C50C-407E-A947-70E740481C1C}">
                <a14:useLocalDpi xmlns:a14="http://schemas.microsoft.com/office/drawing/2010/main" val="0"/>
              </a:ext>
            </a:extLst>
          </a:blip>
          <a:srcRect t="7579" b="783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921611-A361-A36C-9478-EC7A5E8AB502}"/>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Questions?</a:t>
            </a:r>
          </a:p>
        </p:txBody>
      </p:sp>
      <p:cxnSp>
        <p:nvCxnSpPr>
          <p:cNvPr id="1057" name="Straight Connector 1056">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59" name="Rectangle 1058">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1" name="Rectangle 1060">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738033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50FC-1562-BEFA-09FD-1D55507C4067}"/>
              </a:ext>
            </a:extLst>
          </p:cNvPr>
          <p:cNvSpPr>
            <a:spLocks noGrp="1"/>
          </p:cNvSpPr>
          <p:nvPr>
            <p:ph type="ctrTitle"/>
          </p:nvPr>
        </p:nvSpPr>
        <p:spPr/>
        <p:txBody>
          <a:bodyPr/>
          <a:lstStyle/>
          <a:p>
            <a:r>
              <a:rPr lang="en-US"/>
              <a:t>Carryover – Deep Dive</a:t>
            </a:r>
          </a:p>
        </p:txBody>
      </p:sp>
      <p:sp>
        <p:nvSpPr>
          <p:cNvPr id="3" name="Subtitle 2">
            <a:extLst>
              <a:ext uri="{FF2B5EF4-FFF2-40B4-BE49-F238E27FC236}">
                <a16:creationId xmlns:a16="http://schemas.microsoft.com/office/drawing/2014/main" id="{41307E67-7D9B-4F7D-339C-B5CE6EED22BB}"/>
              </a:ext>
            </a:extLst>
          </p:cNvPr>
          <p:cNvSpPr>
            <a:spLocks noGrp="1"/>
          </p:cNvSpPr>
          <p:nvPr>
            <p:ph type="subTitle" idx="1"/>
          </p:nvPr>
        </p:nvSpPr>
        <p:spPr/>
        <p:txBody>
          <a:bodyPr/>
          <a:lstStyle/>
          <a:p>
            <a:r>
              <a:rPr lang="en-US"/>
              <a:t>Jonathan Nagle</a:t>
            </a:r>
          </a:p>
          <a:p>
            <a:endParaRPr lang="en-US"/>
          </a:p>
        </p:txBody>
      </p:sp>
    </p:spTree>
    <p:extLst>
      <p:ext uri="{BB962C8B-B14F-4D97-AF65-F5344CB8AC3E}">
        <p14:creationId xmlns:p14="http://schemas.microsoft.com/office/powerpoint/2010/main" val="381869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A8CEA5-7E85-8BB6-96B9-4ECF43DC46AE}"/>
              </a:ext>
            </a:extLst>
          </p:cNvPr>
          <p:cNvSpPr>
            <a:spLocks noGrp="1"/>
          </p:cNvSpPr>
          <p:nvPr>
            <p:ph type="title"/>
          </p:nvPr>
        </p:nvSpPr>
        <p:spPr>
          <a:xfrm>
            <a:off x="5181601" y="634946"/>
            <a:ext cx="6368142" cy="1450757"/>
          </a:xfrm>
        </p:spPr>
        <p:txBody>
          <a:bodyPr>
            <a:normAutofit/>
          </a:bodyPr>
          <a:lstStyle/>
          <a:p>
            <a:r>
              <a:rPr lang="en-US"/>
              <a:t>Part 1 - Definitions</a:t>
            </a:r>
          </a:p>
        </p:txBody>
      </p:sp>
      <p:pic>
        <p:nvPicPr>
          <p:cNvPr id="17" name="Picture 4">
            <a:extLst>
              <a:ext uri="{FF2B5EF4-FFF2-40B4-BE49-F238E27FC236}">
                <a16:creationId xmlns:a16="http://schemas.microsoft.com/office/drawing/2014/main" id="{05CC13F2-1E8D-476F-FA94-7628BE20B4C9}"/>
              </a:ext>
              <a:ext uri="{C183D7F6-B498-43B3-948B-1728B52AA6E4}">
                <adec:decorative xmlns:adec="http://schemas.microsoft.com/office/drawing/2017/decorative" val="1"/>
              </a:ext>
            </a:extLst>
          </p:cNvPr>
          <p:cNvPicPr>
            <a:picLocks noChangeAspect="1"/>
          </p:cNvPicPr>
          <p:nvPr/>
        </p:nvPicPr>
        <p:blipFill rotWithShape="1">
          <a:blip r:embed="rId2"/>
          <a:srcRect l="8673" r="46106" b="1"/>
          <a:stretch/>
        </p:blipFill>
        <p:spPr>
          <a:xfrm>
            <a:off x="20" y="-12128"/>
            <a:ext cx="4654276" cy="6870127"/>
          </a:xfrm>
          <a:prstGeom prst="rect">
            <a:avLst/>
          </a:prstGeom>
        </p:spPr>
      </p:pic>
      <p:cxnSp>
        <p:nvCxnSpPr>
          <p:cNvPr id="18"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0CF766-D63E-0753-48C0-082B9E9755C0}"/>
              </a:ext>
            </a:extLst>
          </p:cNvPr>
          <p:cNvSpPr>
            <a:spLocks noGrp="1"/>
          </p:cNvSpPr>
          <p:nvPr>
            <p:ph idx="1"/>
          </p:nvPr>
        </p:nvSpPr>
        <p:spPr>
          <a:xfrm>
            <a:off x="5181601" y="2198914"/>
            <a:ext cx="6368142" cy="3670180"/>
          </a:xfrm>
        </p:spPr>
        <p:txBody>
          <a:bodyPr>
            <a:normAutofit/>
          </a:bodyPr>
          <a:lstStyle/>
          <a:p>
            <a:r>
              <a:rPr lang="en-US">
                <a:effectLst/>
                <a:latin typeface="Calibri" panose="020F0502020204030204" pitchFamily="34" charset="0"/>
                <a:ea typeface="Calibri" panose="020F0502020204030204" pitchFamily="34" charset="0"/>
                <a:cs typeface="Times New Roman" panose="02020603050405020304" pitchFamily="18" charset="0"/>
              </a:rPr>
              <a:t>The NIH defines carryover as:</a:t>
            </a:r>
          </a:p>
          <a:p>
            <a:pPr marL="0" indent="0">
              <a:buNone/>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a:t>“a process through which </a:t>
            </a:r>
            <a:r>
              <a:rPr lang="en-US" b="1"/>
              <a:t>unobligated funds </a:t>
            </a:r>
            <a:r>
              <a:rPr lang="en-US"/>
              <a:t>remaining at the end of the </a:t>
            </a:r>
            <a:r>
              <a:rPr lang="en-US" b="1"/>
              <a:t>budget period </a:t>
            </a:r>
            <a:r>
              <a:rPr lang="en-US"/>
              <a:t>may be carried forward to the next budget period. The carryover of funds allows the Grantees to use the unused prior year funds in the current budget period.”</a:t>
            </a:r>
            <a:endParaRPr lang="en-US">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123521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A3CBC56-70E9-DFC0-9430-5D054941A8DA}"/>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a:t>More Definitions</a:t>
            </a:r>
          </a:p>
        </p:txBody>
      </p:sp>
      <p:pic>
        <p:nvPicPr>
          <p:cNvPr id="7" name="Content Placeholder 6" descr="Current and total budget periods listed on Grant Tracker budget information page">
            <a:extLst>
              <a:ext uri="{FF2B5EF4-FFF2-40B4-BE49-F238E27FC236}">
                <a16:creationId xmlns:a16="http://schemas.microsoft.com/office/drawing/2014/main" id="{486CAD58-E8BA-1F9A-5BE1-622975582CE2}"/>
              </a:ext>
            </a:extLst>
          </p:cNvPr>
          <p:cNvPicPr>
            <a:picLocks noGrp="1" noChangeAspect="1"/>
          </p:cNvPicPr>
          <p:nvPr>
            <p:ph sz="half" idx="2"/>
          </p:nvPr>
        </p:nvPicPr>
        <p:blipFill>
          <a:blip r:embed="rId2"/>
          <a:stretch>
            <a:fillRect/>
          </a:stretch>
        </p:blipFill>
        <p:spPr>
          <a:xfrm>
            <a:off x="633999" y="1376653"/>
            <a:ext cx="4001315" cy="3841262"/>
          </a:xfrm>
          <a:prstGeom prst="rect">
            <a:avLst/>
          </a:prstGeom>
        </p:spPr>
      </p:pic>
      <p:cxnSp>
        <p:nvCxnSpPr>
          <p:cNvPr id="20" name="Straight Connector 19">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D0FDA68D-77A3-3A9D-D39A-0F92AF6C8664}"/>
              </a:ext>
            </a:extLst>
          </p:cNvPr>
          <p:cNvSpPr>
            <a:spLocks noGrp="1"/>
          </p:cNvSpPr>
          <p:nvPr>
            <p:ph sz="half" idx="1"/>
          </p:nvPr>
        </p:nvSpPr>
        <p:spPr>
          <a:xfrm>
            <a:off x="4974769" y="2198914"/>
            <a:ext cx="6574973" cy="3670180"/>
          </a:xfrm>
        </p:spPr>
        <p:txBody>
          <a:bodyPr vert="horz" lIns="0" tIns="45720" rIns="0" bIns="45720" rtlCol="0">
            <a:normAutofit/>
          </a:bodyPr>
          <a:lstStyle/>
          <a:p>
            <a:r>
              <a:rPr lang="en-US"/>
              <a:t>Unobligated Funds</a:t>
            </a:r>
          </a:p>
          <a:p>
            <a:pPr lvl="1"/>
            <a:r>
              <a:rPr lang="en-US"/>
              <a:t>Money we have been awarded that we have not spent </a:t>
            </a:r>
            <a:r>
              <a:rPr lang="en-US" b="1"/>
              <a:t>or</a:t>
            </a:r>
            <a:r>
              <a:rPr lang="en-US"/>
              <a:t> committed to spending.</a:t>
            </a:r>
          </a:p>
          <a:p>
            <a:r>
              <a:rPr lang="en-US"/>
              <a:t>Budget Period</a:t>
            </a:r>
          </a:p>
          <a:p>
            <a:pPr lvl="1"/>
            <a:r>
              <a:rPr lang="en-US"/>
              <a:t>A subsection of the total award period during which you are authorized to spend funds. </a:t>
            </a:r>
          </a:p>
          <a:p>
            <a:endParaRPr lang="en-US"/>
          </a:p>
        </p:txBody>
      </p:sp>
      <p:sp>
        <p:nvSpPr>
          <p:cNvPr id="22" name="Rectangle 21">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3522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D08CC-8FD5-D9C8-9B5A-12F2104982ED}"/>
              </a:ext>
            </a:extLst>
          </p:cNvPr>
          <p:cNvSpPr>
            <a:spLocks noGrp="1"/>
          </p:cNvSpPr>
          <p:nvPr>
            <p:ph type="title"/>
          </p:nvPr>
        </p:nvSpPr>
        <p:spPr/>
        <p:txBody>
          <a:bodyPr/>
          <a:lstStyle/>
          <a:p>
            <a:r>
              <a:rPr lang="en-US"/>
              <a:t>Types of Carryover</a:t>
            </a:r>
          </a:p>
        </p:txBody>
      </p:sp>
      <p:sp>
        <p:nvSpPr>
          <p:cNvPr id="3" name="Content Placeholder 2">
            <a:extLst>
              <a:ext uri="{FF2B5EF4-FFF2-40B4-BE49-F238E27FC236}">
                <a16:creationId xmlns:a16="http://schemas.microsoft.com/office/drawing/2014/main" id="{81F65126-249A-FE3D-EB2B-03467D4C15BA}"/>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Automatic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 are allowed to move funds between budget periods without additional approval from the sponsor.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Restricted (Requires Sponsor Approval)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 must get specific approval from the sponsor each time we want to move unobligated funds from one period to the next.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Other (Subject to Sponsor Limitations)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Situations such as Separate Year Accountability where we are authorized to move funds between budget periods as long as we meet certain criteria.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None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 cannot move funds from one budget period to the next. Any unobligated funds must be returned to the sponsor after each budget period.</a:t>
            </a:r>
          </a:p>
          <a:p>
            <a:endParaRPr lang="en-US"/>
          </a:p>
        </p:txBody>
      </p:sp>
      <p:pic>
        <p:nvPicPr>
          <p:cNvPr id="4" name="Picture 3" descr="Carryover section of a Funding Action Notification with carryover type indicated.">
            <a:extLst>
              <a:ext uri="{FF2B5EF4-FFF2-40B4-BE49-F238E27FC236}">
                <a16:creationId xmlns:a16="http://schemas.microsoft.com/office/drawing/2014/main" id="{10F7AAEA-7DC7-1D69-9280-9AD96182D3FC}"/>
              </a:ext>
            </a:extLst>
          </p:cNvPr>
          <p:cNvPicPr>
            <a:picLocks noChangeAspect="1"/>
          </p:cNvPicPr>
          <p:nvPr/>
        </p:nvPicPr>
        <p:blipFill>
          <a:blip r:embed="rId2"/>
          <a:stretch>
            <a:fillRect/>
          </a:stretch>
        </p:blipFill>
        <p:spPr>
          <a:xfrm>
            <a:off x="868680" y="4976464"/>
            <a:ext cx="10515600" cy="1001004"/>
          </a:xfrm>
          <a:prstGeom prst="rect">
            <a:avLst/>
          </a:prstGeom>
        </p:spPr>
      </p:pic>
    </p:spTree>
    <p:extLst>
      <p:ext uri="{BB962C8B-B14F-4D97-AF65-F5344CB8AC3E}">
        <p14:creationId xmlns:p14="http://schemas.microsoft.com/office/powerpoint/2010/main" val="464736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1EB3-95D8-EA72-0DC1-F077B24D87DA}"/>
              </a:ext>
            </a:extLst>
          </p:cNvPr>
          <p:cNvSpPr>
            <a:spLocks noGrp="1"/>
          </p:cNvSpPr>
          <p:nvPr>
            <p:ph type="title"/>
          </p:nvPr>
        </p:nvSpPr>
        <p:spPr/>
        <p:txBody>
          <a:bodyPr/>
          <a:lstStyle/>
          <a:p>
            <a:pPr algn="ctr"/>
            <a:r>
              <a:rPr lang="en-US"/>
              <a:t>Part 2 – The Mechanics of Carryover</a:t>
            </a:r>
          </a:p>
        </p:txBody>
      </p:sp>
      <p:sp>
        <p:nvSpPr>
          <p:cNvPr id="6" name="TextBox 5">
            <a:extLst>
              <a:ext uri="{FF2B5EF4-FFF2-40B4-BE49-F238E27FC236}">
                <a16:creationId xmlns:a16="http://schemas.microsoft.com/office/drawing/2014/main" id="{D822C664-D783-3BAD-B2D6-217F3C3DE361}"/>
              </a:ext>
            </a:extLst>
          </p:cNvPr>
          <p:cNvSpPr txBox="1"/>
          <p:nvPr/>
        </p:nvSpPr>
        <p:spPr>
          <a:xfrm>
            <a:off x="3970684" y="1484725"/>
            <a:ext cx="17634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Automatic</a:t>
            </a:r>
          </a:p>
        </p:txBody>
      </p:sp>
      <p:sp>
        <p:nvSpPr>
          <p:cNvPr id="7" name="TextBox 6">
            <a:extLst>
              <a:ext uri="{FF2B5EF4-FFF2-40B4-BE49-F238E27FC236}">
                <a16:creationId xmlns:a16="http://schemas.microsoft.com/office/drawing/2014/main" id="{7AB8F18F-BC28-6A7D-25FF-4BA6F28D80C3}"/>
              </a:ext>
            </a:extLst>
          </p:cNvPr>
          <p:cNvSpPr txBox="1"/>
          <p:nvPr/>
        </p:nvSpPr>
        <p:spPr>
          <a:xfrm>
            <a:off x="6287328" y="1484725"/>
            <a:ext cx="19182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Restricted</a:t>
            </a:r>
          </a:p>
        </p:txBody>
      </p:sp>
      <p:sp>
        <p:nvSpPr>
          <p:cNvPr id="11" name="Arrow: Down 10">
            <a:extLst>
              <a:ext uri="{FF2B5EF4-FFF2-40B4-BE49-F238E27FC236}">
                <a16:creationId xmlns:a16="http://schemas.microsoft.com/office/drawing/2014/main" id="{5F4B94EA-FD01-D1A1-FB76-E638844408F8}"/>
              </a:ext>
            </a:extLst>
          </p:cNvPr>
          <p:cNvSpPr/>
          <p:nvPr/>
        </p:nvSpPr>
        <p:spPr>
          <a:xfrm>
            <a:off x="6305642" y="3033601"/>
            <a:ext cx="377687" cy="367748"/>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Down 11">
            <a:extLst>
              <a:ext uri="{FF2B5EF4-FFF2-40B4-BE49-F238E27FC236}">
                <a16:creationId xmlns:a16="http://schemas.microsoft.com/office/drawing/2014/main" id="{CC1B40AE-AA8D-31D7-BB84-0A54EE4811BC}"/>
              </a:ext>
            </a:extLst>
          </p:cNvPr>
          <p:cNvSpPr/>
          <p:nvPr/>
        </p:nvSpPr>
        <p:spPr>
          <a:xfrm>
            <a:off x="7764760" y="3033601"/>
            <a:ext cx="377687" cy="367748"/>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DA6D939-ED2C-6A02-0ECA-0D01B1F2003A}"/>
              </a:ext>
            </a:extLst>
          </p:cNvPr>
          <p:cNvSpPr txBox="1"/>
          <p:nvPr/>
        </p:nvSpPr>
        <p:spPr>
          <a:xfrm>
            <a:off x="6589131" y="3033601"/>
            <a:ext cx="11644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Carryover</a:t>
            </a:r>
          </a:p>
        </p:txBody>
      </p:sp>
      <p:sp>
        <p:nvSpPr>
          <p:cNvPr id="14" name="Arrow: Down 13">
            <a:extLst>
              <a:ext uri="{FF2B5EF4-FFF2-40B4-BE49-F238E27FC236}">
                <a16:creationId xmlns:a16="http://schemas.microsoft.com/office/drawing/2014/main" id="{A0E83406-9DF8-696A-8A3F-5CE4C510E2C7}"/>
              </a:ext>
            </a:extLst>
          </p:cNvPr>
          <p:cNvSpPr/>
          <p:nvPr/>
        </p:nvSpPr>
        <p:spPr>
          <a:xfrm>
            <a:off x="6316127" y="4362736"/>
            <a:ext cx="377687" cy="367748"/>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row: Down 14">
            <a:extLst>
              <a:ext uri="{FF2B5EF4-FFF2-40B4-BE49-F238E27FC236}">
                <a16:creationId xmlns:a16="http://schemas.microsoft.com/office/drawing/2014/main" id="{A0D6CC7F-F37A-FBC7-0C68-89DD670C1358}"/>
              </a:ext>
            </a:extLst>
          </p:cNvPr>
          <p:cNvSpPr/>
          <p:nvPr/>
        </p:nvSpPr>
        <p:spPr>
          <a:xfrm>
            <a:off x="7809579" y="4362736"/>
            <a:ext cx="377687" cy="367748"/>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434E51D-A161-2583-B45D-C0FB170C1E00}"/>
              </a:ext>
            </a:extLst>
          </p:cNvPr>
          <p:cNvSpPr txBox="1"/>
          <p:nvPr/>
        </p:nvSpPr>
        <p:spPr>
          <a:xfrm>
            <a:off x="6688847" y="4320087"/>
            <a:ext cx="11152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Carryover</a:t>
            </a:r>
          </a:p>
        </p:txBody>
      </p:sp>
      <p:sp>
        <p:nvSpPr>
          <p:cNvPr id="20" name="TextBox 19">
            <a:extLst>
              <a:ext uri="{FF2B5EF4-FFF2-40B4-BE49-F238E27FC236}">
                <a16:creationId xmlns:a16="http://schemas.microsoft.com/office/drawing/2014/main" id="{34D17785-D404-6ADC-F58E-D5ADA2332395}"/>
              </a:ext>
            </a:extLst>
          </p:cNvPr>
          <p:cNvSpPr txBox="1"/>
          <p:nvPr/>
        </p:nvSpPr>
        <p:spPr>
          <a:xfrm>
            <a:off x="1861200" y="1484725"/>
            <a:ext cx="12085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Period</a:t>
            </a:r>
          </a:p>
        </p:txBody>
      </p:sp>
      <p:sp>
        <p:nvSpPr>
          <p:cNvPr id="22" name="Rectangle 21">
            <a:extLst>
              <a:ext uri="{FF2B5EF4-FFF2-40B4-BE49-F238E27FC236}">
                <a16:creationId xmlns:a16="http://schemas.microsoft.com/office/drawing/2014/main" id="{0F33D19D-98E1-624D-8C20-590FBA0D7E4B}"/>
              </a:ext>
            </a:extLst>
          </p:cNvPr>
          <p:cNvSpPr/>
          <p:nvPr/>
        </p:nvSpPr>
        <p:spPr>
          <a:xfrm>
            <a:off x="1524649" y="2250877"/>
            <a:ext cx="1881624" cy="600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Year 1</a:t>
            </a:r>
          </a:p>
        </p:txBody>
      </p:sp>
      <p:sp>
        <p:nvSpPr>
          <p:cNvPr id="23" name="Rectangle 22">
            <a:extLst>
              <a:ext uri="{FF2B5EF4-FFF2-40B4-BE49-F238E27FC236}">
                <a16:creationId xmlns:a16="http://schemas.microsoft.com/office/drawing/2014/main" id="{DD004989-44E2-1858-5E5D-FA9EAD03517E}"/>
              </a:ext>
            </a:extLst>
          </p:cNvPr>
          <p:cNvSpPr/>
          <p:nvPr/>
        </p:nvSpPr>
        <p:spPr>
          <a:xfrm>
            <a:off x="1524648" y="3598369"/>
            <a:ext cx="1881625" cy="600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Year 2</a:t>
            </a:r>
          </a:p>
        </p:txBody>
      </p:sp>
      <p:sp>
        <p:nvSpPr>
          <p:cNvPr id="24" name="Rectangle 23">
            <a:extLst>
              <a:ext uri="{FF2B5EF4-FFF2-40B4-BE49-F238E27FC236}">
                <a16:creationId xmlns:a16="http://schemas.microsoft.com/office/drawing/2014/main" id="{34C4E033-4FB1-334B-7A1B-E2CE722B171F}"/>
              </a:ext>
            </a:extLst>
          </p:cNvPr>
          <p:cNvSpPr/>
          <p:nvPr/>
        </p:nvSpPr>
        <p:spPr>
          <a:xfrm>
            <a:off x="1525892" y="4976191"/>
            <a:ext cx="1881625" cy="600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Year 3</a:t>
            </a:r>
          </a:p>
        </p:txBody>
      </p:sp>
      <p:sp>
        <p:nvSpPr>
          <p:cNvPr id="3" name="TextBox 2">
            <a:extLst>
              <a:ext uri="{FF2B5EF4-FFF2-40B4-BE49-F238E27FC236}">
                <a16:creationId xmlns:a16="http://schemas.microsoft.com/office/drawing/2014/main" id="{5D98D59B-A79F-908D-40B8-4FC51A21EC27}"/>
              </a:ext>
            </a:extLst>
          </p:cNvPr>
          <p:cNvSpPr txBox="1"/>
          <p:nvPr/>
        </p:nvSpPr>
        <p:spPr>
          <a:xfrm>
            <a:off x="9274860" y="1484898"/>
            <a:ext cx="8810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SYA</a:t>
            </a:r>
          </a:p>
        </p:txBody>
      </p:sp>
      <p:sp>
        <p:nvSpPr>
          <p:cNvPr id="4" name="Rectangle 3" descr="Chart comparing automatic, restricted, and ">
            <a:extLst>
              <a:ext uri="{FF2B5EF4-FFF2-40B4-BE49-F238E27FC236}">
                <a16:creationId xmlns:a16="http://schemas.microsoft.com/office/drawing/2014/main" id="{1E23017A-2667-D41D-6670-9A9D62C95068}"/>
              </a:ext>
            </a:extLst>
          </p:cNvPr>
          <p:cNvSpPr/>
          <p:nvPr/>
        </p:nvSpPr>
        <p:spPr>
          <a:xfrm>
            <a:off x="3852519" y="2250877"/>
            <a:ext cx="1881624" cy="3325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Budget 1</a:t>
            </a:r>
          </a:p>
        </p:txBody>
      </p:sp>
      <p:sp>
        <p:nvSpPr>
          <p:cNvPr id="5" name="Rectangle 4">
            <a:extLst>
              <a:ext uri="{FF2B5EF4-FFF2-40B4-BE49-F238E27FC236}">
                <a16:creationId xmlns:a16="http://schemas.microsoft.com/office/drawing/2014/main" id="{C17BCB14-2137-3B30-F6CB-7433BCCF3E26}"/>
              </a:ext>
            </a:extLst>
          </p:cNvPr>
          <p:cNvSpPr/>
          <p:nvPr/>
        </p:nvSpPr>
        <p:spPr>
          <a:xfrm>
            <a:off x="6305642" y="2244566"/>
            <a:ext cx="1881624" cy="600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Budget 1</a:t>
            </a:r>
          </a:p>
        </p:txBody>
      </p:sp>
      <p:sp>
        <p:nvSpPr>
          <p:cNvPr id="17" name="Rectangle 16">
            <a:extLst>
              <a:ext uri="{FF2B5EF4-FFF2-40B4-BE49-F238E27FC236}">
                <a16:creationId xmlns:a16="http://schemas.microsoft.com/office/drawing/2014/main" id="{327CE1A8-9D13-2F1A-EB15-1ECFEC1C7263}"/>
              </a:ext>
            </a:extLst>
          </p:cNvPr>
          <p:cNvSpPr/>
          <p:nvPr/>
        </p:nvSpPr>
        <p:spPr>
          <a:xfrm>
            <a:off x="6305642" y="3564538"/>
            <a:ext cx="1881625" cy="600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Budget 2</a:t>
            </a:r>
          </a:p>
        </p:txBody>
      </p:sp>
      <p:sp>
        <p:nvSpPr>
          <p:cNvPr id="18" name="Rectangle 17">
            <a:extLst>
              <a:ext uri="{FF2B5EF4-FFF2-40B4-BE49-F238E27FC236}">
                <a16:creationId xmlns:a16="http://schemas.microsoft.com/office/drawing/2014/main" id="{2C07BF91-6566-F00E-3CEB-3876B8687123}"/>
              </a:ext>
            </a:extLst>
          </p:cNvPr>
          <p:cNvSpPr/>
          <p:nvPr/>
        </p:nvSpPr>
        <p:spPr>
          <a:xfrm>
            <a:off x="6313553" y="4976191"/>
            <a:ext cx="1881625" cy="600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Budget 3</a:t>
            </a:r>
          </a:p>
        </p:txBody>
      </p:sp>
      <p:sp>
        <p:nvSpPr>
          <p:cNvPr id="19" name="Rectangle 18" descr="Chart comparing Automatic, Restricted, and SYA carryover.">
            <a:extLst>
              <a:ext uri="{FF2B5EF4-FFF2-40B4-BE49-F238E27FC236}">
                <a16:creationId xmlns:a16="http://schemas.microsoft.com/office/drawing/2014/main" id="{76E18AC5-4D85-F24C-B46A-D65CF3C40162}"/>
              </a:ext>
            </a:extLst>
          </p:cNvPr>
          <p:cNvSpPr/>
          <p:nvPr/>
        </p:nvSpPr>
        <p:spPr>
          <a:xfrm>
            <a:off x="8774589" y="2250877"/>
            <a:ext cx="1881624" cy="3325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Budget 1</a:t>
            </a:r>
          </a:p>
        </p:txBody>
      </p:sp>
      <p:sp>
        <p:nvSpPr>
          <p:cNvPr id="25" name="TextBox 24">
            <a:extLst>
              <a:ext uri="{FF2B5EF4-FFF2-40B4-BE49-F238E27FC236}">
                <a16:creationId xmlns:a16="http://schemas.microsoft.com/office/drawing/2014/main" id="{2FFD7528-00DF-DE8C-AFBA-F6A692CBF975}"/>
              </a:ext>
            </a:extLst>
          </p:cNvPr>
          <p:cNvSpPr txBox="1"/>
          <p:nvPr/>
        </p:nvSpPr>
        <p:spPr>
          <a:xfrm>
            <a:off x="8991501" y="2840917"/>
            <a:ext cx="1447800" cy="369332"/>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Sub 1</a:t>
            </a:r>
          </a:p>
        </p:txBody>
      </p:sp>
      <p:sp>
        <p:nvSpPr>
          <p:cNvPr id="26" name="TextBox 25">
            <a:extLst>
              <a:ext uri="{FF2B5EF4-FFF2-40B4-BE49-F238E27FC236}">
                <a16:creationId xmlns:a16="http://schemas.microsoft.com/office/drawing/2014/main" id="{7221A81F-404C-3AE4-A903-232288594103}"/>
              </a:ext>
            </a:extLst>
          </p:cNvPr>
          <p:cNvSpPr txBox="1"/>
          <p:nvPr/>
        </p:nvSpPr>
        <p:spPr>
          <a:xfrm>
            <a:off x="8991501" y="3859980"/>
            <a:ext cx="1447800" cy="367758"/>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Sub 2</a:t>
            </a:r>
          </a:p>
        </p:txBody>
      </p:sp>
      <p:sp>
        <p:nvSpPr>
          <p:cNvPr id="27" name="TextBox 26">
            <a:extLst>
              <a:ext uri="{FF2B5EF4-FFF2-40B4-BE49-F238E27FC236}">
                <a16:creationId xmlns:a16="http://schemas.microsoft.com/office/drawing/2014/main" id="{EDA719ED-5A40-2711-D174-46EAF8A2683A}"/>
              </a:ext>
            </a:extLst>
          </p:cNvPr>
          <p:cNvSpPr txBox="1"/>
          <p:nvPr/>
        </p:nvSpPr>
        <p:spPr>
          <a:xfrm>
            <a:off x="8991501" y="4879043"/>
            <a:ext cx="1447800" cy="367758"/>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Sub 3</a:t>
            </a:r>
          </a:p>
        </p:txBody>
      </p:sp>
      <p:sp>
        <p:nvSpPr>
          <p:cNvPr id="28" name="Arrow: Down 27">
            <a:extLst>
              <a:ext uri="{FF2B5EF4-FFF2-40B4-BE49-F238E27FC236}">
                <a16:creationId xmlns:a16="http://schemas.microsoft.com/office/drawing/2014/main" id="{BE36E2F9-A282-39FA-D13D-A93289C4F2A3}"/>
              </a:ext>
            </a:extLst>
          </p:cNvPr>
          <p:cNvSpPr/>
          <p:nvPr/>
        </p:nvSpPr>
        <p:spPr>
          <a:xfrm>
            <a:off x="9526557" y="3346708"/>
            <a:ext cx="377687" cy="36774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row: Down 28">
            <a:extLst>
              <a:ext uri="{FF2B5EF4-FFF2-40B4-BE49-F238E27FC236}">
                <a16:creationId xmlns:a16="http://schemas.microsoft.com/office/drawing/2014/main" id="{15D32E85-5EAD-EDB5-FFEC-BE9981BE5744}"/>
              </a:ext>
            </a:extLst>
          </p:cNvPr>
          <p:cNvSpPr/>
          <p:nvPr/>
        </p:nvSpPr>
        <p:spPr>
          <a:xfrm>
            <a:off x="9531432" y="4364187"/>
            <a:ext cx="377687" cy="36774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545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6E93B82-52D7-5826-A2DB-22AC8657B15D}"/>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How GCA Processes Carryover</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DAC6826-9183-71B9-F34B-9E76DE4CDEA5}"/>
              </a:ext>
            </a:extLst>
          </p:cNvPr>
          <p:cNvGraphicFramePr>
            <a:graphicFrameLocks noGrp="1"/>
          </p:cNvGraphicFramePr>
          <p:nvPr>
            <p:ph idx="1"/>
            <p:extLst>
              <p:ext uri="{D42A27DB-BD31-4B8C-83A1-F6EECF244321}">
                <p14:modId xmlns:p14="http://schemas.microsoft.com/office/powerpoint/2010/main" val="332504301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348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533F8-C514-5C07-D5BA-B00121710470}"/>
              </a:ext>
            </a:extLst>
          </p:cNvPr>
          <p:cNvSpPr>
            <a:spLocks noGrp="1"/>
          </p:cNvSpPr>
          <p:nvPr>
            <p:ph type="title"/>
          </p:nvPr>
        </p:nvSpPr>
        <p:spPr>
          <a:xfrm>
            <a:off x="4974771" y="634946"/>
            <a:ext cx="6574972" cy="1450757"/>
          </a:xfrm>
        </p:spPr>
        <p:txBody>
          <a:bodyPr>
            <a:normAutofit/>
          </a:bodyPr>
          <a:lstStyle/>
          <a:p>
            <a:r>
              <a:rPr lang="en-US"/>
              <a:t>Carried Over As Available</a:t>
            </a:r>
          </a:p>
        </p:txBody>
      </p:sp>
      <p:pic>
        <p:nvPicPr>
          <p:cNvPr id="7" name="Graphic 6">
            <a:extLst>
              <a:ext uri="{FF2B5EF4-FFF2-40B4-BE49-F238E27FC236}">
                <a16:creationId xmlns:a16="http://schemas.microsoft.com/office/drawing/2014/main" id="{C0B52386-9FB5-C40B-4798-379CCF1DD74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296626"/>
            <a:ext cx="4001315" cy="4001315"/>
          </a:xfrm>
          <a:prstGeom prst="rect">
            <a:avLst/>
          </a:prstGeom>
        </p:spPr>
      </p:pic>
      <p:cxnSp>
        <p:nvCxnSpPr>
          <p:cNvPr id="12" name="Straight Connector 1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36AF98-426A-5028-9570-005BE5FCFD3E}"/>
              </a:ext>
            </a:extLst>
          </p:cNvPr>
          <p:cNvSpPr>
            <a:spLocks noGrp="1"/>
          </p:cNvSpPr>
          <p:nvPr>
            <p:ph idx="1"/>
          </p:nvPr>
        </p:nvSpPr>
        <p:spPr>
          <a:xfrm>
            <a:off x="4974769" y="2198914"/>
            <a:ext cx="6574973" cy="3670180"/>
          </a:xfrm>
        </p:spPr>
        <p:txBody>
          <a:bodyPr>
            <a:normAutofit/>
          </a:bodyPr>
          <a:lstStyle/>
          <a:p>
            <a:r>
              <a:rPr lang="en-US"/>
              <a:t>When carryover is not automatic but we do have approval from the sponsor to spend unobligated funds in future budget periods. </a:t>
            </a:r>
          </a:p>
          <a:p>
            <a:r>
              <a:rPr lang="en-US"/>
              <a:t>By default, funds are moved into object codes 38-00 and 25-99</a:t>
            </a:r>
          </a:p>
          <a:p>
            <a:pPr lvl="1"/>
            <a:r>
              <a:rPr lang="en-US"/>
              <a:t>38-00 is for unallocated direct costs</a:t>
            </a:r>
          </a:p>
          <a:p>
            <a:pPr lvl="1"/>
            <a:r>
              <a:rPr lang="en-US"/>
              <a:t>25-99 is for indirect costs</a:t>
            </a:r>
          </a:p>
          <a:p>
            <a:r>
              <a:rPr lang="en-US"/>
              <a:t>Complete the </a:t>
            </a:r>
            <a:r>
              <a:rPr lang="en-US">
                <a:hlinkClick r:id="rId4"/>
              </a:rPr>
              <a:t>Request for Rebudgeting</a:t>
            </a:r>
            <a:r>
              <a:rPr lang="en-US"/>
              <a:t> form from the GCA website and submit it to GCA via GrantTracker</a:t>
            </a:r>
          </a:p>
          <a:p>
            <a:endParaRPr lang="en-US"/>
          </a:p>
        </p:txBody>
      </p:sp>
      <p:sp>
        <p:nvSpPr>
          <p:cNvPr id="14"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325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B05AD-00BA-0E36-4187-6A77865F255E}"/>
              </a:ext>
            </a:extLst>
          </p:cNvPr>
          <p:cNvSpPr>
            <a:spLocks noGrp="1"/>
          </p:cNvSpPr>
          <p:nvPr>
            <p:ph type="ctrTitle"/>
          </p:nvPr>
        </p:nvSpPr>
        <p:spPr/>
        <p:txBody>
          <a:bodyPr/>
          <a:lstStyle/>
          <a:p>
            <a:r>
              <a:rPr lang="en-US"/>
              <a:t>GCA Forum</a:t>
            </a:r>
          </a:p>
        </p:txBody>
      </p:sp>
      <p:sp>
        <p:nvSpPr>
          <p:cNvPr id="3" name="Subtitle 2">
            <a:extLst>
              <a:ext uri="{FF2B5EF4-FFF2-40B4-BE49-F238E27FC236}">
                <a16:creationId xmlns:a16="http://schemas.microsoft.com/office/drawing/2014/main" id="{2EFEAA6B-F150-BBA0-B7DE-7FDF24811713}"/>
              </a:ext>
            </a:extLst>
          </p:cNvPr>
          <p:cNvSpPr>
            <a:spLocks noGrp="1"/>
          </p:cNvSpPr>
          <p:nvPr>
            <p:ph type="subTitle" idx="1"/>
          </p:nvPr>
        </p:nvSpPr>
        <p:spPr/>
        <p:txBody>
          <a:bodyPr/>
          <a:lstStyle/>
          <a:p>
            <a:r>
              <a:rPr lang="en-US"/>
              <a:t>Fall Quarter 2022</a:t>
            </a:r>
          </a:p>
        </p:txBody>
      </p:sp>
    </p:spTree>
    <p:extLst>
      <p:ext uri="{BB962C8B-B14F-4D97-AF65-F5344CB8AC3E}">
        <p14:creationId xmlns:p14="http://schemas.microsoft.com/office/powerpoint/2010/main" val="3056226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C321-49E0-E81C-3710-2C37D7614623}"/>
              </a:ext>
            </a:extLst>
          </p:cNvPr>
          <p:cNvSpPr>
            <a:spLocks noGrp="1"/>
          </p:cNvSpPr>
          <p:nvPr>
            <p:ph type="title"/>
          </p:nvPr>
        </p:nvSpPr>
        <p:spPr/>
        <p:txBody>
          <a:bodyPr/>
          <a:lstStyle/>
          <a:p>
            <a:r>
              <a:rPr lang="en-US"/>
              <a:t>Carried Over As Restricted</a:t>
            </a:r>
          </a:p>
        </p:txBody>
      </p:sp>
      <p:sp>
        <p:nvSpPr>
          <p:cNvPr id="3" name="Content Placeholder 2">
            <a:extLst>
              <a:ext uri="{FF2B5EF4-FFF2-40B4-BE49-F238E27FC236}">
                <a16:creationId xmlns:a16="http://schemas.microsoft.com/office/drawing/2014/main" id="{516F771E-918B-A966-9557-68F8B6891034}"/>
              </a:ext>
            </a:extLst>
          </p:cNvPr>
          <p:cNvSpPr>
            <a:spLocks noGrp="1"/>
          </p:cNvSpPr>
          <p:nvPr>
            <p:ph idx="1"/>
          </p:nvPr>
        </p:nvSpPr>
        <p:spPr/>
        <p:txBody>
          <a:bodyPr/>
          <a:lstStyle/>
          <a:p>
            <a:r>
              <a:rPr lang="en-US"/>
              <a:t>When carryover is not automatic and we do </a:t>
            </a:r>
            <a:r>
              <a:rPr lang="en-US" b="1"/>
              <a:t>not</a:t>
            </a:r>
            <a:r>
              <a:rPr lang="en-US"/>
              <a:t> have approval from the sponsor to spend the funds in future budget periods, but the sponsor has not requested a refund or </a:t>
            </a:r>
            <a:r>
              <a:rPr lang="en-US" err="1"/>
              <a:t>deobligated</a:t>
            </a:r>
            <a:r>
              <a:rPr lang="en-US"/>
              <a:t> the funds.</a:t>
            </a:r>
          </a:p>
          <a:p>
            <a:r>
              <a:rPr lang="en-US"/>
              <a:t>Restricted funds are moved into object code 37-99</a:t>
            </a:r>
          </a:p>
          <a:p>
            <a:pPr lvl="1"/>
            <a:r>
              <a:rPr lang="en-US"/>
              <a:t>Funds are also encumbered with encumbrance code BB0035000</a:t>
            </a:r>
          </a:p>
          <a:p>
            <a:r>
              <a:rPr lang="en-US"/>
              <a:t>Restricted funds can be released with sponsor approval in writing, at which time the funds will be transferred out of 37-99 and the encumbrance will be reduced.</a:t>
            </a:r>
          </a:p>
          <a:p>
            <a:endParaRPr lang="en-US"/>
          </a:p>
        </p:txBody>
      </p:sp>
    </p:spTree>
    <p:extLst>
      <p:ext uri="{BB962C8B-B14F-4D97-AF65-F5344CB8AC3E}">
        <p14:creationId xmlns:p14="http://schemas.microsoft.com/office/powerpoint/2010/main" val="2879969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0358-C762-A919-65E8-9CF732A7F552}"/>
              </a:ext>
            </a:extLst>
          </p:cNvPr>
          <p:cNvSpPr>
            <a:spLocks noGrp="1"/>
          </p:cNvSpPr>
          <p:nvPr>
            <p:ph type="title"/>
          </p:nvPr>
        </p:nvSpPr>
        <p:spPr/>
        <p:txBody>
          <a:bodyPr/>
          <a:lstStyle/>
          <a:p>
            <a:pPr algn="ctr"/>
            <a:r>
              <a:rPr lang="en-US"/>
              <a:t>Part 3 – Special Cases</a:t>
            </a:r>
          </a:p>
        </p:txBody>
      </p:sp>
      <p:pic>
        <p:nvPicPr>
          <p:cNvPr id="17" name="Picture 17">
            <a:extLst>
              <a:ext uri="{FF2B5EF4-FFF2-40B4-BE49-F238E27FC236}">
                <a16:creationId xmlns:a16="http://schemas.microsoft.com/office/drawing/2014/main" id="{36B5DAA9-CE14-1853-738E-DE870BF66EBA}"/>
              </a:ext>
            </a:extLst>
          </p:cNvPr>
          <p:cNvPicPr>
            <a:picLocks noChangeAspect="1"/>
          </p:cNvPicPr>
          <p:nvPr/>
        </p:nvPicPr>
        <p:blipFill>
          <a:blip r:embed="rId2"/>
          <a:stretch>
            <a:fillRect/>
          </a:stretch>
        </p:blipFill>
        <p:spPr>
          <a:xfrm>
            <a:off x="3587646" y="1688992"/>
            <a:ext cx="5004216" cy="4716705"/>
          </a:xfrm>
          <a:prstGeom prst="rect">
            <a:avLst/>
          </a:prstGeom>
        </p:spPr>
      </p:pic>
    </p:spTree>
    <p:extLst>
      <p:ext uri="{BB962C8B-B14F-4D97-AF65-F5344CB8AC3E}">
        <p14:creationId xmlns:p14="http://schemas.microsoft.com/office/powerpoint/2010/main" val="2168376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7CF26-C2F6-C6E9-47E2-9FDF0E921B3D}"/>
              </a:ext>
            </a:extLst>
          </p:cNvPr>
          <p:cNvSpPr>
            <a:spLocks noGrp="1"/>
          </p:cNvSpPr>
          <p:nvPr>
            <p:ph type="title"/>
          </p:nvPr>
        </p:nvSpPr>
        <p:spPr>
          <a:xfrm>
            <a:off x="686834" y="1153572"/>
            <a:ext cx="3200400" cy="4461163"/>
          </a:xfrm>
        </p:spPr>
        <p:txBody>
          <a:bodyPr>
            <a:normAutofit/>
          </a:bodyPr>
          <a:lstStyle/>
          <a:p>
            <a:r>
              <a:rPr lang="en-US">
                <a:solidFill>
                  <a:srgbClr val="FFFFFF"/>
                </a:solidFill>
              </a:rPr>
              <a:t>Carryover Between Awards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20C848C9-D414-3EE5-3C73-19052D634D35}"/>
              </a:ext>
            </a:extLst>
          </p:cNvPr>
          <p:cNvSpPr>
            <a:spLocks noGrp="1"/>
          </p:cNvSpPr>
          <p:nvPr>
            <p:ph idx="1"/>
          </p:nvPr>
        </p:nvSpPr>
        <p:spPr>
          <a:xfrm>
            <a:off x="4447308" y="591344"/>
            <a:ext cx="6906491" cy="5585619"/>
          </a:xfrm>
        </p:spPr>
        <p:txBody>
          <a:bodyPr anchor="ctr">
            <a:normAutofit/>
          </a:bodyPr>
          <a:lstStyle/>
          <a:p>
            <a:r>
              <a:rPr lang="en-US"/>
              <a:t>Can you carry funds between award periods?</a:t>
            </a:r>
          </a:p>
          <a:p>
            <a:r>
              <a:rPr lang="en-US"/>
              <a:t>Can you carry funds between different awards?</a:t>
            </a:r>
          </a:p>
          <a:p>
            <a:r>
              <a:rPr lang="en-US"/>
              <a:t>Maybe! Talk to your sponsor.</a:t>
            </a:r>
          </a:p>
          <a:p>
            <a:endParaRPr lang="en-US"/>
          </a:p>
        </p:txBody>
      </p:sp>
    </p:spTree>
    <p:extLst>
      <p:ext uri="{BB962C8B-B14F-4D97-AF65-F5344CB8AC3E}">
        <p14:creationId xmlns:p14="http://schemas.microsoft.com/office/powerpoint/2010/main" val="2102470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96F76A1E-1636-2423-AE3F-900C18D592E2}"/>
              </a:ext>
              <a:ext uri="{C183D7F6-B498-43B3-948B-1728B52AA6E4}">
                <adec:decorative xmlns:adec="http://schemas.microsoft.com/office/drawing/2017/decorative" val="1"/>
              </a:ext>
            </a:extLst>
          </p:cNvPr>
          <p:cNvPicPr>
            <a:picLocks noChangeAspect="1"/>
          </p:cNvPicPr>
          <p:nvPr/>
        </p:nvPicPr>
        <p:blipFill rotWithShape="1">
          <a:blip r:embed="rId2"/>
          <a:srcRect l="1083" r="51656"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8111BA-00B8-9571-0188-EAD49F57E03A}"/>
              </a:ext>
            </a:extLst>
          </p:cNvPr>
          <p:cNvSpPr>
            <a:spLocks noGrp="1"/>
          </p:cNvSpPr>
          <p:nvPr>
            <p:ph type="title"/>
          </p:nvPr>
        </p:nvSpPr>
        <p:spPr>
          <a:xfrm>
            <a:off x="5827048" y="407987"/>
            <a:ext cx="5721484" cy="1325563"/>
          </a:xfrm>
        </p:spPr>
        <p:txBody>
          <a:bodyPr>
            <a:normAutofit/>
          </a:bodyPr>
          <a:lstStyle/>
          <a:p>
            <a:r>
              <a:rPr lang="en-US"/>
              <a:t>When In Doubt…Ask!</a:t>
            </a:r>
          </a:p>
        </p:txBody>
      </p:sp>
      <p:sp>
        <p:nvSpPr>
          <p:cNvPr id="3" name="Content Placeholder 2">
            <a:extLst>
              <a:ext uri="{FF2B5EF4-FFF2-40B4-BE49-F238E27FC236}">
                <a16:creationId xmlns:a16="http://schemas.microsoft.com/office/drawing/2014/main" id="{B55F5E99-C10B-D635-6579-FC8967470F4D}"/>
              </a:ext>
            </a:extLst>
          </p:cNvPr>
          <p:cNvSpPr>
            <a:spLocks noGrp="1"/>
          </p:cNvSpPr>
          <p:nvPr>
            <p:ph idx="1"/>
          </p:nvPr>
        </p:nvSpPr>
        <p:spPr>
          <a:xfrm>
            <a:off x="5827048" y="1868487"/>
            <a:ext cx="5721484" cy="4351338"/>
          </a:xfrm>
        </p:spPr>
        <p:txBody>
          <a:bodyPr>
            <a:normAutofit/>
          </a:bodyPr>
          <a:lstStyle/>
          <a:p>
            <a:r>
              <a:rPr lang="en-US"/>
              <a:t>Carryover is complicated!</a:t>
            </a:r>
          </a:p>
          <a:p>
            <a:r>
              <a:rPr lang="en-US"/>
              <a:t>GCA is happy to answer any questions you have about your award’s carryover process.</a:t>
            </a:r>
          </a:p>
          <a:p>
            <a:endParaRPr lang="en-US"/>
          </a:p>
        </p:txBody>
      </p:sp>
    </p:spTree>
    <p:extLst>
      <p:ext uri="{BB962C8B-B14F-4D97-AF65-F5344CB8AC3E}">
        <p14:creationId xmlns:p14="http://schemas.microsoft.com/office/powerpoint/2010/main" val="336672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051" name="Rectangle 105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3" name="Rectangle 105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55" name="Straight Connector 105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A group of question marks printed on multicolored post-it notes.">
            <a:extLst>
              <a:ext uri="{FF2B5EF4-FFF2-40B4-BE49-F238E27FC236}">
                <a16:creationId xmlns:a16="http://schemas.microsoft.com/office/drawing/2014/main" id="{0F067F26-9CB3-2266-52D8-700427761B2C}"/>
              </a:ext>
              <a:ext uri="{C183D7F6-B498-43B3-948B-1728B52AA6E4}">
                <adec:decorative xmlns:adec="http://schemas.microsoft.com/office/drawing/2017/decorative" val="0"/>
              </a:ext>
            </a:extLst>
          </p:cNvPr>
          <p:cNvPicPr>
            <a:picLocks noGrp="1" noChangeAspect="1" noChangeArrowheads="1"/>
          </p:cNvPicPr>
          <p:nvPr>
            <p:ph idx="1"/>
          </p:nvPr>
        </p:nvPicPr>
        <p:blipFill rotWithShape="1">
          <a:blip r:embed="rId2">
            <a:alphaModFix amt="35000"/>
            <a:extLst>
              <a:ext uri="{28A0092B-C50C-407E-A947-70E740481C1C}">
                <a14:useLocalDpi xmlns:a14="http://schemas.microsoft.com/office/drawing/2010/main" val="0"/>
              </a:ext>
            </a:extLst>
          </a:blip>
          <a:srcRect t="7579" b="783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921611-A361-A36C-9478-EC7A5E8AB502}"/>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Questions?</a:t>
            </a:r>
          </a:p>
        </p:txBody>
      </p:sp>
      <p:cxnSp>
        <p:nvCxnSpPr>
          <p:cNvPr id="1057" name="Straight Connector 1056">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59" name="Rectangle 1058">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1" name="Rectangle 1060">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486867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2648-B530-59F6-A4BC-3A94013CB7A0}"/>
              </a:ext>
            </a:extLst>
          </p:cNvPr>
          <p:cNvSpPr>
            <a:spLocks noGrp="1"/>
          </p:cNvSpPr>
          <p:nvPr>
            <p:ph type="ctrTitle"/>
          </p:nvPr>
        </p:nvSpPr>
        <p:spPr/>
        <p:txBody>
          <a:bodyPr/>
          <a:lstStyle/>
          <a:p>
            <a:r>
              <a:rPr lang="en-US"/>
              <a:t>Budget Period vs. Project Period</a:t>
            </a:r>
          </a:p>
        </p:txBody>
      </p:sp>
      <p:sp>
        <p:nvSpPr>
          <p:cNvPr id="3" name="Subtitle 2">
            <a:extLst>
              <a:ext uri="{FF2B5EF4-FFF2-40B4-BE49-F238E27FC236}">
                <a16:creationId xmlns:a16="http://schemas.microsoft.com/office/drawing/2014/main" id="{99A9476D-2D40-4EE5-A6A5-44A590B74793}"/>
              </a:ext>
            </a:extLst>
          </p:cNvPr>
          <p:cNvSpPr>
            <a:spLocks noGrp="1"/>
          </p:cNvSpPr>
          <p:nvPr>
            <p:ph type="subTitle" idx="1"/>
          </p:nvPr>
        </p:nvSpPr>
        <p:spPr/>
        <p:txBody>
          <a:bodyPr/>
          <a:lstStyle/>
          <a:p>
            <a:r>
              <a:rPr lang="en-US"/>
              <a:t>Susan Wilbanks</a:t>
            </a:r>
          </a:p>
        </p:txBody>
      </p:sp>
    </p:spTree>
    <p:extLst>
      <p:ext uri="{BB962C8B-B14F-4D97-AF65-F5344CB8AC3E}">
        <p14:creationId xmlns:p14="http://schemas.microsoft.com/office/powerpoint/2010/main" val="3100710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1047">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 name="Rectangle 1049">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52" name="Straight Connector 1051">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54" name="Rectangle 1053">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56" name="Rectangle 1055">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36751E4-79B3-9F1C-7202-F17267886DB4}"/>
              </a:ext>
            </a:extLst>
          </p:cNvPr>
          <p:cNvSpPr>
            <a:spLocks noGrp="1"/>
          </p:cNvSpPr>
          <p:nvPr>
            <p:ph type="title"/>
          </p:nvPr>
        </p:nvSpPr>
        <p:spPr>
          <a:xfrm>
            <a:off x="1097280" y="516835"/>
            <a:ext cx="5977937" cy="1666501"/>
          </a:xfrm>
        </p:spPr>
        <p:txBody>
          <a:bodyPr vert="horz" lIns="91440" tIns="45720" rIns="91440" bIns="45720" rtlCol="0" anchor="b">
            <a:normAutofit/>
          </a:bodyPr>
          <a:lstStyle/>
          <a:p>
            <a:r>
              <a:rPr lang="en-US" sz="6000"/>
              <a:t>A frequently asked question…</a:t>
            </a:r>
          </a:p>
        </p:txBody>
      </p:sp>
      <p:sp>
        <p:nvSpPr>
          <p:cNvPr id="4" name="Text Placeholder 3">
            <a:extLst>
              <a:ext uri="{FF2B5EF4-FFF2-40B4-BE49-F238E27FC236}">
                <a16:creationId xmlns:a16="http://schemas.microsoft.com/office/drawing/2014/main" id="{8B2F14BD-F4AC-BBB5-A761-6BD5CBF5CD41}"/>
              </a:ext>
            </a:extLst>
          </p:cNvPr>
          <p:cNvSpPr>
            <a:spLocks noGrp="1"/>
          </p:cNvSpPr>
          <p:nvPr>
            <p:ph type="body" sz="half" idx="2"/>
          </p:nvPr>
        </p:nvSpPr>
        <p:spPr>
          <a:xfrm>
            <a:off x="1097279" y="2236304"/>
            <a:ext cx="5977938" cy="3652667"/>
          </a:xfrm>
        </p:spPr>
        <p:txBody>
          <a:bodyPr vert="horz" lIns="0" tIns="45720" rIns="0" bIns="45720" rtlCol="0">
            <a:normAutofit/>
          </a:bodyPr>
          <a:lstStyle/>
          <a:p>
            <a:r>
              <a:rPr lang="en-US" sz="3200"/>
              <a:t>“This is a multi-year award, and it doesn’t end until 6/30/26. How come the end date in MyFD is 6/30/23?”</a:t>
            </a:r>
          </a:p>
          <a:p>
            <a:endParaRPr lang="en-US" sz="1800"/>
          </a:p>
        </p:txBody>
      </p:sp>
      <p:sp>
        <p:nvSpPr>
          <p:cNvPr id="1058" name="Rectangle 1057">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a:extLst>
              <a:ext uri="{FF2B5EF4-FFF2-40B4-BE49-F238E27FC236}">
                <a16:creationId xmlns:a16="http://schemas.microsoft.com/office/drawing/2014/main" id="{040A2EC0-FFEC-1EB3-DCE4-178FB09BD10D}"/>
              </a:ex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319" r="12389"/>
          <a:stretch/>
        </p:blipFill>
        <p:spPr bwMode="auto">
          <a:xfrm>
            <a:off x="8251982" y="1230452"/>
            <a:ext cx="3294253" cy="437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227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C2E14-A245-FBCA-6EDB-C17D1D4AB56F}"/>
              </a:ext>
            </a:extLst>
          </p:cNvPr>
          <p:cNvSpPr>
            <a:spLocks noGrp="1"/>
          </p:cNvSpPr>
          <p:nvPr>
            <p:ph type="title"/>
          </p:nvPr>
        </p:nvSpPr>
        <p:spPr/>
        <p:txBody>
          <a:bodyPr/>
          <a:lstStyle/>
          <a:p>
            <a:r>
              <a:rPr lang="en-US"/>
              <a:t>Budget Period vs. Project Period</a:t>
            </a:r>
          </a:p>
        </p:txBody>
      </p:sp>
      <p:sp>
        <p:nvSpPr>
          <p:cNvPr id="3" name="Text Placeholder 2">
            <a:extLst>
              <a:ext uri="{FF2B5EF4-FFF2-40B4-BE49-F238E27FC236}">
                <a16:creationId xmlns:a16="http://schemas.microsoft.com/office/drawing/2014/main" id="{B6803601-6BD5-B96E-32FF-0A5C7737AF10}"/>
              </a:ext>
            </a:extLst>
          </p:cNvPr>
          <p:cNvSpPr>
            <a:spLocks noGrp="1"/>
          </p:cNvSpPr>
          <p:nvPr>
            <p:ph type="body" idx="1"/>
          </p:nvPr>
        </p:nvSpPr>
        <p:spPr/>
        <p:txBody>
          <a:bodyPr/>
          <a:lstStyle/>
          <a:p>
            <a:r>
              <a:rPr lang="en-US"/>
              <a:t>Project Period</a:t>
            </a:r>
          </a:p>
        </p:txBody>
      </p:sp>
      <p:sp>
        <p:nvSpPr>
          <p:cNvPr id="4" name="Content Placeholder 3">
            <a:extLst>
              <a:ext uri="{FF2B5EF4-FFF2-40B4-BE49-F238E27FC236}">
                <a16:creationId xmlns:a16="http://schemas.microsoft.com/office/drawing/2014/main" id="{EA16942A-707D-C327-435E-E3E1D73E9AEF}"/>
              </a:ext>
            </a:extLst>
          </p:cNvPr>
          <p:cNvSpPr>
            <a:spLocks noGrp="1"/>
          </p:cNvSpPr>
          <p:nvPr>
            <p:ph sz="half" idx="2"/>
          </p:nvPr>
        </p:nvSpPr>
        <p:spPr/>
        <p:txBody>
          <a:bodyPr/>
          <a:lstStyle/>
          <a:p>
            <a:pPr>
              <a:buFont typeface="Wingdings" panose="05000000000000000000" pitchFamily="2" charset="2"/>
              <a:buChar char="§"/>
            </a:pPr>
            <a:r>
              <a:rPr lang="en-US"/>
              <a:t>The full lifespan of an award (or, in some cases, a three-year or five-year cycle within a long-running project)</a:t>
            </a:r>
          </a:p>
          <a:p>
            <a:pPr>
              <a:buFont typeface="Wingdings" panose="05000000000000000000" pitchFamily="2" charset="2"/>
              <a:buChar char="§"/>
            </a:pPr>
            <a:r>
              <a:rPr lang="en-US"/>
              <a:t>Can contain multiple budget periods</a:t>
            </a:r>
          </a:p>
          <a:p>
            <a:pPr>
              <a:buFont typeface="Wingdings" panose="05000000000000000000" pitchFamily="2" charset="2"/>
              <a:buChar char="§"/>
            </a:pPr>
            <a:r>
              <a:rPr lang="en-US"/>
              <a:t>Also referred to as “Total Period”</a:t>
            </a:r>
          </a:p>
        </p:txBody>
      </p:sp>
      <p:sp>
        <p:nvSpPr>
          <p:cNvPr id="5" name="Text Placeholder 4">
            <a:extLst>
              <a:ext uri="{FF2B5EF4-FFF2-40B4-BE49-F238E27FC236}">
                <a16:creationId xmlns:a16="http://schemas.microsoft.com/office/drawing/2014/main" id="{21C8C857-AA29-40CF-36E5-FD053DE819C4}"/>
              </a:ext>
            </a:extLst>
          </p:cNvPr>
          <p:cNvSpPr>
            <a:spLocks noGrp="1"/>
          </p:cNvSpPr>
          <p:nvPr>
            <p:ph type="body" sz="quarter" idx="3"/>
          </p:nvPr>
        </p:nvSpPr>
        <p:spPr/>
        <p:txBody>
          <a:bodyPr/>
          <a:lstStyle/>
          <a:p>
            <a:r>
              <a:rPr lang="en-US"/>
              <a:t>Budget period</a:t>
            </a:r>
          </a:p>
        </p:txBody>
      </p:sp>
      <p:sp>
        <p:nvSpPr>
          <p:cNvPr id="6" name="Content Placeholder 5">
            <a:extLst>
              <a:ext uri="{FF2B5EF4-FFF2-40B4-BE49-F238E27FC236}">
                <a16:creationId xmlns:a16="http://schemas.microsoft.com/office/drawing/2014/main" id="{66484DA1-2970-B33F-0088-8FCEBD54EB3E}"/>
              </a:ext>
            </a:extLst>
          </p:cNvPr>
          <p:cNvSpPr>
            <a:spLocks noGrp="1"/>
          </p:cNvSpPr>
          <p:nvPr>
            <p:ph sz="quarter" idx="4"/>
          </p:nvPr>
        </p:nvSpPr>
        <p:spPr/>
        <p:txBody>
          <a:bodyPr/>
          <a:lstStyle/>
          <a:p>
            <a:pPr>
              <a:buFont typeface="Wingdings" panose="05000000000000000000" pitchFamily="2" charset="2"/>
              <a:buChar char="§"/>
            </a:pPr>
            <a:r>
              <a:rPr lang="en-US"/>
              <a:t>The time period authorized for spending a specified block of award funding</a:t>
            </a:r>
          </a:p>
          <a:p>
            <a:pPr>
              <a:buFont typeface="Wingdings" panose="05000000000000000000" pitchFamily="2" charset="2"/>
              <a:buChar char="§"/>
            </a:pPr>
            <a:r>
              <a:rPr lang="en-US"/>
              <a:t>Also referred to as “Current Period”</a:t>
            </a:r>
          </a:p>
        </p:txBody>
      </p:sp>
    </p:spTree>
    <p:extLst>
      <p:ext uri="{BB962C8B-B14F-4D97-AF65-F5344CB8AC3E}">
        <p14:creationId xmlns:p14="http://schemas.microsoft.com/office/powerpoint/2010/main" val="171821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821329-A58D-A084-EB2D-41754FCBA1E1}"/>
              </a:ext>
            </a:extLst>
          </p:cNvPr>
          <p:cNvSpPr>
            <a:spLocks noGrp="1"/>
          </p:cNvSpPr>
          <p:nvPr>
            <p:ph type="title"/>
          </p:nvPr>
        </p:nvSpPr>
        <p:spPr/>
        <p:txBody>
          <a:bodyPr/>
          <a:lstStyle/>
          <a:p>
            <a:r>
              <a:rPr lang="en-US"/>
              <a:t>Grant Tracker lists budget &amp; project periods for all budgets</a:t>
            </a:r>
          </a:p>
        </p:txBody>
      </p:sp>
      <p:sp>
        <p:nvSpPr>
          <p:cNvPr id="5" name="Text Placeholder 4">
            <a:extLst>
              <a:ext uri="{FF2B5EF4-FFF2-40B4-BE49-F238E27FC236}">
                <a16:creationId xmlns:a16="http://schemas.microsoft.com/office/drawing/2014/main" id="{E0023492-266B-2B99-24C8-E351EACDB101}"/>
              </a:ext>
            </a:extLst>
          </p:cNvPr>
          <p:cNvSpPr>
            <a:spLocks noGrp="1"/>
          </p:cNvSpPr>
          <p:nvPr>
            <p:ph type="body" idx="1"/>
          </p:nvPr>
        </p:nvSpPr>
        <p:spPr/>
        <p:txBody>
          <a:bodyPr/>
          <a:lstStyle/>
          <a:p>
            <a:r>
              <a:rPr lang="en-US"/>
              <a:t>Budget period matches project period</a:t>
            </a:r>
          </a:p>
        </p:txBody>
      </p:sp>
      <p:pic>
        <p:nvPicPr>
          <p:cNvPr id="14" name="Content Placeholder 13" descr="Grant Tracker budget information page where budget period matches project period.">
            <a:extLst>
              <a:ext uri="{FF2B5EF4-FFF2-40B4-BE49-F238E27FC236}">
                <a16:creationId xmlns:a16="http://schemas.microsoft.com/office/drawing/2014/main" id="{3B90E198-7801-6288-A734-DBAAB014C961}"/>
              </a:ext>
            </a:extLst>
          </p:cNvPr>
          <p:cNvPicPr>
            <a:picLocks noGrp="1" noChangeAspect="1"/>
          </p:cNvPicPr>
          <p:nvPr>
            <p:ph sz="half" idx="2"/>
          </p:nvPr>
        </p:nvPicPr>
        <p:blipFill>
          <a:blip r:embed="rId2"/>
          <a:stretch>
            <a:fillRect/>
          </a:stretch>
        </p:blipFill>
        <p:spPr>
          <a:xfrm>
            <a:off x="1166319" y="2686248"/>
            <a:ext cx="4800000" cy="3171429"/>
          </a:xfrm>
        </p:spPr>
      </p:pic>
      <p:sp>
        <p:nvSpPr>
          <p:cNvPr id="7" name="Text Placeholder 6">
            <a:extLst>
              <a:ext uri="{FF2B5EF4-FFF2-40B4-BE49-F238E27FC236}">
                <a16:creationId xmlns:a16="http://schemas.microsoft.com/office/drawing/2014/main" id="{58532973-60B8-6261-B58B-76FF2A1C2831}"/>
              </a:ext>
            </a:extLst>
          </p:cNvPr>
          <p:cNvSpPr>
            <a:spLocks noGrp="1"/>
          </p:cNvSpPr>
          <p:nvPr>
            <p:ph type="body" sz="quarter" idx="3"/>
          </p:nvPr>
        </p:nvSpPr>
        <p:spPr/>
        <p:txBody>
          <a:bodyPr/>
          <a:lstStyle/>
          <a:p>
            <a:r>
              <a:rPr lang="en-US"/>
              <a:t>Budget period within larger project period</a:t>
            </a:r>
          </a:p>
        </p:txBody>
      </p:sp>
      <p:pic>
        <p:nvPicPr>
          <p:cNvPr id="12" name="Content Placeholder 11" descr="Budget information page where the budget period is a segment of a longer project period.">
            <a:extLst>
              <a:ext uri="{FF2B5EF4-FFF2-40B4-BE49-F238E27FC236}">
                <a16:creationId xmlns:a16="http://schemas.microsoft.com/office/drawing/2014/main" id="{6787214C-AE23-E81A-FD85-FC44FC79A661}"/>
              </a:ext>
            </a:extLst>
          </p:cNvPr>
          <p:cNvPicPr>
            <a:picLocks noGrp="1" noChangeAspect="1"/>
          </p:cNvPicPr>
          <p:nvPr>
            <p:ph sz="quarter" idx="4"/>
          </p:nvPr>
        </p:nvPicPr>
        <p:blipFill>
          <a:blip r:embed="rId3"/>
          <a:stretch>
            <a:fillRect/>
          </a:stretch>
        </p:blipFill>
        <p:spPr>
          <a:xfrm>
            <a:off x="6305848" y="2714820"/>
            <a:ext cx="4761905" cy="3114286"/>
          </a:xfrm>
        </p:spPr>
      </p:pic>
    </p:spTree>
    <p:extLst>
      <p:ext uri="{BB962C8B-B14F-4D97-AF65-F5344CB8AC3E}">
        <p14:creationId xmlns:p14="http://schemas.microsoft.com/office/powerpoint/2010/main" val="1539035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011CB-0DE6-2118-2A75-8226B3E103C5}"/>
              </a:ext>
            </a:extLst>
          </p:cNvPr>
          <p:cNvSpPr>
            <a:spLocks noGrp="1"/>
          </p:cNvSpPr>
          <p:nvPr>
            <p:ph type="title"/>
          </p:nvPr>
        </p:nvSpPr>
        <p:spPr/>
        <p:txBody>
          <a:bodyPr/>
          <a:lstStyle/>
          <a:p>
            <a:r>
              <a:rPr lang="en-US"/>
              <a:t>But why doesn’t my budget period match my project period?</a:t>
            </a:r>
          </a:p>
        </p:txBody>
      </p:sp>
      <p:sp>
        <p:nvSpPr>
          <p:cNvPr id="3" name="Content Placeholder 2">
            <a:extLst>
              <a:ext uri="{FF2B5EF4-FFF2-40B4-BE49-F238E27FC236}">
                <a16:creationId xmlns:a16="http://schemas.microsoft.com/office/drawing/2014/main" id="{B3736CBE-27FB-BE63-D009-E2F65B3A9C33}"/>
              </a:ext>
            </a:extLst>
          </p:cNvPr>
          <p:cNvSpPr>
            <a:spLocks noGrp="1"/>
          </p:cNvSpPr>
          <p:nvPr>
            <p:ph idx="1"/>
          </p:nvPr>
        </p:nvSpPr>
        <p:spPr/>
        <p:txBody>
          <a:bodyPr>
            <a:normAutofit/>
          </a:bodyPr>
          <a:lstStyle/>
          <a:p>
            <a:pPr>
              <a:buFont typeface="Arial" panose="020B0604020202020204" pitchFamily="34" charset="0"/>
              <a:buChar char="•"/>
            </a:pPr>
            <a:r>
              <a:rPr lang="en-US"/>
              <a:t>Depends on the terms of the award agreement</a:t>
            </a:r>
          </a:p>
          <a:p>
            <a:pPr>
              <a:buFont typeface="Arial" panose="020B0604020202020204" pitchFamily="34" charset="0"/>
              <a:buChar char="•"/>
            </a:pPr>
            <a:r>
              <a:rPr lang="en-US"/>
              <a:t>If GCA needs to issue a final invoice and/or a final financial report before the award as a whole ends, the award will be set up with multiple budget periods</a:t>
            </a:r>
          </a:p>
          <a:p>
            <a:pPr lvl="1">
              <a:buFont typeface="Arial" panose="020B0604020202020204" pitchFamily="34" charset="0"/>
              <a:buChar char="•"/>
            </a:pPr>
            <a:r>
              <a:rPr lang="en-US"/>
              <a:t>Separate accountability</a:t>
            </a:r>
          </a:p>
          <a:p>
            <a:pPr lvl="1">
              <a:buFont typeface="Arial" panose="020B0604020202020204" pitchFamily="34" charset="0"/>
              <a:buChar char="•"/>
            </a:pPr>
            <a:r>
              <a:rPr lang="en-US"/>
              <a:t>Renewal budgets</a:t>
            </a:r>
          </a:p>
          <a:p>
            <a:pPr>
              <a:buFont typeface="Arial" panose="020B0604020202020204" pitchFamily="34" charset="0"/>
              <a:buChar char="•"/>
            </a:pPr>
            <a:r>
              <a:rPr lang="en-US"/>
              <a:t>In some cases careful reading of the agreement for a large award with a long project period reveals that they are only authorizing UW to spend a fraction of the funds over a subset of the award period.</a:t>
            </a:r>
          </a:p>
          <a:p>
            <a:pPr lvl="1">
              <a:buFont typeface="Arial" panose="020B0604020202020204" pitchFamily="34" charset="0"/>
              <a:buChar char="•"/>
            </a:pPr>
            <a:r>
              <a:rPr lang="en-US"/>
              <a:t>GCA will set up the funding level and budget end date based on what is currently authorized.</a:t>
            </a:r>
          </a:p>
          <a:p>
            <a:pPr lvl="1">
              <a:buFont typeface="Arial" panose="020B0604020202020204" pitchFamily="34" charset="0"/>
              <a:buChar char="•"/>
            </a:pPr>
            <a:r>
              <a:rPr lang="en-US"/>
              <a:t>When the sponsor authorizes additional funding and/or time, GCA will extend the budget period accordingly.</a:t>
            </a:r>
          </a:p>
          <a:p>
            <a:pPr lvl="1">
              <a:buFont typeface="Arial" panose="020B0604020202020204" pitchFamily="34" charset="0"/>
              <a:buChar char="•"/>
            </a:pPr>
            <a:endParaRPr lang="en-US"/>
          </a:p>
        </p:txBody>
      </p:sp>
    </p:spTree>
    <p:extLst>
      <p:ext uri="{BB962C8B-B14F-4D97-AF65-F5344CB8AC3E}">
        <p14:creationId xmlns:p14="http://schemas.microsoft.com/office/powerpoint/2010/main" val="232951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0EE1E2-2BCB-DDFD-575E-61781CCE9680}"/>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Welcome!</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F5F414D8-103E-19FB-375F-17DA3E1F71D1}"/>
              </a:ext>
            </a:extLst>
          </p:cNvPr>
          <p:cNvGraphicFramePr>
            <a:graphicFrameLocks noGrp="1"/>
          </p:cNvGraphicFramePr>
          <p:nvPr>
            <p:ph idx="1"/>
            <p:extLst>
              <p:ext uri="{D42A27DB-BD31-4B8C-83A1-F6EECF244321}">
                <p14:modId xmlns:p14="http://schemas.microsoft.com/office/powerpoint/2010/main" val="224843864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0296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6AF4-1B1E-6EC7-C33F-EAF9E8879A6A}"/>
              </a:ext>
            </a:extLst>
          </p:cNvPr>
          <p:cNvSpPr>
            <a:spLocks noGrp="1"/>
          </p:cNvSpPr>
          <p:nvPr>
            <p:ph type="title"/>
          </p:nvPr>
        </p:nvSpPr>
        <p:spPr/>
        <p:txBody>
          <a:bodyPr/>
          <a:lstStyle/>
          <a:p>
            <a:r>
              <a:rPr lang="en-US">
                <a:cs typeface="Calibri Light"/>
              </a:rPr>
              <a:t>Example 1</a:t>
            </a:r>
            <a:endParaRPr lang="en-US"/>
          </a:p>
        </p:txBody>
      </p:sp>
      <p:pic>
        <p:nvPicPr>
          <p:cNvPr id="4" name="Picture 4" descr="Table&#10;&#10;Description automatically generated">
            <a:extLst>
              <a:ext uri="{FF2B5EF4-FFF2-40B4-BE49-F238E27FC236}">
                <a16:creationId xmlns:a16="http://schemas.microsoft.com/office/drawing/2014/main" id="{B8931A4F-D118-A9B0-E808-226A19D4AED3}"/>
              </a:ext>
            </a:extLst>
          </p:cNvPr>
          <p:cNvPicPr>
            <a:picLocks noGrp="1" noChangeAspect="1"/>
          </p:cNvPicPr>
          <p:nvPr>
            <p:ph idx="1"/>
          </p:nvPr>
        </p:nvPicPr>
        <p:blipFill>
          <a:blip r:embed="rId2"/>
          <a:stretch>
            <a:fillRect/>
          </a:stretch>
        </p:blipFill>
        <p:spPr>
          <a:xfrm>
            <a:off x="1097279" y="2115201"/>
            <a:ext cx="8163698" cy="2629751"/>
          </a:xfrm>
        </p:spPr>
      </p:pic>
      <p:pic>
        <p:nvPicPr>
          <p:cNvPr id="5" name="Picture 5" descr="A picture containing logo&#10;&#10;Description automatically generated">
            <a:extLst>
              <a:ext uri="{FF2B5EF4-FFF2-40B4-BE49-F238E27FC236}">
                <a16:creationId xmlns:a16="http://schemas.microsoft.com/office/drawing/2014/main" id="{F07F4614-06E8-FE75-37D7-AB2E3311BCCE}"/>
              </a:ext>
            </a:extLst>
          </p:cNvPr>
          <p:cNvPicPr>
            <a:picLocks noChangeAspect="1"/>
          </p:cNvPicPr>
          <p:nvPr/>
        </p:nvPicPr>
        <p:blipFill>
          <a:blip r:embed="rId3"/>
          <a:stretch>
            <a:fillRect/>
          </a:stretch>
        </p:blipFill>
        <p:spPr>
          <a:xfrm>
            <a:off x="2716428" y="4938365"/>
            <a:ext cx="8128686" cy="863351"/>
          </a:xfrm>
          <a:prstGeom prst="rect">
            <a:avLst/>
          </a:prstGeom>
        </p:spPr>
      </p:pic>
    </p:spTree>
    <p:extLst>
      <p:ext uri="{BB962C8B-B14F-4D97-AF65-F5344CB8AC3E}">
        <p14:creationId xmlns:p14="http://schemas.microsoft.com/office/powerpoint/2010/main" val="3564768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8F45-6470-FBBA-C81F-A1405717707F}"/>
              </a:ext>
            </a:extLst>
          </p:cNvPr>
          <p:cNvSpPr>
            <a:spLocks noGrp="1"/>
          </p:cNvSpPr>
          <p:nvPr>
            <p:ph type="title"/>
          </p:nvPr>
        </p:nvSpPr>
        <p:spPr/>
        <p:txBody>
          <a:bodyPr/>
          <a:lstStyle/>
          <a:p>
            <a:r>
              <a:rPr lang="en-US">
                <a:cs typeface="Calibri Light"/>
              </a:rPr>
              <a:t>Example 2</a:t>
            </a:r>
            <a:endParaRPr lang="en-US"/>
          </a:p>
        </p:txBody>
      </p:sp>
      <p:pic>
        <p:nvPicPr>
          <p:cNvPr id="4" name="Picture 4">
            <a:extLst>
              <a:ext uri="{FF2B5EF4-FFF2-40B4-BE49-F238E27FC236}">
                <a16:creationId xmlns:a16="http://schemas.microsoft.com/office/drawing/2014/main" id="{7EF091BF-D7B8-84CD-1068-38BBC2F49523}"/>
              </a:ext>
            </a:extLst>
          </p:cNvPr>
          <p:cNvPicPr>
            <a:picLocks noGrp="1" noChangeAspect="1"/>
          </p:cNvPicPr>
          <p:nvPr>
            <p:ph idx="1"/>
          </p:nvPr>
        </p:nvPicPr>
        <p:blipFill>
          <a:blip r:embed="rId2"/>
          <a:stretch>
            <a:fillRect/>
          </a:stretch>
        </p:blipFill>
        <p:spPr>
          <a:xfrm>
            <a:off x="1138469" y="1845654"/>
            <a:ext cx="10058400" cy="1737519"/>
          </a:xfrm>
        </p:spPr>
      </p:pic>
      <p:pic>
        <p:nvPicPr>
          <p:cNvPr id="5" name="Picture 5" descr="Table&#10;&#10;Description automatically generated">
            <a:extLst>
              <a:ext uri="{FF2B5EF4-FFF2-40B4-BE49-F238E27FC236}">
                <a16:creationId xmlns:a16="http://schemas.microsoft.com/office/drawing/2014/main" id="{AAB4BA92-D14F-99C8-7B75-13A75C9744DD}"/>
              </a:ext>
            </a:extLst>
          </p:cNvPr>
          <p:cNvPicPr>
            <a:picLocks noChangeAspect="1"/>
          </p:cNvPicPr>
          <p:nvPr/>
        </p:nvPicPr>
        <p:blipFill>
          <a:blip r:embed="rId3"/>
          <a:stretch>
            <a:fillRect/>
          </a:stretch>
        </p:blipFill>
        <p:spPr>
          <a:xfrm>
            <a:off x="1192427" y="4054122"/>
            <a:ext cx="9868929" cy="1859539"/>
          </a:xfrm>
          <a:prstGeom prst="rect">
            <a:avLst/>
          </a:prstGeom>
        </p:spPr>
      </p:pic>
    </p:spTree>
    <p:extLst>
      <p:ext uri="{BB962C8B-B14F-4D97-AF65-F5344CB8AC3E}">
        <p14:creationId xmlns:p14="http://schemas.microsoft.com/office/powerpoint/2010/main" val="192881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D8DF-05AC-84C5-2A33-8448DBB6A63B}"/>
              </a:ext>
            </a:extLst>
          </p:cNvPr>
          <p:cNvSpPr>
            <a:spLocks noGrp="1"/>
          </p:cNvSpPr>
          <p:nvPr>
            <p:ph type="title"/>
          </p:nvPr>
        </p:nvSpPr>
        <p:spPr/>
        <p:txBody>
          <a:bodyPr/>
          <a:lstStyle/>
          <a:p>
            <a:r>
              <a:rPr lang="en-US">
                <a:cs typeface="Calibri Light"/>
              </a:rPr>
              <a:t>Example 2 continued</a:t>
            </a:r>
            <a:endParaRPr lang="en-US"/>
          </a:p>
        </p:txBody>
      </p:sp>
      <p:pic>
        <p:nvPicPr>
          <p:cNvPr id="4" name="Picture 4" descr="Table&#10;&#10;Description automatically generated">
            <a:extLst>
              <a:ext uri="{FF2B5EF4-FFF2-40B4-BE49-F238E27FC236}">
                <a16:creationId xmlns:a16="http://schemas.microsoft.com/office/drawing/2014/main" id="{ECDB663F-C25A-07D4-8D4A-7A0E4EE3A9CD}"/>
              </a:ext>
            </a:extLst>
          </p:cNvPr>
          <p:cNvPicPr>
            <a:picLocks noGrp="1" noChangeAspect="1"/>
          </p:cNvPicPr>
          <p:nvPr>
            <p:ph idx="1"/>
          </p:nvPr>
        </p:nvPicPr>
        <p:blipFill>
          <a:blip r:embed="rId2"/>
          <a:stretch>
            <a:fillRect/>
          </a:stretch>
        </p:blipFill>
        <p:spPr>
          <a:xfrm>
            <a:off x="1834953" y="2448229"/>
            <a:ext cx="7996108" cy="2365288"/>
          </a:xfrm>
        </p:spPr>
      </p:pic>
    </p:spTree>
    <p:extLst>
      <p:ext uri="{BB962C8B-B14F-4D97-AF65-F5344CB8AC3E}">
        <p14:creationId xmlns:p14="http://schemas.microsoft.com/office/powerpoint/2010/main" val="1013082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051" name="Rectangle 105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3" name="Rectangle 105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55" name="Straight Connector 105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A group of question marks printed on multicolored post-it notes.">
            <a:extLst>
              <a:ext uri="{FF2B5EF4-FFF2-40B4-BE49-F238E27FC236}">
                <a16:creationId xmlns:a16="http://schemas.microsoft.com/office/drawing/2014/main" id="{0F067F26-9CB3-2266-52D8-700427761B2C}"/>
              </a:ext>
            </a:extLst>
          </p:cNvPr>
          <p:cNvPicPr>
            <a:picLocks noGrp="1" noChangeAspect="1" noChangeArrowheads="1"/>
          </p:cNvPicPr>
          <p:nvPr>
            <p:ph idx="1"/>
          </p:nvPr>
        </p:nvPicPr>
        <p:blipFill rotWithShape="1">
          <a:blip r:embed="rId2">
            <a:alphaModFix amt="35000"/>
            <a:extLst>
              <a:ext uri="{28A0092B-C50C-407E-A947-70E740481C1C}">
                <a14:useLocalDpi xmlns:a14="http://schemas.microsoft.com/office/drawing/2010/main" val="0"/>
              </a:ext>
            </a:extLst>
          </a:blip>
          <a:srcRect t="7579" b="783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921611-A361-A36C-9478-EC7A5E8AB502}"/>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Questions?</a:t>
            </a:r>
          </a:p>
        </p:txBody>
      </p:sp>
      <p:cxnSp>
        <p:nvCxnSpPr>
          <p:cNvPr id="1057" name="Straight Connector 1056">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59" name="Rectangle 1058">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1" name="Rectangle 1060">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751477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BC5572-FC33-4C1C-8DEE-C2CF75A75641}"/>
              </a:ext>
              <a:ext uri="{C183D7F6-B498-43B3-948B-1728B52AA6E4}">
                <adec:decorative xmlns:adec="http://schemas.microsoft.com/office/drawing/2017/decorative" val="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a:normAutofit/>
          </a:bodyPr>
          <a:lstStyle/>
          <a:p>
            <a:r>
              <a:rPr lang="en-US" sz="7200" dirty="0"/>
              <a:t>Extensions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a:normAutofit/>
          </a:bodyPr>
          <a:lstStyle/>
          <a:p>
            <a:r>
              <a:rPr lang="en-US" sz="2800"/>
              <a:t>Patrick Carney</a:t>
            </a:r>
          </a:p>
        </p:txBody>
      </p:sp>
    </p:spTree>
    <p:extLst>
      <p:ext uri="{BB962C8B-B14F-4D97-AF65-F5344CB8AC3E}">
        <p14:creationId xmlns:p14="http://schemas.microsoft.com/office/powerpoint/2010/main" val="633738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676FA-B4ED-7462-5875-2A9FBABCA29D}"/>
              </a:ext>
            </a:extLst>
          </p:cNvPr>
          <p:cNvSpPr>
            <a:spLocks noGrp="1"/>
          </p:cNvSpPr>
          <p:nvPr>
            <p:ph type="title"/>
          </p:nvPr>
        </p:nvSpPr>
        <p:spPr/>
        <p:txBody>
          <a:bodyPr/>
          <a:lstStyle/>
          <a:p>
            <a:r>
              <a:rPr lang="en-US"/>
              <a:t>What are we looking at?</a:t>
            </a:r>
          </a:p>
        </p:txBody>
      </p:sp>
      <p:graphicFrame>
        <p:nvGraphicFramePr>
          <p:cNvPr id="5" name="Content Placeholder 2">
            <a:extLst>
              <a:ext uri="{FF2B5EF4-FFF2-40B4-BE49-F238E27FC236}">
                <a16:creationId xmlns:a16="http://schemas.microsoft.com/office/drawing/2014/main" id="{88D5FBE7-1B4C-7163-524F-21BF98A8D5AD}"/>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3469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F02EDC-46CF-D0C9-36C7-0DD6D24D9A5F}"/>
              </a:ext>
            </a:extLst>
          </p:cNvPr>
          <p:cNvSpPr>
            <a:spLocks noGrp="1"/>
          </p:cNvSpPr>
          <p:nvPr>
            <p:ph type="title"/>
          </p:nvPr>
        </p:nvSpPr>
        <p:spPr>
          <a:xfrm>
            <a:off x="5181601" y="634946"/>
            <a:ext cx="6368142" cy="1450757"/>
          </a:xfrm>
        </p:spPr>
        <p:txBody>
          <a:bodyPr>
            <a:normAutofit/>
          </a:bodyPr>
          <a:lstStyle/>
          <a:p>
            <a:r>
              <a:rPr lang="en-US"/>
              <a:t>No Cost Extension</a:t>
            </a:r>
          </a:p>
        </p:txBody>
      </p:sp>
      <p:pic>
        <p:nvPicPr>
          <p:cNvPr id="2050" name="Picture 2">
            <a:extLst>
              <a:ext uri="{FF2B5EF4-FFF2-40B4-BE49-F238E27FC236}">
                <a16:creationId xmlns:a16="http://schemas.microsoft.com/office/drawing/2014/main" id="{6505609C-2145-AB45-42C7-46DDDE9A84EE}"/>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31" r="32149" b="1"/>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860D39-B322-AD03-11DE-C6F509F0D5F3}"/>
              </a:ext>
            </a:extLst>
          </p:cNvPr>
          <p:cNvSpPr>
            <a:spLocks noGrp="1"/>
          </p:cNvSpPr>
          <p:nvPr>
            <p:ph idx="1"/>
          </p:nvPr>
        </p:nvSpPr>
        <p:spPr>
          <a:xfrm>
            <a:off x="5181601" y="2198914"/>
            <a:ext cx="6368142" cy="3670180"/>
          </a:xfrm>
        </p:spPr>
        <p:txBody>
          <a:bodyPr vert="horz" lIns="0" tIns="45720" rIns="0" bIns="45720" rtlCol="0" anchor="t">
            <a:normAutofit/>
          </a:bodyPr>
          <a:lstStyle/>
          <a:p>
            <a:r>
              <a:rPr lang="en-US" dirty="0"/>
              <a:t>Sponsor is adding additional time to an award, but no new money is added. These are routed as a PAC (Post Award Change)and are the simplest of all the variances.</a:t>
            </a:r>
          </a:p>
          <a:p>
            <a:endParaRPr lang="en-US"/>
          </a:p>
        </p:txBody>
      </p:sp>
    </p:spTree>
    <p:extLst>
      <p:ext uri="{BB962C8B-B14F-4D97-AF65-F5344CB8AC3E}">
        <p14:creationId xmlns:p14="http://schemas.microsoft.com/office/powerpoint/2010/main" val="348986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C9F3D-9754-4894-2CDF-5B79DE708171}"/>
              </a:ext>
            </a:extLst>
          </p:cNvPr>
          <p:cNvSpPr>
            <a:spLocks noGrp="1"/>
          </p:cNvSpPr>
          <p:nvPr>
            <p:ph type="title"/>
          </p:nvPr>
        </p:nvSpPr>
        <p:spPr/>
        <p:txBody>
          <a:bodyPr/>
          <a:lstStyle/>
          <a:p>
            <a:r>
              <a:rPr lang="en-US"/>
              <a:t>Temporary Extensions</a:t>
            </a:r>
          </a:p>
        </p:txBody>
      </p:sp>
      <p:sp>
        <p:nvSpPr>
          <p:cNvPr id="3" name="Content Placeholder 2">
            <a:extLst>
              <a:ext uri="{FF2B5EF4-FFF2-40B4-BE49-F238E27FC236}">
                <a16:creationId xmlns:a16="http://schemas.microsoft.com/office/drawing/2014/main" id="{D463049F-C51B-3FA0-765E-E7E61C470FCC}"/>
              </a:ext>
            </a:extLst>
          </p:cNvPr>
          <p:cNvSpPr>
            <a:spLocks noGrp="1"/>
          </p:cNvSpPr>
          <p:nvPr>
            <p:ph idx="1"/>
          </p:nvPr>
        </p:nvSpPr>
        <p:spPr/>
        <p:txBody>
          <a:bodyPr/>
          <a:lstStyle/>
          <a:p>
            <a:pPr>
              <a:buFont typeface="Wingdings" panose="05000000000000000000" pitchFamily="2" charset="2"/>
              <a:buChar char="v"/>
            </a:pPr>
            <a:r>
              <a:rPr lang="en-US"/>
              <a:t>Often used when an extension is expected but we don’t have the amendment yet, and it looks like it may take some time to get the signature process. You can request a temporary extension and we will extend the end date and keep the budget open.</a:t>
            </a:r>
          </a:p>
          <a:p>
            <a:pPr>
              <a:buFont typeface="Wingdings" panose="05000000000000000000" pitchFamily="2" charset="2"/>
              <a:buChar char="v"/>
            </a:pPr>
            <a:r>
              <a:rPr lang="en-US"/>
              <a:t>Important to note that the sponsor is NOT responsible to reimburse for expenses that post during a temporary extension should the amendment not come through. This is why a guarantee budget is required.</a:t>
            </a:r>
          </a:p>
          <a:p>
            <a:endParaRPr lang="en-US"/>
          </a:p>
        </p:txBody>
      </p:sp>
    </p:spTree>
    <p:extLst>
      <p:ext uri="{BB962C8B-B14F-4D97-AF65-F5344CB8AC3E}">
        <p14:creationId xmlns:p14="http://schemas.microsoft.com/office/powerpoint/2010/main" val="3100610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D6F4-B782-A806-5135-C8F51985978A}"/>
              </a:ext>
            </a:extLst>
          </p:cNvPr>
          <p:cNvSpPr>
            <a:spLocks noGrp="1"/>
          </p:cNvSpPr>
          <p:nvPr>
            <p:ph type="title"/>
          </p:nvPr>
        </p:nvSpPr>
        <p:spPr/>
        <p:txBody>
          <a:bodyPr>
            <a:normAutofit/>
          </a:bodyPr>
          <a:lstStyle/>
          <a:p>
            <a:r>
              <a:rPr lang="en-US" sz="5400"/>
              <a:t>Supplement/Extensions</a:t>
            </a:r>
          </a:p>
        </p:txBody>
      </p:sp>
      <p:sp>
        <p:nvSpPr>
          <p:cNvPr id="3" name="Content Placeholder 2">
            <a:extLst>
              <a:ext uri="{FF2B5EF4-FFF2-40B4-BE49-F238E27FC236}">
                <a16:creationId xmlns:a16="http://schemas.microsoft.com/office/drawing/2014/main" id="{A67FA40E-4D73-3552-D5DE-9CF5C212C881}"/>
              </a:ext>
            </a:extLst>
          </p:cNvPr>
          <p:cNvSpPr>
            <a:spLocks noGrp="1"/>
          </p:cNvSpPr>
          <p:nvPr>
            <p:ph idx="1"/>
          </p:nvPr>
        </p:nvSpPr>
        <p:spPr/>
        <p:txBody>
          <a:bodyPr/>
          <a:lstStyle/>
          <a:p>
            <a:r>
              <a:rPr lang="en-US" sz="2800"/>
              <a:t>Used when the sponsor is adding funds and extending the period. These get tricky when comparing to renewals.</a:t>
            </a:r>
          </a:p>
          <a:p>
            <a:pPr lvl="1">
              <a:buFont typeface="Wingdings" panose="05000000000000000000" pitchFamily="2" charset="2"/>
              <a:buChar char="v"/>
            </a:pPr>
            <a:r>
              <a:rPr lang="en-US" sz="2800"/>
              <a:t>Carryover is automatic, or prior funds are not distinguished from new funds and can be invoiced together.</a:t>
            </a:r>
          </a:p>
          <a:p>
            <a:pPr lvl="1">
              <a:buFont typeface="Wingdings" panose="05000000000000000000" pitchFamily="2" charset="2"/>
              <a:buChar char="v"/>
            </a:pPr>
            <a:r>
              <a:rPr lang="en-US" sz="2800"/>
              <a:t>No requirements for final financial reports or invoices for each period.</a:t>
            </a:r>
          </a:p>
          <a:p>
            <a:pPr lvl="1">
              <a:buFont typeface="Wingdings" panose="05000000000000000000" pitchFamily="2" charset="2"/>
              <a:buChar char="v"/>
            </a:pPr>
            <a:r>
              <a:rPr lang="en-US" sz="2800"/>
              <a:t>Grant number does not change.</a:t>
            </a:r>
          </a:p>
          <a:p>
            <a:endParaRPr lang="en-US"/>
          </a:p>
        </p:txBody>
      </p:sp>
    </p:spTree>
    <p:extLst>
      <p:ext uri="{BB962C8B-B14F-4D97-AF65-F5344CB8AC3E}">
        <p14:creationId xmlns:p14="http://schemas.microsoft.com/office/powerpoint/2010/main" val="776023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889A-1F98-D362-3897-3055FF9790E5}"/>
              </a:ext>
            </a:extLst>
          </p:cNvPr>
          <p:cNvSpPr>
            <a:spLocks noGrp="1"/>
          </p:cNvSpPr>
          <p:nvPr>
            <p:ph type="title"/>
          </p:nvPr>
        </p:nvSpPr>
        <p:spPr/>
        <p:txBody>
          <a:bodyPr/>
          <a:lstStyle/>
          <a:p>
            <a:r>
              <a:rPr lang="en-US"/>
              <a:t>Advance Renewals</a:t>
            </a:r>
          </a:p>
        </p:txBody>
      </p:sp>
      <p:sp>
        <p:nvSpPr>
          <p:cNvPr id="3" name="Content Placeholder 2">
            <a:extLst>
              <a:ext uri="{FF2B5EF4-FFF2-40B4-BE49-F238E27FC236}">
                <a16:creationId xmlns:a16="http://schemas.microsoft.com/office/drawing/2014/main" id="{E4C78129-FEE7-6C7E-06D7-DD57F8634099}"/>
              </a:ext>
            </a:extLst>
          </p:cNvPr>
          <p:cNvSpPr>
            <a:spLocks noGrp="1"/>
          </p:cNvSpPr>
          <p:nvPr>
            <p:ph idx="1"/>
          </p:nvPr>
        </p:nvSpPr>
        <p:spPr/>
        <p:txBody>
          <a:bodyPr/>
          <a:lstStyle/>
          <a:p>
            <a:pPr>
              <a:buFont typeface="Wingdings" panose="05000000000000000000" pitchFamily="2" charset="2"/>
              <a:buChar char="v"/>
            </a:pPr>
            <a:r>
              <a:rPr lang="en-US" sz="2400"/>
              <a:t>Can be used to establish a renewal budget when the sponsor is going to fund a new period.</a:t>
            </a:r>
          </a:p>
          <a:p>
            <a:pPr>
              <a:buFont typeface="Wingdings" panose="05000000000000000000" pitchFamily="2" charset="2"/>
              <a:buChar char="v"/>
            </a:pPr>
            <a:r>
              <a:rPr lang="en-US" sz="2400"/>
              <a:t>These are used in place of supp/ext if:</a:t>
            </a:r>
          </a:p>
          <a:p>
            <a:pPr lvl="1">
              <a:buFont typeface="Wingdings" panose="05000000000000000000" pitchFamily="2" charset="2"/>
              <a:buChar char="v"/>
            </a:pPr>
            <a:r>
              <a:rPr lang="en-US" sz="2400"/>
              <a:t>Carryover is NOT automatic</a:t>
            </a:r>
          </a:p>
          <a:p>
            <a:pPr lvl="1">
              <a:buFont typeface="Wingdings" panose="05000000000000000000" pitchFamily="2" charset="2"/>
              <a:buChar char="v"/>
            </a:pPr>
            <a:r>
              <a:rPr lang="en-US" sz="2400"/>
              <a:t>The award requires separate financial reports and/or invoices at the close of each period</a:t>
            </a:r>
          </a:p>
          <a:p>
            <a:pPr lvl="1">
              <a:buFont typeface="Wingdings" panose="05000000000000000000" pitchFamily="2" charset="2"/>
              <a:buChar char="v"/>
            </a:pPr>
            <a:r>
              <a:rPr lang="en-US" sz="2400"/>
              <a:t>A new PO or grant number is issued for the new period.</a:t>
            </a:r>
          </a:p>
          <a:p>
            <a:endParaRPr lang="en-US"/>
          </a:p>
        </p:txBody>
      </p:sp>
    </p:spTree>
    <p:extLst>
      <p:ext uri="{BB962C8B-B14F-4D97-AF65-F5344CB8AC3E}">
        <p14:creationId xmlns:p14="http://schemas.microsoft.com/office/powerpoint/2010/main" val="4157891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340D-512D-1890-03B2-602E6AE0134B}"/>
              </a:ext>
            </a:extLst>
          </p:cNvPr>
          <p:cNvSpPr>
            <a:spLocks noGrp="1"/>
          </p:cNvSpPr>
          <p:nvPr>
            <p:ph type="title"/>
          </p:nvPr>
        </p:nvSpPr>
        <p:spPr/>
        <p:txBody>
          <a:bodyPr/>
          <a:lstStyle/>
          <a:p>
            <a:r>
              <a:rPr lang="en-US"/>
              <a:t>Agenda</a:t>
            </a:r>
          </a:p>
        </p:txBody>
      </p:sp>
      <p:graphicFrame>
        <p:nvGraphicFramePr>
          <p:cNvPr id="5" name="Content Placeholder 2">
            <a:extLst>
              <a:ext uri="{FF2B5EF4-FFF2-40B4-BE49-F238E27FC236}">
                <a16:creationId xmlns:a16="http://schemas.microsoft.com/office/drawing/2014/main" id="{C5352F98-843D-67A0-BF1C-396352AD5F9D}"/>
              </a:ext>
            </a:extLst>
          </p:cNvPr>
          <p:cNvGraphicFramePr>
            <a:graphicFrameLocks noGrp="1"/>
          </p:cNvGraphicFramePr>
          <p:nvPr>
            <p:ph idx="1"/>
            <p:extLst>
              <p:ext uri="{D42A27DB-BD31-4B8C-83A1-F6EECF244321}">
                <p14:modId xmlns:p14="http://schemas.microsoft.com/office/powerpoint/2010/main" val="2691249199"/>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386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BFBC-49C2-C9F8-4930-65AC90D05BF9}"/>
              </a:ext>
            </a:extLst>
          </p:cNvPr>
          <p:cNvSpPr>
            <a:spLocks noGrp="1"/>
          </p:cNvSpPr>
          <p:nvPr>
            <p:ph type="title"/>
          </p:nvPr>
        </p:nvSpPr>
        <p:spPr/>
        <p:txBody>
          <a:bodyPr/>
          <a:lstStyle/>
          <a:p>
            <a:r>
              <a:rPr lang="en-US"/>
              <a:t>Advance Budget Extensions</a:t>
            </a:r>
          </a:p>
        </p:txBody>
      </p:sp>
      <p:sp>
        <p:nvSpPr>
          <p:cNvPr id="3" name="Content Placeholder 2">
            <a:extLst>
              <a:ext uri="{FF2B5EF4-FFF2-40B4-BE49-F238E27FC236}">
                <a16:creationId xmlns:a16="http://schemas.microsoft.com/office/drawing/2014/main" id="{EBCDD8AD-8BC6-CA85-4FC0-5DD1CFA4F315}"/>
              </a:ext>
            </a:extLst>
          </p:cNvPr>
          <p:cNvSpPr>
            <a:spLocks noGrp="1"/>
          </p:cNvSpPr>
          <p:nvPr>
            <p:ph idx="1"/>
          </p:nvPr>
        </p:nvSpPr>
        <p:spPr/>
        <p:txBody>
          <a:bodyPr/>
          <a:lstStyle/>
          <a:p>
            <a:pPr>
              <a:buFont typeface="Wingdings" panose="05000000000000000000" pitchFamily="2" charset="2"/>
              <a:buChar char="v"/>
            </a:pPr>
            <a:r>
              <a:rPr lang="en-US" sz="2800"/>
              <a:t>Used to add more time to a budget that is in advance status.</a:t>
            </a:r>
          </a:p>
          <a:p>
            <a:pPr>
              <a:buFont typeface="Wingdings" panose="05000000000000000000" pitchFamily="2" charset="2"/>
              <a:buChar char="v"/>
            </a:pPr>
            <a:r>
              <a:rPr lang="en-US" sz="2800"/>
              <a:t>Please note that advance budget periods may not exceed 18 months.</a:t>
            </a:r>
          </a:p>
          <a:p>
            <a:endParaRPr lang="en-US"/>
          </a:p>
        </p:txBody>
      </p:sp>
    </p:spTree>
    <p:extLst>
      <p:ext uri="{BB962C8B-B14F-4D97-AF65-F5344CB8AC3E}">
        <p14:creationId xmlns:p14="http://schemas.microsoft.com/office/powerpoint/2010/main" val="2171067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051" name="Rectangle 105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3" name="Rectangle 105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55" name="Straight Connector 105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A group of question marks printed on multicolored post-it notes.">
            <a:extLst>
              <a:ext uri="{FF2B5EF4-FFF2-40B4-BE49-F238E27FC236}">
                <a16:creationId xmlns:a16="http://schemas.microsoft.com/office/drawing/2014/main" id="{0F067F26-9CB3-2266-52D8-700427761B2C}"/>
              </a:ext>
            </a:extLst>
          </p:cNvPr>
          <p:cNvPicPr>
            <a:picLocks noGrp="1" noChangeAspect="1" noChangeArrowheads="1"/>
          </p:cNvPicPr>
          <p:nvPr>
            <p:ph idx="1"/>
          </p:nvPr>
        </p:nvPicPr>
        <p:blipFill rotWithShape="1">
          <a:blip r:embed="rId2">
            <a:alphaModFix amt="35000"/>
            <a:extLst>
              <a:ext uri="{28A0092B-C50C-407E-A947-70E740481C1C}">
                <a14:useLocalDpi xmlns:a14="http://schemas.microsoft.com/office/drawing/2010/main" val="0"/>
              </a:ext>
            </a:extLst>
          </a:blip>
          <a:srcRect t="7579" b="783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921611-A361-A36C-9478-EC7A5E8AB502}"/>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Questions?</a:t>
            </a:r>
          </a:p>
        </p:txBody>
      </p:sp>
      <p:cxnSp>
        <p:nvCxnSpPr>
          <p:cNvPr id="1057" name="Straight Connector 1056">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59" name="Rectangle 1058">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1" name="Rectangle 1060">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2008070"/>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3061-D2ED-7A9F-701F-C600931261A3}"/>
              </a:ext>
            </a:extLst>
          </p:cNvPr>
          <p:cNvSpPr>
            <a:spLocks noGrp="1"/>
          </p:cNvSpPr>
          <p:nvPr>
            <p:ph type="ctrTitle"/>
          </p:nvPr>
        </p:nvSpPr>
        <p:spPr/>
        <p:txBody>
          <a:bodyPr/>
          <a:lstStyle/>
          <a:p>
            <a:r>
              <a:rPr lang="en-US"/>
              <a:t>Indirect Costs: Auto and Manual Calculations</a:t>
            </a:r>
          </a:p>
        </p:txBody>
      </p:sp>
      <p:sp>
        <p:nvSpPr>
          <p:cNvPr id="3" name="Subtitle 2">
            <a:extLst>
              <a:ext uri="{FF2B5EF4-FFF2-40B4-BE49-F238E27FC236}">
                <a16:creationId xmlns:a16="http://schemas.microsoft.com/office/drawing/2014/main" id="{4CA1285F-0E53-3E13-455D-B074FA3F11D6}"/>
              </a:ext>
            </a:extLst>
          </p:cNvPr>
          <p:cNvSpPr>
            <a:spLocks noGrp="1"/>
          </p:cNvSpPr>
          <p:nvPr>
            <p:ph type="subTitle" idx="1"/>
          </p:nvPr>
        </p:nvSpPr>
        <p:spPr/>
        <p:txBody>
          <a:bodyPr/>
          <a:lstStyle/>
          <a:p>
            <a:r>
              <a:rPr lang="en-US"/>
              <a:t>Azalea Vasquez</a:t>
            </a:r>
          </a:p>
        </p:txBody>
      </p:sp>
    </p:spTree>
    <p:extLst>
      <p:ext uri="{BB962C8B-B14F-4D97-AF65-F5344CB8AC3E}">
        <p14:creationId xmlns:p14="http://schemas.microsoft.com/office/powerpoint/2010/main" val="1011691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AF1581-D524-36B8-641B-1612CD6EAFB3}"/>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What are Indirect Costs?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B53B392-B64F-E736-A02C-148D129BC8FF}"/>
              </a:ext>
            </a:extLst>
          </p:cNvPr>
          <p:cNvSpPr>
            <a:spLocks noGrp="1"/>
          </p:cNvSpPr>
          <p:nvPr>
            <p:ph idx="1"/>
          </p:nvPr>
        </p:nvSpPr>
        <p:spPr>
          <a:xfrm>
            <a:off x="4742016" y="605896"/>
            <a:ext cx="6413663" cy="5646208"/>
          </a:xfrm>
        </p:spPr>
        <p:txBody>
          <a:bodyPr anchor="ctr">
            <a:normAutofit/>
          </a:bodyPr>
          <a:lstStyle/>
          <a:p>
            <a:r>
              <a:rPr lang="en-US" sz="2400" b="0" i="0">
                <a:effectLst/>
              </a:rPr>
              <a:t>As defined in Uniform Guidance (2 CFR § 200.56), “Indirect (F&amp;A) costs means those costs incurred for a common or joint purpose benefitting more than one cost objective, and not readily assignable to the cost objectives specifically benefitted, without effort disproportionate to the results achieved. To facilitate equitable distribution of indirect expenses to the cost objectives served, it may be necessary to establish a number of pools of indirect (F&amp;A) costs. Indirect (F&amp;A) cost pools must be distributed to benefitted cost objectives on bases that will produce an equitable result in consideration of relative benefits derived.” </a:t>
            </a:r>
            <a:endParaRPr lang="en-US" sz="2400"/>
          </a:p>
          <a:p>
            <a:endParaRPr lang="en-US"/>
          </a:p>
        </p:txBody>
      </p:sp>
    </p:spTree>
    <p:extLst>
      <p:ext uri="{BB962C8B-B14F-4D97-AF65-F5344CB8AC3E}">
        <p14:creationId xmlns:p14="http://schemas.microsoft.com/office/powerpoint/2010/main" val="970588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539197-84F7-6DA5-35EB-9ED3905FB0D3}"/>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How are Indirect Costs Calculated?</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C8EBC38-0C7E-AFC8-4466-F45AB6D2FC75}"/>
              </a:ext>
            </a:extLst>
          </p:cNvPr>
          <p:cNvSpPr>
            <a:spLocks noGrp="1"/>
          </p:cNvSpPr>
          <p:nvPr>
            <p:ph idx="1"/>
          </p:nvPr>
        </p:nvSpPr>
        <p:spPr>
          <a:xfrm>
            <a:off x="4275486" y="605896"/>
            <a:ext cx="7699213" cy="5646208"/>
          </a:xfrm>
        </p:spPr>
        <p:txBody>
          <a:bodyPr anchor="ctr">
            <a:normAutofit/>
          </a:bodyPr>
          <a:lstStyle/>
          <a:p>
            <a:pPr>
              <a:buNone/>
            </a:pPr>
            <a:r>
              <a:rPr lang="en-US" dirty="0">
                <a:ea typeface="+mn-lt"/>
                <a:cs typeface="+mn-lt"/>
              </a:rPr>
              <a:t>Indirect costs are calculated by taking a rate and multiplying it with a base:</a:t>
            </a:r>
            <a:endParaRPr lang="en-US" dirty="0"/>
          </a:p>
          <a:p>
            <a:pPr marL="383540" lvl="1">
              <a:buNone/>
            </a:pPr>
            <a:r>
              <a:rPr lang="en-US" dirty="0">
                <a:ea typeface="+mn-lt"/>
                <a:cs typeface="+mn-lt"/>
              </a:rPr>
              <a:t>•The IDC rate is essentially an overhead rate. </a:t>
            </a:r>
            <a:endParaRPr lang="en-US">
              <a:cs typeface="Calibri"/>
            </a:endParaRPr>
          </a:p>
          <a:p>
            <a:pPr marL="383540" lvl="1">
              <a:buNone/>
            </a:pPr>
            <a:r>
              <a:rPr lang="en-US" dirty="0">
                <a:ea typeface="+mn-lt"/>
                <a:cs typeface="+mn-lt"/>
              </a:rPr>
              <a:t>•The IDC base is the direct costs to which the IDC rate is applied.</a:t>
            </a:r>
            <a:endParaRPr lang="en-US" dirty="0">
              <a:cs typeface="Calibri"/>
            </a:endParaRPr>
          </a:p>
          <a:p>
            <a:pPr marL="566420" lvl="2">
              <a:buNone/>
            </a:pPr>
            <a:r>
              <a:rPr lang="en-US" dirty="0">
                <a:ea typeface="+mn-lt"/>
                <a:cs typeface="+mn-lt"/>
              </a:rPr>
              <a:t>•The most common IDC base used is Modified Total Direct Costs (MTDC)</a:t>
            </a:r>
            <a:endParaRPr lang="en-US">
              <a:cs typeface="Calibri"/>
            </a:endParaRPr>
          </a:p>
          <a:p>
            <a:pPr algn="ctr">
              <a:buNone/>
            </a:pPr>
            <a:r>
              <a:rPr lang="en-US">
                <a:ea typeface="+mn-lt"/>
                <a:cs typeface="+mn-lt"/>
              </a:rPr>
              <a:t>IDC Rate (%) X IDC Base (direct costs less any exclusions) = Indirect Costs</a:t>
            </a:r>
            <a:endParaRPr lang="en-US">
              <a:cs typeface="Calibri" panose="020F0502020204030204"/>
            </a:endParaRPr>
          </a:p>
          <a:p>
            <a:pPr algn="ctr">
              <a:buNone/>
            </a:pPr>
            <a:endParaRPr lang="en-US" sz="2000"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2795257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CAC50-825C-2C18-6DA3-89E98F203C0D}"/>
              </a:ext>
            </a:extLst>
          </p:cNvPr>
          <p:cNvSpPr>
            <a:spLocks noGrp="1"/>
          </p:cNvSpPr>
          <p:nvPr>
            <p:ph type="title"/>
          </p:nvPr>
        </p:nvSpPr>
        <p:spPr/>
        <p:txBody>
          <a:bodyPr/>
          <a:lstStyle/>
          <a:p>
            <a:r>
              <a:rPr lang="en-US"/>
              <a:t>Auto Calculated Indirect Costs</a:t>
            </a:r>
          </a:p>
        </p:txBody>
      </p:sp>
      <p:sp>
        <p:nvSpPr>
          <p:cNvPr id="3" name="Content Placeholder 2">
            <a:extLst>
              <a:ext uri="{FF2B5EF4-FFF2-40B4-BE49-F238E27FC236}">
                <a16:creationId xmlns:a16="http://schemas.microsoft.com/office/drawing/2014/main" id="{09B6C584-CD5D-1487-3ADC-95AC54B91A39}"/>
              </a:ext>
            </a:extLst>
          </p:cNvPr>
          <p:cNvSpPr>
            <a:spLocks noGrp="1"/>
          </p:cNvSpPr>
          <p:nvPr>
            <p:ph idx="1"/>
          </p:nvPr>
        </p:nvSpPr>
        <p:spPr/>
        <p:txBody>
          <a:bodyPr vert="horz" lIns="0" tIns="45720" rIns="0" bIns="45720" rtlCol="0" anchor="t">
            <a:normAutofit/>
          </a:bodyPr>
          <a:lstStyle/>
          <a:p>
            <a:pPr marL="228600" indent="-228600">
              <a:lnSpc>
                <a:spcPct val="100000"/>
              </a:lnSpc>
              <a:buClrTx/>
              <a:buSzTx/>
              <a:buFont typeface="Arial" panose="020F0502020204030204" pitchFamily="34" charset="0"/>
              <a:buChar char="•"/>
              <a:defRPr/>
            </a:pPr>
            <a:r>
              <a:rPr kumimoji="0" lang="en-US" sz="2800" b="0" i="0" u="none" strike="noStrike" kern="1200" cap="none" spc="0" normalizeH="0" baseline="0" noProof="0" dirty="0">
                <a:ln>
                  <a:noFill/>
                </a:ln>
                <a:effectLst/>
                <a:uLnTx/>
                <a:uFillTx/>
                <a:ea typeface="+mn-lt"/>
                <a:cs typeface="+mn-lt"/>
              </a:rPr>
              <a:t>Most </a:t>
            </a:r>
            <a:r>
              <a:rPr lang="en-US" sz="2800" dirty="0">
                <a:ea typeface="+mn-lt"/>
                <a:cs typeface="+mn-lt"/>
              </a:rPr>
              <a:t>indirect cost calculations are performed by </a:t>
            </a:r>
            <a:r>
              <a:rPr kumimoji="0" lang="en-US" sz="2800" b="0" i="0" u="none" strike="noStrike" kern="1200" cap="none" spc="0" normalizeH="0" baseline="0" noProof="0" dirty="0">
                <a:ln>
                  <a:noFill/>
                </a:ln>
                <a:effectLst/>
                <a:uLnTx/>
                <a:uFillTx/>
                <a:ea typeface="+mn-lt"/>
                <a:cs typeface="+mn-lt"/>
              </a:rPr>
              <a:t>our </a:t>
            </a:r>
            <a:r>
              <a:rPr lang="en-US" sz="2800" dirty="0">
                <a:ea typeface="+mn-lt"/>
                <a:cs typeface="+mn-lt"/>
              </a:rPr>
              <a:t>financial system</a:t>
            </a:r>
            <a:endParaRPr lang="en-US" dirty="0">
              <a:cs typeface="Calibri" panose="020F0502020204030204"/>
            </a:endParaRPr>
          </a:p>
          <a:p>
            <a:pPr marL="383540" lvl="1">
              <a:lnSpc>
                <a:spcPct val="100000"/>
              </a:lnSpc>
              <a:buClrTx/>
              <a:buFont typeface="Arial" panose="020F0502020204030204" pitchFamily="34" charset="0"/>
              <a:buChar char="•"/>
              <a:defRPr/>
            </a:pPr>
            <a:r>
              <a:rPr lang="en-US" sz="2600" dirty="0">
                <a:ea typeface="+mn-lt"/>
                <a:cs typeface="+mn-lt"/>
              </a:rPr>
              <a:t>Base is Modified Total Direct Costs </a:t>
            </a:r>
            <a:r>
              <a:rPr kumimoji="0" lang="en-US" sz="2600" b="0" i="0" u="none" strike="noStrike" kern="1200" cap="none" spc="0" normalizeH="0" baseline="0" noProof="0" dirty="0">
                <a:ln>
                  <a:noFill/>
                </a:ln>
                <a:effectLst/>
                <a:uLnTx/>
                <a:uFillTx/>
                <a:ea typeface="+mn-lt"/>
                <a:cs typeface="+mn-lt"/>
              </a:rPr>
              <a:t>(MTDC)</a:t>
            </a:r>
            <a:r>
              <a:rPr lang="en-US" sz="2600" dirty="0">
                <a:ea typeface="+mn-lt"/>
                <a:cs typeface="+mn-lt"/>
              </a:rPr>
              <a:t> </a:t>
            </a:r>
          </a:p>
          <a:p>
            <a:pPr marL="383540" lvl="1">
              <a:lnSpc>
                <a:spcPct val="100000"/>
              </a:lnSpc>
              <a:buClrTx/>
              <a:buFont typeface="Arial" panose="020F0502020204030204" pitchFamily="34" charset="0"/>
              <a:buChar char="•"/>
              <a:defRPr/>
            </a:pPr>
            <a:r>
              <a:rPr kumimoji="0" lang="en-US" sz="2600" b="0" i="0" u="none" strike="noStrike" kern="1200" cap="none" spc="0" normalizeH="0" baseline="0" noProof="0" dirty="0">
                <a:ln>
                  <a:noFill/>
                </a:ln>
                <a:effectLst/>
                <a:uLnTx/>
                <a:uFillTx/>
                <a:ea typeface="+mn-lt"/>
                <a:cs typeface="+mn-lt"/>
              </a:rPr>
              <a:t>Or indirect cost base </a:t>
            </a:r>
            <a:r>
              <a:rPr lang="en-US" sz="2600" dirty="0">
                <a:ea typeface="+mn-lt"/>
                <a:cs typeface="+mn-lt"/>
              </a:rPr>
              <a:t>used </a:t>
            </a:r>
            <a:r>
              <a:rPr kumimoji="0" lang="en-US" sz="2600" b="0" i="0" u="none" strike="noStrike" kern="1200" cap="none" spc="0" normalizeH="0" baseline="0" noProof="0" dirty="0">
                <a:ln>
                  <a:noFill/>
                </a:ln>
                <a:effectLst/>
                <a:uLnTx/>
                <a:uFillTx/>
                <a:ea typeface="+mn-lt"/>
                <a:cs typeface="+mn-lt"/>
              </a:rPr>
              <a:t>is </a:t>
            </a:r>
            <a:r>
              <a:rPr lang="en-US" sz="2600" dirty="0">
                <a:ea typeface="+mn-lt"/>
                <a:cs typeface="+mn-lt"/>
              </a:rPr>
              <a:t>one of </a:t>
            </a:r>
            <a:r>
              <a:rPr kumimoji="0" lang="en-US" sz="2600" b="0" i="0" u="none" strike="noStrike" kern="1200" cap="none" spc="0" normalizeH="0" baseline="0" noProof="0" dirty="0">
                <a:ln>
                  <a:noFill/>
                </a:ln>
                <a:effectLst/>
                <a:uLnTx/>
                <a:uFillTx/>
                <a:ea typeface="+mn-lt"/>
                <a:cs typeface="+mn-lt"/>
              </a:rPr>
              <a:t>the 31 programmed bases in our system</a:t>
            </a:r>
            <a:endParaRPr lang="en-US" sz="2600" dirty="0">
              <a:ea typeface="+mn-lt"/>
              <a:cs typeface="+mn-lt"/>
            </a:endParaRPr>
          </a:p>
          <a:p>
            <a:pPr marL="228600" indent="-228600">
              <a:lnSpc>
                <a:spcPct val="100000"/>
              </a:lnSpc>
              <a:buClrTx/>
              <a:buSzTx/>
              <a:buFont typeface="Arial" panose="020F0502020204030204" pitchFamily="34" charset="0"/>
              <a:buChar char="•"/>
              <a:defRPr/>
            </a:pPr>
            <a:r>
              <a:rPr kumimoji="0" lang="en-US" sz="2800" b="0" i="0" u="none" strike="noStrike" kern="1200" cap="none" spc="0" normalizeH="0" baseline="0" noProof="0" dirty="0">
                <a:ln>
                  <a:noFill/>
                </a:ln>
                <a:effectLst/>
                <a:uLnTx/>
                <a:uFillTx/>
                <a:ea typeface="+mn-lt"/>
                <a:cs typeface="+mn-lt"/>
              </a:rPr>
              <a:t>The indirect costs will post to the budget at the same time as the direct costs</a:t>
            </a:r>
            <a:r>
              <a:rPr lang="en-US" sz="2800" dirty="0">
                <a:ea typeface="+mn-lt"/>
                <a:cs typeface="+mn-lt"/>
              </a:rPr>
              <a:t> </a:t>
            </a:r>
            <a:endParaRPr lang="en-US" dirty="0">
              <a:ea typeface="+mn-lt"/>
              <a:cs typeface="+mn-lt"/>
            </a:endParaRPr>
          </a:p>
          <a:p>
            <a:pPr marR="0" lvl="0" algn="l" defTabSz="914400">
              <a:lnSpc>
                <a:spcPct val="90000"/>
              </a:lnSpc>
              <a:buClr>
                <a:srgbClr val="E48312"/>
              </a:buClr>
              <a:tabLst/>
              <a:defRPr/>
            </a:pPr>
            <a:endParaRPr lang="en-US" b="0" i="0" u="none" strike="noStrike" kern="1200" cap="none" spc="0" normalizeH="0" baseline="0" noProof="0">
              <a:ln>
                <a:noFill/>
              </a:ln>
              <a:effectLst/>
              <a:uLnTx/>
              <a:uFillTx/>
              <a:latin typeface="Calibri" panose="020F0502020204030204"/>
              <a:cs typeface="Calibri"/>
            </a:endParaRPr>
          </a:p>
        </p:txBody>
      </p:sp>
    </p:spTree>
    <p:extLst>
      <p:ext uri="{BB962C8B-B14F-4D97-AF65-F5344CB8AC3E}">
        <p14:creationId xmlns:p14="http://schemas.microsoft.com/office/powerpoint/2010/main" val="4075829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C900-1161-3C34-060E-9302B1D4F1E2}"/>
              </a:ext>
            </a:extLst>
          </p:cNvPr>
          <p:cNvSpPr>
            <a:spLocks noGrp="1"/>
          </p:cNvSpPr>
          <p:nvPr>
            <p:ph type="title"/>
          </p:nvPr>
        </p:nvSpPr>
        <p:spPr/>
        <p:txBody>
          <a:bodyPr/>
          <a:lstStyle/>
          <a:p>
            <a:r>
              <a:rPr lang="en-US"/>
              <a:t>Indirect Costs – Automated IDC JV Process</a:t>
            </a:r>
          </a:p>
        </p:txBody>
      </p:sp>
      <p:sp>
        <p:nvSpPr>
          <p:cNvPr id="3" name="Content Placeholder 2">
            <a:extLst>
              <a:ext uri="{FF2B5EF4-FFF2-40B4-BE49-F238E27FC236}">
                <a16:creationId xmlns:a16="http://schemas.microsoft.com/office/drawing/2014/main" id="{35CD2ECA-58E1-4BC8-197C-D145DD250A9B}"/>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What happens if we use the wrong standard rate and/or base on your budget?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We will update the rate and/or base in the financial system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The budget will go through our Automated IDC JV Process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IDC JVs are set to post every Monday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An automated GrantTracker notification will be sent out to the department contacts that are set up in GrantTracker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If no department contacts are set up the notification will go to the Principle Investigator (PI) of the budget</a:t>
            </a:r>
          </a:p>
          <a:p>
            <a:endParaRPr lang="en-US"/>
          </a:p>
        </p:txBody>
      </p:sp>
    </p:spTree>
    <p:extLst>
      <p:ext uri="{BB962C8B-B14F-4D97-AF65-F5344CB8AC3E}">
        <p14:creationId xmlns:p14="http://schemas.microsoft.com/office/powerpoint/2010/main" val="1903164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10A1E-F384-51A4-AC94-CCF4BE8153CF}"/>
              </a:ext>
            </a:extLst>
          </p:cNvPr>
          <p:cNvSpPr>
            <a:spLocks noGrp="1"/>
          </p:cNvSpPr>
          <p:nvPr>
            <p:ph type="title"/>
          </p:nvPr>
        </p:nvSpPr>
        <p:spPr/>
        <p:txBody>
          <a:bodyPr/>
          <a:lstStyle/>
          <a:p>
            <a:r>
              <a:rPr lang="en-US"/>
              <a:t>Indirect Costs – Automated IDC JV Process</a:t>
            </a:r>
          </a:p>
        </p:txBody>
      </p:sp>
      <p:sp>
        <p:nvSpPr>
          <p:cNvPr id="3" name="Content Placeholder 2">
            <a:extLst>
              <a:ext uri="{FF2B5EF4-FFF2-40B4-BE49-F238E27FC236}">
                <a16:creationId xmlns:a16="http://schemas.microsoft.com/office/drawing/2014/main" id="{3CB7F848-E689-446C-F15B-22AF216A7C90}"/>
              </a:ext>
            </a:extLst>
          </p:cNvPr>
          <p:cNvSpPr>
            <a:spLocks noGrp="1"/>
          </p:cNvSpPr>
          <p:nvPr>
            <p:ph idx="1"/>
          </p:nvPr>
        </p:nvSpPr>
        <p:spPr/>
        <p:txBody>
          <a:bodyPr/>
          <a:lstStyle/>
          <a:p>
            <a:pPr marL="0" indent="0">
              <a:buNone/>
            </a:pPr>
            <a:r>
              <a:rPr lang="en-US"/>
              <a:t>Grant Tracker notification:</a:t>
            </a:r>
          </a:p>
          <a:p>
            <a:pPr marL="0" indent="0">
              <a:buNone/>
            </a:pPr>
            <a:endParaRPr lang="en-US"/>
          </a:p>
          <a:p>
            <a:pPr marL="0" indent="0">
              <a:buNone/>
            </a:pPr>
            <a:endParaRPr lang="en-US"/>
          </a:p>
          <a:p>
            <a:pPr marL="0" indent="0">
              <a:buNone/>
            </a:pPr>
            <a:endParaRPr lang="en-US"/>
          </a:p>
          <a:p>
            <a:pPr marL="0" indent="0">
              <a:buNone/>
            </a:pPr>
            <a:endParaRPr lang="en-US"/>
          </a:p>
          <a:p>
            <a:pPr marL="457200" lvl="1" indent="0">
              <a:buNone/>
            </a:pPr>
            <a:r>
              <a:rPr lang="en-US" i="1">
                <a:solidFill>
                  <a:srgbClr val="00B0F0"/>
                </a:solidFill>
                <a:latin typeface="Calibri" panose="020F0502020204030204" pitchFamily="34" charset="0"/>
                <a:ea typeface="Calibri" panose="020F0502020204030204" pitchFamily="34" charset="0"/>
              </a:rPr>
              <a:t>“An automatic Indirect Cost Adjustment journal voucher for $-15119.62  has been posted to this budget and will be reflected in MyFinancial.desktop in the next few days.  Please open the attached Excel file to view the documentation for the adjustment.”</a:t>
            </a:r>
            <a:endParaRPr lang="en-US" sz="2800">
              <a:solidFill>
                <a:srgbClr val="00B0F0"/>
              </a:solidFill>
              <a:latin typeface="Times New Roman" panose="02020603050405020304" pitchFamily="18" charset="0"/>
              <a:ea typeface="Calibri" panose="020F0502020204030204" pitchFamily="34" charset="0"/>
            </a:endParaRPr>
          </a:p>
          <a:p>
            <a:endParaRPr lang="en-US"/>
          </a:p>
        </p:txBody>
      </p:sp>
      <p:pic>
        <p:nvPicPr>
          <p:cNvPr id="4" name="Picture 3" descr="A Grant Tracker notification of an automatic indirect cost adjustment">
            <a:extLst>
              <a:ext uri="{FF2B5EF4-FFF2-40B4-BE49-F238E27FC236}">
                <a16:creationId xmlns:a16="http://schemas.microsoft.com/office/drawing/2014/main" id="{CE919090-EFFE-B8FC-4BE8-E8F163930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909" y="2781994"/>
            <a:ext cx="7829550" cy="803910"/>
          </a:xfrm>
          <a:prstGeom prst="rect">
            <a:avLst/>
          </a:prstGeom>
        </p:spPr>
      </p:pic>
    </p:spTree>
    <p:extLst>
      <p:ext uri="{BB962C8B-B14F-4D97-AF65-F5344CB8AC3E}">
        <p14:creationId xmlns:p14="http://schemas.microsoft.com/office/powerpoint/2010/main" val="3290676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1E17-D45A-A00A-2607-36E4FB41C45C}"/>
              </a:ext>
            </a:extLst>
          </p:cNvPr>
          <p:cNvSpPr>
            <a:spLocks noGrp="1"/>
          </p:cNvSpPr>
          <p:nvPr>
            <p:ph type="title"/>
          </p:nvPr>
        </p:nvSpPr>
        <p:spPr/>
        <p:txBody>
          <a:bodyPr/>
          <a:lstStyle/>
          <a:p>
            <a:r>
              <a:rPr lang="en-US"/>
              <a:t>Indirect Costs – Automated IDC JV Process</a:t>
            </a:r>
          </a:p>
        </p:txBody>
      </p:sp>
      <p:sp>
        <p:nvSpPr>
          <p:cNvPr id="3" name="Content Placeholder 2">
            <a:extLst>
              <a:ext uri="{FF2B5EF4-FFF2-40B4-BE49-F238E27FC236}">
                <a16:creationId xmlns:a16="http://schemas.microsoft.com/office/drawing/2014/main" id="{3511EC78-1D76-2F9C-655A-B5F824274B5D}"/>
              </a:ext>
            </a:extLst>
          </p:cNvPr>
          <p:cNvSpPr>
            <a:spLocks noGrp="1"/>
          </p:cNvSpPr>
          <p:nvPr>
            <p:ph idx="1"/>
          </p:nvPr>
        </p:nvSpPr>
        <p:spPr/>
        <p:txBody>
          <a:bodyPr/>
          <a:lstStyle/>
          <a:p>
            <a:r>
              <a:rPr lang="en-US"/>
              <a:t>Spreadsheet summary:</a:t>
            </a:r>
          </a:p>
          <a:p>
            <a:endParaRPr lang="en-US"/>
          </a:p>
        </p:txBody>
      </p:sp>
      <p:pic>
        <p:nvPicPr>
          <p:cNvPr id="4" name="Picture 3" descr="A spreadsheet breakdown of an automated indirect cost adjustment calculation.">
            <a:extLst>
              <a:ext uri="{FF2B5EF4-FFF2-40B4-BE49-F238E27FC236}">
                <a16:creationId xmlns:a16="http://schemas.microsoft.com/office/drawing/2014/main" id="{2196B4FA-B608-E6BA-85CE-EB7F70A80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940646"/>
            <a:ext cx="10439400" cy="2202180"/>
          </a:xfrm>
          <a:prstGeom prst="rect">
            <a:avLst/>
          </a:prstGeom>
        </p:spPr>
      </p:pic>
    </p:spTree>
    <p:extLst>
      <p:ext uri="{BB962C8B-B14F-4D97-AF65-F5344CB8AC3E}">
        <p14:creationId xmlns:p14="http://schemas.microsoft.com/office/powerpoint/2010/main" val="1486557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4099-1FDA-DF90-3228-FB21CFE504BB}"/>
              </a:ext>
            </a:extLst>
          </p:cNvPr>
          <p:cNvSpPr>
            <a:spLocks noGrp="1"/>
          </p:cNvSpPr>
          <p:nvPr>
            <p:ph type="title"/>
          </p:nvPr>
        </p:nvSpPr>
        <p:spPr/>
        <p:txBody>
          <a:bodyPr/>
          <a:lstStyle/>
          <a:p>
            <a:r>
              <a:rPr lang="en-US"/>
              <a:t>Indirect Costs – Automated IDC JV Process</a:t>
            </a:r>
          </a:p>
        </p:txBody>
      </p:sp>
      <p:sp>
        <p:nvSpPr>
          <p:cNvPr id="3" name="Content Placeholder 2">
            <a:extLst>
              <a:ext uri="{FF2B5EF4-FFF2-40B4-BE49-F238E27FC236}">
                <a16:creationId xmlns:a16="http://schemas.microsoft.com/office/drawing/2014/main" id="{98BF75A6-EC3A-5C5C-7B4A-2D61E9540C75}"/>
              </a:ext>
            </a:extLst>
          </p:cNvPr>
          <p:cNvSpPr>
            <a:spLocks noGrp="1"/>
          </p:cNvSpPr>
          <p:nvPr>
            <p:ph idx="1"/>
          </p:nvPr>
        </p:nvSpPr>
        <p:spPr/>
        <p:txBody>
          <a:bodyPr/>
          <a:lstStyle/>
          <a:p>
            <a:r>
              <a:rPr lang="en-US"/>
              <a:t>MyFD view:</a:t>
            </a:r>
          </a:p>
          <a:p>
            <a:endParaRPr lang="en-US"/>
          </a:p>
        </p:txBody>
      </p:sp>
      <p:pic>
        <p:nvPicPr>
          <p:cNvPr id="4" name="Picture 3" descr="An automated indirect cost transaction listed in MyFinancial.desktop">
            <a:extLst>
              <a:ext uri="{FF2B5EF4-FFF2-40B4-BE49-F238E27FC236}">
                <a16:creationId xmlns:a16="http://schemas.microsoft.com/office/drawing/2014/main" id="{B70251E4-2AB5-8952-FE2E-79781B3AA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118" y="2868154"/>
            <a:ext cx="10719119" cy="1371600"/>
          </a:xfrm>
          <a:prstGeom prst="rect">
            <a:avLst/>
          </a:prstGeom>
        </p:spPr>
      </p:pic>
    </p:spTree>
    <p:extLst>
      <p:ext uri="{BB962C8B-B14F-4D97-AF65-F5344CB8AC3E}">
        <p14:creationId xmlns:p14="http://schemas.microsoft.com/office/powerpoint/2010/main" val="26521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E850E-5A86-62D9-5115-229A92769F47}"/>
              </a:ext>
            </a:extLst>
          </p:cNvPr>
          <p:cNvSpPr>
            <a:spLocks noGrp="1"/>
          </p:cNvSpPr>
          <p:nvPr>
            <p:ph type="ctrTitle"/>
          </p:nvPr>
        </p:nvSpPr>
        <p:spPr/>
        <p:txBody>
          <a:bodyPr/>
          <a:lstStyle/>
          <a:p>
            <a:r>
              <a:rPr lang="en-US"/>
              <a:t>Grant Tracker to Award Portal</a:t>
            </a:r>
          </a:p>
        </p:txBody>
      </p:sp>
      <p:sp>
        <p:nvSpPr>
          <p:cNvPr id="3" name="Subtitle 2">
            <a:extLst>
              <a:ext uri="{FF2B5EF4-FFF2-40B4-BE49-F238E27FC236}">
                <a16:creationId xmlns:a16="http://schemas.microsoft.com/office/drawing/2014/main" id="{3F6C3480-6521-C625-87DE-E3597A8F02E7}"/>
              </a:ext>
            </a:extLst>
          </p:cNvPr>
          <p:cNvSpPr>
            <a:spLocks noGrp="1"/>
          </p:cNvSpPr>
          <p:nvPr>
            <p:ph type="subTitle" idx="1"/>
          </p:nvPr>
        </p:nvSpPr>
        <p:spPr/>
        <p:txBody>
          <a:bodyPr/>
          <a:lstStyle/>
          <a:p>
            <a:r>
              <a:rPr lang="en-US"/>
              <a:t>Cheryl Haycox</a:t>
            </a:r>
          </a:p>
        </p:txBody>
      </p:sp>
    </p:spTree>
    <p:extLst>
      <p:ext uri="{BB962C8B-B14F-4D97-AF65-F5344CB8AC3E}">
        <p14:creationId xmlns:p14="http://schemas.microsoft.com/office/powerpoint/2010/main" val="2533542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825D-337E-3033-D6A0-9816A4648E15}"/>
              </a:ext>
            </a:extLst>
          </p:cNvPr>
          <p:cNvSpPr>
            <a:spLocks noGrp="1"/>
          </p:cNvSpPr>
          <p:nvPr>
            <p:ph type="title"/>
          </p:nvPr>
        </p:nvSpPr>
        <p:spPr/>
        <p:txBody>
          <a:bodyPr/>
          <a:lstStyle/>
          <a:p>
            <a:r>
              <a:rPr lang="en-US" dirty="0"/>
              <a:t>Indirect Costs – Manual Process</a:t>
            </a:r>
          </a:p>
        </p:txBody>
      </p:sp>
      <p:sp>
        <p:nvSpPr>
          <p:cNvPr id="3" name="Content Placeholder 2">
            <a:extLst>
              <a:ext uri="{FF2B5EF4-FFF2-40B4-BE49-F238E27FC236}">
                <a16:creationId xmlns:a16="http://schemas.microsoft.com/office/drawing/2014/main" id="{4F0B9713-535F-70B8-4710-079DFA485EC5}"/>
              </a:ext>
            </a:extLst>
          </p:cNvPr>
          <p:cNvSpPr>
            <a:spLocks noGrp="1"/>
          </p:cNvSpPr>
          <p:nvPr>
            <p:ph idx="1"/>
          </p:nvPr>
        </p:nvSpPr>
        <p:spPr/>
        <p:txBody>
          <a:bodyPr vert="horz" lIns="0" tIns="45720" rIns="0" bIns="45720" rtlCol="0" anchor="t">
            <a:normAutofit/>
          </a:bodyPr>
          <a:lstStyle/>
          <a:p>
            <a:pPr marL="228600" indent="-228600">
              <a:buClrTx/>
              <a:buSzTx/>
              <a:buFont typeface="Arial" panose="020B0604020202020204" pitchFamily="34" charset="0"/>
              <a:buChar char="•"/>
              <a:defRPr/>
            </a:pPr>
            <a:r>
              <a:rPr kumimoji="0" lang="en-US" sz="2800" b="0" i="0" u="none" strike="noStrike" kern="1200" cap="none" spc="0" normalizeH="0" baseline="0" noProof="0" dirty="0">
                <a:ln>
                  <a:noFill/>
                </a:ln>
                <a:effectLst/>
                <a:uLnTx/>
                <a:uFillTx/>
                <a:ea typeface="+mn-lt"/>
                <a:cs typeface="+mn-lt"/>
              </a:rPr>
              <a:t>Budgets </a:t>
            </a:r>
            <a:r>
              <a:rPr lang="en-US" sz="2800" dirty="0">
                <a:ea typeface="+mn-lt"/>
                <a:cs typeface="+mn-lt"/>
              </a:rPr>
              <a:t>that are </a:t>
            </a:r>
            <a:r>
              <a:rPr kumimoji="0" lang="en-US" sz="2800" b="0" i="0" u="none" strike="noStrike" kern="1200" cap="none" spc="0" normalizeH="0" baseline="0" noProof="0" dirty="0">
                <a:ln>
                  <a:noFill/>
                </a:ln>
                <a:effectLst/>
                <a:uLnTx/>
                <a:uFillTx/>
                <a:ea typeface="+mn-lt"/>
                <a:cs typeface="+mn-lt"/>
              </a:rPr>
              <a:t>excluded from the automated </a:t>
            </a:r>
            <a:r>
              <a:rPr lang="en-US" sz="2800" dirty="0">
                <a:ea typeface="+mn-lt"/>
                <a:cs typeface="+mn-lt"/>
              </a:rPr>
              <a:t>IDC </a:t>
            </a:r>
            <a:r>
              <a:rPr kumimoji="0" lang="en-US" sz="2800" b="0" i="0" u="none" strike="noStrike" kern="1200" cap="none" spc="0" normalizeH="0" baseline="0" noProof="0" dirty="0">
                <a:ln>
                  <a:noFill/>
                </a:ln>
                <a:effectLst/>
                <a:uLnTx/>
                <a:uFillTx/>
                <a:ea typeface="+mn-lt"/>
                <a:cs typeface="+mn-lt"/>
              </a:rPr>
              <a:t>JV process</a:t>
            </a:r>
            <a:endParaRPr lang="en-US" dirty="0">
              <a:ea typeface="+mn-lt"/>
              <a:cs typeface="+mn-lt"/>
            </a:endParaRPr>
          </a:p>
          <a:p>
            <a:pPr marL="383540" lvl="1">
              <a:buClrTx/>
              <a:buFont typeface="Arial" panose="020B0604020202020204" pitchFamily="34" charset="0"/>
              <a:buChar char="•"/>
              <a:defRPr/>
            </a:pPr>
            <a:r>
              <a:rPr lang="en-US" sz="2600" dirty="0">
                <a:ea typeface="+mn-lt"/>
                <a:cs typeface="+mn-lt"/>
              </a:rPr>
              <a:t>Budgets </a:t>
            </a:r>
            <a:r>
              <a:rPr kumimoji="0" lang="en-US" sz="2600" b="0" i="0" u="none" strike="noStrike" kern="1200" cap="none" spc="0" normalizeH="0" baseline="0" noProof="0" dirty="0">
                <a:ln>
                  <a:noFill/>
                </a:ln>
                <a:effectLst/>
                <a:uLnTx/>
                <a:uFillTx/>
                <a:ea typeface="+mn-lt"/>
                <a:cs typeface="+mn-lt"/>
              </a:rPr>
              <a:t>with subcontract </a:t>
            </a:r>
            <a:r>
              <a:rPr lang="en-US" sz="2600" dirty="0">
                <a:ea typeface="+mn-lt"/>
                <a:cs typeface="+mn-lt"/>
              </a:rPr>
              <a:t>expenditures</a:t>
            </a:r>
            <a:endParaRPr lang="en-US" sz="2600" dirty="0">
              <a:cs typeface="Calibri" panose="020F0502020204030204"/>
            </a:endParaRPr>
          </a:p>
          <a:p>
            <a:pPr marL="566420" lvl="2">
              <a:buClrTx/>
              <a:buFont typeface="Arial" panose="020B0604020202020204" pitchFamily="34" charset="0"/>
              <a:buChar char="•"/>
              <a:defRPr/>
            </a:pPr>
            <a:r>
              <a:rPr lang="en-US" sz="2200" dirty="0">
                <a:ea typeface="+mn-lt"/>
                <a:cs typeface="+mn-lt"/>
              </a:rPr>
              <a:t>Other direct costs will have </a:t>
            </a:r>
            <a:r>
              <a:rPr kumimoji="0" lang="en-US" sz="2200" b="0" i="0" u="none" strike="noStrike" kern="1200" cap="none" spc="0" normalizeH="0" baseline="0" noProof="0" dirty="0">
                <a:ln>
                  <a:noFill/>
                </a:ln>
                <a:effectLst/>
                <a:uLnTx/>
                <a:uFillTx/>
                <a:ea typeface="+mn-lt"/>
                <a:cs typeface="+mn-lt"/>
              </a:rPr>
              <a:t>IDC </a:t>
            </a:r>
            <a:r>
              <a:rPr lang="en-US" sz="2200" dirty="0">
                <a:ea typeface="+mn-lt"/>
                <a:cs typeface="+mn-lt"/>
              </a:rPr>
              <a:t>charged at the same time</a:t>
            </a:r>
            <a:endParaRPr lang="en-US" sz="2200">
              <a:cs typeface="Calibri" panose="020F0502020204030204"/>
            </a:endParaRPr>
          </a:p>
          <a:p>
            <a:pPr marL="566420" lvl="2">
              <a:buClrTx/>
              <a:buFont typeface="Arial" panose="020B0604020202020204" pitchFamily="34" charset="0"/>
              <a:buChar char="•"/>
              <a:defRPr/>
            </a:pPr>
            <a:r>
              <a:rPr lang="en-US" sz="2200" dirty="0">
                <a:ea typeface="+mn-lt"/>
                <a:cs typeface="+mn-lt"/>
              </a:rPr>
              <a:t>Subcontract IDC reconciliation is </a:t>
            </a:r>
            <a:r>
              <a:rPr kumimoji="0" lang="en-US" sz="2200" b="0" i="0" u="none" strike="noStrike" kern="1200" cap="none" spc="0" normalizeH="0" baseline="0" noProof="0" dirty="0">
                <a:ln>
                  <a:noFill/>
                </a:ln>
                <a:effectLst/>
                <a:uLnTx/>
                <a:uFillTx/>
                <a:ea typeface="+mn-lt"/>
                <a:cs typeface="+mn-lt"/>
              </a:rPr>
              <a:t>a </a:t>
            </a:r>
            <a:r>
              <a:rPr lang="en-US" sz="2200" dirty="0">
                <a:ea typeface="+mn-lt"/>
                <a:cs typeface="+mn-lt"/>
              </a:rPr>
              <a:t>manual process </a:t>
            </a:r>
            <a:r>
              <a:rPr kumimoji="0" lang="en-US" sz="2200" b="0" i="0" u="none" strike="noStrike" kern="1200" cap="none" spc="0" normalizeH="0" baseline="0" noProof="0" dirty="0">
                <a:ln>
                  <a:noFill/>
                </a:ln>
                <a:effectLst/>
                <a:uLnTx/>
                <a:uFillTx/>
                <a:ea typeface="+mn-lt"/>
                <a:cs typeface="+mn-lt"/>
              </a:rPr>
              <a:t>(</a:t>
            </a:r>
            <a:r>
              <a:rPr lang="en-US" sz="2200" dirty="0">
                <a:ea typeface="+mn-lt"/>
                <a:cs typeface="+mn-lt"/>
              </a:rPr>
              <a:t>cannot be automated</a:t>
            </a:r>
            <a:r>
              <a:rPr kumimoji="0" lang="en-US" sz="2200" b="0" i="0" u="none" strike="noStrike" kern="1200" cap="none" spc="0" normalizeH="0" baseline="0" noProof="0" dirty="0">
                <a:ln>
                  <a:noFill/>
                </a:ln>
                <a:effectLst/>
                <a:uLnTx/>
                <a:uFillTx/>
                <a:ea typeface="+mn-lt"/>
                <a:cs typeface="+mn-lt"/>
              </a:rPr>
              <a:t>)</a:t>
            </a:r>
            <a:r>
              <a:rPr lang="en-US" sz="2200" dirty="0">
                <a:ea typeface="+mn-lt"/>
                <a:cs typeface="+mn-lt"/>
              </a:rPr>
              <a:t> </a:t>
            </a:r>
            <a:endParaRPr lang="en-US" sz="2200">
              <a:cs typeface="Calibri" panose="020F0502020204030204"/>
            </a:endParaRPr>
          </a:p>
          <a:p>
            <a:pPr marL="383540" lvl="1">
              <a:buClrTx/>
              <a:buFont typeface="Arial" panose="020B0604020202020204" pitchFamily="34" charset="0"/>
              <a:buChar char="•"/>
              <a:defRPr/>
            </a:pPr>
            <a:r>
              <a:rPr lang="en-US" sz="2600" dirty="0">
                <a:ea typeface="+mn-lt"/>
                <a:cs typeface="+mn-lt"/>
              </a:rPr>
              <a:t>Budgets with non-standard bases</a:t>
            </a:r>
            <a:endParaRPr lang="en-US" sz="2600" dirty="0">
              <a:cs typeface="Calibri" panose="020F0502020204030204"/>
            </a:endParaRPr>
          </a:p>
          <a:p>
            <a:pPr marL="566420" lvl="2">
              <a:buClrTx/>
              <a:buFont typeface="Arial" panose="020B0604020202020204" pitchFamily="34" charset="0"/>
              <a:buChar char="•"/>
              <a:defRPr/>
            </a:pPr>
            <a:r>
              <a:rPr lang="en-US" sz="2200" dirty="0">
                <a:ea typeface="+mn-lt"/>
                <a:cs typeface="+mn-lt"/>
              </a:rPr>
              <a:t>Sponsor terms and conditions do not fit any preset IDC bases</a:t>
            </a:r>
            <a:endParaRPr lang="en-US" sz="2200">
              <a:cs typeface="Calibri" panose="020F0502020204030204"/>
            </a:endParaRPr>
          </a:p>
          <a:p>
            <a:pPr marL="383540" lvl="1">
              <a:buClrTx/>
              <a:buFont typeface="Arial" panose="020B0604020202020204" pitchFamily="34" charset="0"/>
              <a:buChar char="•"/>
              <a:defRPr/>
            </a:pPr>
            <a:r>
              <a:rPr lang="en-US" sz="2600" dirty="0">
                <a:ea typeface="+mn-lt"/>
                <a:cs typeface="+mn-lt"/>
              </a:rPr>
              <a:t>IDC bases with technical bugs</a:t>
            </a:r>
            <a:endParaRPr lang="en-US" sz="2600" dirty="0">
              <a:cs typeface="Calibri" panose="020F0502020204030204"/>
            </a:endParaRPr>
          </a:p>
          <a:p>
            <a:pPr marL="566420" lvl="2">
              <a:buClrTx/>
              <a:buFont typeface="Arial" panose="020B0604020202020204" pitchFamily="34" charset="0"/>
              <a:buChar char="•"/>
              <a:defRPr/>
            </a:pPr>
            <a:r>
              <a:rPr kumimoji="0" lang="en-US" sz="2200" b="0" i="0" u="none" strike="noStrike" kern="1200" cap="none" spc="0" normalizeH="0" baseline="0" noProof="0" dirty="0">
                <a:ln>
                  <a:noFill/>
                </a:ln>
                <a:effectLst/>
                <a:uLnTx/>
                <a:uFillTx/>
                <a:ea typeface="+mn-lt"/>
                <a:cs typeface="+mn-lt"/>
              </a:rPr>
              <a:t>Base </a:t>
            </a:r>
            <a:r>
              <a:rPr lang="en-US" sz="2200" dirty="0">
                <a:ea typeface="+mn-lt"/>
                <a:cs typeface="+mn-lt"/>
              </a:rPr>
              <a:t>4</a:t>
            </a:r>
            <a:endParaRPr lang="en-US" sz="2200">
              <a:cs typeface="Calibri" panose="020F0502020204030204"/>
            </a:endParaRPr>
          </a:p>
          <a:p>
            <a:pPr marL="566420" lvl="2">
              <a:buClrTx/>
              <a:buFont typeface="Arial" panose="020F0502020204030204" pitchFamily="34" charset="0"/>
              <a:buChar char="•"/>
              <a:defRPr/>
            </a:pPr>
            <a:r>
              <a:rPr kumimoji="0" lang="en-US" sz="2200" b="0" i="0" u="none" strike="noStrike" kern="1200" cap="none" spc="0" normalizeH="0" baseline="0" noProof="0" dirty="0">
                <a:ln>
                  <a:noFill/>
                </a:ln>
                <a:effectLst/>
                <a:uLnTx/>
                <a:uFillTx/>
                <a:ea typeface="+mn-lt"/>
                <a:cs typeface="+mn-lt"/>
              </a:rPr>
              <a:t>Base </a:t>
            </a:r>
            <a:r>
              <a:rPr lang="en-US" sz="2200" dirty="0">
                <a:ea typeface="+mn-lt"/>
                <a:cs typeface="+mn-lt"/>
              </a:rPr>
              <a:t>24</a:t>
            </a:r>
            <a:endParaRPr lang="en-US" sz="2200">
              <a:cs typeface="Calibri" panose="020F0502020204030204"/>
            </a:endParaRPr>
          </a:p>
          <a:p>
            <a:pPr marL="228600" marR="0" indent="-228600" algn="l" defTabSz="914400">
              <a:lnSpc>
                <a:spcPct val="90000"/>
              </a:lnSpc>
              <a:spcBef>
                <a:spcPts val="1000"/>
              </a:spcBef>
              <a:spcAft>
                <a:spcPts val="0"/>
              </a:spcAft>
              <a:buClrTx/>
              <a:buSzTx/>
              <a:buFont typeface="Arial" panose="020B0604020202020204" pitchFamily="34" charset="0"/>
              <a:buChar char="•"/>
              <a:tabLst/>
              <a:defRPr/>
            </a:pPr>
            <a:endParaRPr lang="en-US" sz="2800" b="0" i="0" u="none" strike="noStrike" kern="1200" cap="none" spc="0" normalizeH="0" baseline="0" noProof="0" dirty="0">
              <a:ln>
                <a:noFill/>
              </a:ln>
              <a:effectLst/>
              <a:uLnTx/>
              <a:uFillTx/>
              <a:latin typeface="Calibri" panose="020F0502020204030204"/>
              <a:cs typeface="Calibri"/>
            </a:endParaRPr>
          </a:p>
          <a:p>
            <a:endParaRPr lang="en-US"/>
          </a:p>
        </p:txBody>
      </p:sp>
    </p:spTree>
    <p:extLst>
      <p:ext uri="{BB962C8B-B14F-4D97-AF65-F5344CB8AC3E}">
        <p14:creationId xmlns:p14="http://schemas.microsoft.com/office/powerpoint/2010/main" val="113987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825D-337E-3033-D6A0-9816A4648E15}"/>
              </a:ext>
            </a:extLst>
          </p:cNvPr>
          <p:cNvSpPr>
            <a:spLocks noGrp="1"/>
          </p:cNvSpPr>
          <p:nvPr>
            <p:ph type="title"/>
          </p:nvPr>
        </p:nvSpPr>
        <p:spPr/>
        <p:txBody>
          <a:bodyPr/>
          <a:lstStyle/>
          <a:p>
            <a:r>
              <a:rPr lang="en-US" dirty="0"/>
              <a:t>Indirect Costs – Manual Process</a:t>
            </a:r>
          </a:p>
        </p:txBody>
      </p:sp>
      <p:sp>
        <p:nvSpPr>
          <p:cNvPr id="3" name="Content Placeholder 2">
            <a:extLst>
              <a:ext uri="{FF2B5EF4-FFF2-40B4-BE49-F238E27FC236}">
                <a16:creationId xmlns:a16="http://schemas.microsoft.com/office/drawing/2014/main" id="{4F0B9713-535F-70B8-4710-079DFA485EC5}"/>
              </a:ext>
            </a:extLst>
          </p:cNvPr>
          <p:cNvSpPr>
            <a:spLocks noGrp="1"/>
          </p:cNvSpPr>
          <p:nvPr>
            <p:ph idx="1"/>
          </p:nvPr>
        </p:nvSpPr>
        <p:spPr/>
        <p:txBody>
          <a:bodyPr vert="horz" lIns="0" tIns="45720" rIns="0" bIns="45720" rtlCol="0" anchor="t">
            <a:normAutofit fontScale="85000" lnSpcReduction="20000"/>
          </a:bodyPr>
          <a:lstStyle/>
          <a:p>
            <a:pPr marL="228600" indent="-228600">
              <a:buClrTx/>
              <a:buSzTx/>
              <a:buFont typeface="Arial" panose="020F0502020204030204" pitchFamily="34" charset="0"/>
              <a:buChar char="•"/>
              <a:defRPr/>
            </a:pPr>
            <a:r>
              <a:rPr lang="en-US" sz="2800" dirty="0">
                <a:ea typeface="+mn-lt"/>
                <a:cs typeface="+mn-lt"/>
              </a:rPr>
              <a:t>What is the manual process for these exclusions?</a:t>
            </a:r>
            <a:endParaRPr lang="en-US" dirty="0">
              <a:cs typeface="Calibri" panose="020F0502020204030204"/>
            </a:endParaRPr>
          </a:p>
          <a:p>
            <a:pPr marL="520700" lvl="1">
              <a:buClrTx/>
              <a:buSzTx/>
              <a:buFont typeface="Arial" panose="020F0502020204030204" pitchFamily="34" charset="0"/>
              <a:buChar char="•"/>
              <a:defRPr/>
            </a:pPr>
            <a:r>
              <a:rPr lang="en-US" sz="2600" dirty="0">
                <a:ea typeface="+mn-lt"/>
                <a:cs typeface="+mn-lt"/>
              </a:rPr>
              <a:t>Budgets with subcontract expenditures</a:t>
            </a:r>
            <a:endParaRPr lang="en-US" sz="2600">
              <a:cs typeface="Calibri"/>
            </a:endParaRPr>
          </a:p>
          <a:p>
            <a:pPr marL="703580" lvl="2">
              <a:buClrTx/>
              <a:buSzTx/>
              <a:buFont typeface="Arial" panose="020F0502020204030204" pitchFamily="34" charset="0"/>
              <a:buChar char="•"/>
              <a:defRPr/>
            </a:pPr>
            <a:r>
              <a:rPr lang="en-US" sz="2200" dirty="0">
                <a:ea typeface="+mn-lt"/>
                <a:cs typeface="+mn-lt"/>
              </a:rPr>
              <a:t>Reviewed quarterly</a:t>
            </a:r>
            <a:endParaRPr lang="en-US" sz="2200">
              <a:cs typeface="Calibri"/>
            </a:endParaRPr>
          </a:p>
          <a:p>
            <a:pPr marL="703580" lvl="2">
              <a:buClrTx/>
              <a:buSzTx/>
              <a:buFont typeface="Arial" panose="020F0502020204030204" pitchFamily="34" charset="0"/>
              <a:buChar char="•"/>
              <a:defRPr/>
            </a:pPr>
            <a:r>
              <a:rPr lang="en-US" sz="2200" dirty="0">
                <a:ea typeface="+mn-lt"/>
                <a:cs typeface="+mn-lt"/>
              </a:rPr>
              <a:t>Run exception reports to identify budgets</a:t>
            </a:r>
            <a:endParaRPr lang="en-US" sz="2200">
              <a:cs typeface="Calibri"/>
            </a:endParaRPr>
          </a:p>
          <a:p>
            <a:pPr marL="703580" lvl="2">
              <a:buClrTx/>
              <a:buSzTx/>
              <a:buFont typeface="Arial" panose="020F0502020204030204" pitchFamily="34" charset="0"/>
              <a:buChar char="•"/>
              <a:defRPr/>
            </a:pPr>
            <a:r>
              <a:rPr lang="en-US" sz="2200" dirty="0">
                <a:ea typeface="+mn-lt"/>
                <a:cs typeface="+mn-lt"/>
              </a:rPr>
              <a:t>Prioritized by budget end date</a:t>
            </a:r>
            <a:endParaRPr lang="en-US" sz="2200">
              <a:cs typeface="Calibri"/>
            </a:endParaRPr>
          </a:p>
          <a:p>
            <a:pPr marL="520700" lvl="1">
              <a:buClrTx/>
              <a:buSzTx/>
              <a:buFont typeface="Arial" panose="020F0502020204030204" pitchFamily="34" charset="0"/>
              <a:buChar char="•"/>
              <a:defRPr/>
            </a:pPr>
            <a:r>
              <a:rPr lang="en-US" sz="2600" dirty="0">
                <a:ea typeface="+mn-lt"/>
                <a:cs typeface="+mn-lt"/>
              </a:rPr>
              <a:t>Budgets with non-standard bases</a:t>
            </a:r>
            <a:endParaRPr lang="en-US" sz="2600">
              <a:cs typeface="Calibri"/>
            </a:endParaRPr>
          </a:p>
          <a:p>
            <a:pPr marL="703580" lvl="2">
              <a:buClrTx/>
              <a:buSzTx/>
              <a:buFont typeface="Arial" panose="020F0502020204030204" pitchFamily="34" charset="0"/>
              <a:buChar char="•"/>
              <a:defRPr/>
            </a:pPr>
            <a:r>
              <a:rPr lang="en-US" sz="2200" dirty="0">
                <a:ea typeface="+mn-lt"/>
                <a:cs typeface="+mn-lt"/>
              </a:rPr>
              <a:t>Add Grant Control Flag 11</a:t>
            </a:r>
            <a:endParaRPr lang="en-US" sz="2200">
              <a:cs typeface="Calibri"/>
            </a:endParaRPr>
          </a:p>
          <a:p>
            <a:pPr marL="703580" lvl="2">
              <a:buClrTx/>
              <a:buSzTx/>
              <a:buFont typeface="Arial" panose="020F0502020204030204" pitchFamily="34" charset="0"/>
              <a:buChar char="•"/>
              <a:defRPr/>
            </a:pPr>
            <a:r>
              <a:rPr lang="en-US" sz="2200" dirty="0">
                <a:ea typeface="+mn-lt"/>
                <a:cs typeface="+mn-lt"/>
              </a:rPr>
              <a:t>Reviewed quarterly</a:t>
            </a:r>
            <a:endParaRPr lang="en-US" sz="2200">
              <a:cs typeface="Calibri"/>
            </a:endParaRPr>
          </a:p>
          <a:p>
            <a:pPr marL="703580" lvl="2">
              <a:buClrTx/>
              <a:buSzTx/>
              <a:buFont typeface="Arial" panose="020F0502020204030204" pitchFamily="34" charset="0"/>
              <a:buChar char="•"/>
              <a:defRPr/>
            </a:pPr>
            <a:r>
              <a:rPr lang="en-US" sz="2200" dirty="0">
                <a:ea typeface="+mn-lt"/>
                <a:cs typeface="+mn-lt"/>
              </a:rPr>
              <a:t>Run exception reports to identify budgets</a:t>
            </a:r>
            <a:endParaRPr lang="en-US" sz="2200">
              <a:cs typeface="Calibri"/>
            </a:endParaRPr>
          </a:p>
          <a:p>
            <a:pPr marL="520700" lvl="1">
              <a:buClrTx/>
              <a:buSzTx/>
              <a:buFont typeface="Arial" panose="020F0502020204030204" pitchFamily="34" charset="0"/>
              <a:buChar char="•"/>
              <a:defRPr/>
            </a:pPr>
            <a:r>
              <a:rPr lang="en-US" sz="2600" dirty="0">
                <a:ea typeface="+mn-lt"/>
                <a:cs typeface="+mn-lt"/>
              </a:rPr>
              <a:t>IDC bases with technical bugs (Base 4, 24) </a:t>
            </a:r>
            <a:endParaRPr lang="en-US" sz="2600">
              <a:cs typeface="Calibri"/>
            </a:endParaRPr>
          </a:p>
          <a:p>
            <a:pPr marL="703580" lvl="2">
              <a:buClrTx/>
              <a:buSzTx/>
              <a:buFont typeface="Arial" panose="020F0502020204030204" pitchFamily="34" charset="0"/>
              <a:buChar char="•"/>
              <a:defRPr/>
            </a:pPr>
            <a:r>
              <a:rPr lang="en-US" sz="2200" dirty="0">
                <a:ea typeface="+mn-lt"/>
                <a:cs typeface="+mn-lt"/>
              </a:rPr>
              <a:t>Add Grant Control Flag 11</a:t>
            </a:r>
            <a:endParaRPr lang="en-US" sz="2200">
              <a:cs typeface="Calibri"/>
            </a:endParaRPr>
          </a:p>
          <a:p>
            <a:pPr marL="703580" lvl="2">
              <a:buClrTx/>
              <a:buSzTx/>
              <a:buFont typeface="Arial" panose="020F0502020204030204" pitchFamily="34" charset="0"/>
              <a:buChar char="•"/>
              <a:defRPr/>
            </a:pPr>
            <a:r>
              <a:rPr lang="en-US" sz="2200" dirty="0">
                <a:ea typeface="+mn-lt"/>
                <a:cs typeface="+mn-lt"/>
              </a:rPr>
              <a:t>Reviewed quarterly</a:t>
            </a:r>
            <a:endParaRPr lang="en-US" sz="2200">
              <a:cs typeface="Calibri"/>
            </a:endParaRPr>
          </a:p>
          <a:p>
            <a:pPr marL="703580" lvl="2">
              <a:buClrTx/>
              <a:buSzTx/>
              <a:buFont typeface="Arial" panose="020F0502020204030204" pitchFamily="34" charset="0"/>
              <a:buChar char="•"/>
              <a:defRPr/>
            </a:pPr>
            <a:r>
              <a:rPr lang="en-US" sz="2200" dirty="0">
                <a:ea typeface="+mn-lt"/>
                <a:cs typeface="+mn-lt"/>
              </a:rPr>
              <a:t>Run exception reports to identify budgets</a:t>
            </a:r>
            <a:endParaRPr lang="en-US" sz="2200">
              <a:cs typeface="Calibri"/>
            </a:endParaRPr>
          </a:p>
          <a:p>
            <a:pPr marL="228600" indent="-228600">
              <a:buClrTx/>
              <a:buSzTx/>
              <a:buFont typeface="Arial" panose="020B0604020202020204" pitchFamily="34" charset="0"/>
              <a:buChar char="•"/>
              <a:defRPr/>
            </a:pPr>
            <a:endParaRPr lang="en-US" sz="2800" dirty="0">
              <a:cs typeface="Calibri" panose="020F0502020204030204"/>
            </a:endParaRPr>
          </a:p>
          <a:p>
            <a:pPr marL="228600" marR="0" indent="-228600" algn="l" defTabSz="914400">
              <a:lnSpc>
                <a:spcPct val="90000"/>
              </a:lnSpc>
              <a:spcBef>
                <a:spcPts val="1000"/>
              </a:spcBef>
              <a:spcAft>
                <a:spcPts val="0"/>
              </a:spcAft>
              <a:buClrTx/>
              <a:buSzTx/>
              <a:buFont typeface="Arial" panose="020B0604020202020204" pitchFamily="34" charset="0"/>
              <a:buChar char="•"/>
              <a:tabLst/>
              <a:defRPr/>
            </a:pPr>
            <a:endParaRPr lang="en-US" sz="2800" b="0" i="0" u="none" strike="noStrike" kern="1200" cap="none" spc="0" normalizeH="0" baseline="0" noProof="0" dirty="0">
              <a:ln>
                <a:noFill/>
              </a:ln>
              <a:effectLst/>
              <a:uLnTx/>
              <a:uFillTx/>
              <a:latin typeface="Calibri" panose="020F0502020204030204"/>
              <a:cs typeface="Calibri"/>
            </a:endParaRPr>
          </a:p>
          <a:p>
            <a:endParaRPr lang="en-US"/>
          </a:p>
        </p:txBody>
      </p:sp>
      <p:pic>
        <p:nvPicPr>
          <p:cNvPr id="4" name="Picture 4" descr="Diagram&#10;&#10;Description automatically generated">
            <a:extLst>
              <a:ext uri="{FF2B5EF4-FFF2-40B4-BE49-F238E27FC236}">
                <a16:creationId xmlns:a16="http://schemas.microsoft.com/office/drawing/2014/main" id="{402DBD9C-E91E-453B-13D7-51C03C1F18C5}"/>
              </a:ext>
            </a:extLst>
          </p:cNvPr>
          <p:cNvPicPr>
            <a:picLocks noChangeAspect="1"/>
          </p:cNvPicPr>
          <p:nvPr/>
        </p:nvPicPr>
        <p:blipFill>
          <a:blip r:embed="rId2"/>
          <a:stretch>
            <a:fillRect/>
          </a:stretch>
        </p:blipFill>
        <p:spPr>
          <a:xfrm>
            <a:off x="7468666" y="2366463"/>
            <a:ext cx="2743200" cy="2743200"/>
          </a:xfrm>
          <a:prstGeom prst="rect">
            <a:avLst/>
          </a:prstGeom>
        </p:spPr>
      </p:pic>
    </p:spTree>
    <p:extLst>
      <p:ext uri="{BB962C8B-B14F-4D97-AF65-F5344CB8AC3E}">
        <p14:creationId xmlns:p14="http://schemas.microsoft.com/office/powerpoint/2010/main" val="170553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183C-C015-786B-0EE8-01DEFFE374E2}"/>
              </a:ext>
            </a:extLst>
          </p:cNvPr>
          <p:cNvSpPr>
            <a:spLocks noGrp="1"/>
          </p:cNvSpPr>
          <p:nvPr>
            <p:ph type="title"/>
          </p:nvPr>
        </p:nvSpPr>
        <p:spPr/>
        <p:txBody>
          <a:bodyPr/>
          <a:lstStyle/>
          <a:p>
            <a:r>
              <a:rPr lang="en-US" dirty="0">
                <a:ea typeface="+mj-lt"/>
                <a:cs typeface="+mj-lt"/>
              </a:rPr>
              <a:t>Indirect Costs – Questions or Concerns</a:t>
            </a:r>
            <a:endParaRPr lang="en-US" dirty="0"/>
          </a:p>
        </p:txBody>
      </p:sp>
      <p:sp>
        <p:nvSpPr>
          <p:cNvPr id="3" name="Content Placeholder 2">
            <a:extLst>
              <a:ext uri="{FF2B5EF4-FFF2-40B4-BE49-F238E27FC236}">
                <a16:creationId xmlns:a16="http://schemas.microsoft.com/office/drawing/2014/main" id="{CDD63EEC-1AE1-BAB3-DAD4-7316662F5365}"/>
              </a:ext>
            </a:extLst>
          </p:cNvPr>
          <p:cNvSpPr>
            <a:spLocks noGrp="1"/>
          </p:cNvSpPr>
          <p:nvPr>
            <p:ph idx="1"/>
          </p:nvPr>
        </p:nvSpPr>
        <p:spPr/>
        <p:txBody>
          <a:bodyPr vert="horz" lIns="0" tIns="45720" rIns="0" bIns="45720" rtlCol="0" anchor="t">
            <a:normAutofit/>
          </a:bodyPr>
          <a:lstStyle/>
          <a:p>
            <a:pPr>
              <a:spcBef>
                <a:spcPts val="1000"/>
              </a:spcBef>
              <a:spcAft>
                <a:spcPts val="0"/>
              </a:spcAft>
              <a:buClrTx/>
              <a:buSzTx/>
              <a:buFont typeface="Arial" panose="020F0502020204030204" pitchFamily="34" charset="0"/>
              <a:buChar char="•"/>
              <a:defRPr/>
            </a:pPr>
            <a:r>
              <a:rPr kumimoji="0" lang="en-US" sz="2800" b="0" i="0" u="none" strike="noStrike" kern="1200" cap="none" spc="0" normalizeH="0" baseline="0" noProof="0" dirty="0">
                <a:ln>
                  <a:noFill/>
                </a:ln>
                <a:effectLst/>
                <a:uLnTx/>
                <a:uFillTx/>
                <a:ea typeface="+mn-lt"/>
                <a:cs typeface="+mn-lt"/>
              </a:rPr>
              <a:t>If you believe your IDC is incorrect, please contact GCA via Grant Tracker using the Indirect Costs topic.</a:t>
            </a:r>
            <a:endParaRPr lang="en-US">
              <a:ea typeface="+mn-lt"/>
              <a:cs typeface="+mn-lt"/>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a:ea typeface="+mn-ea"/>
                <a:cs typeface="+mn-cs"/>
              </a:rPr>
              <a:t>Please give us time to process your request! These can be complex and time consuming.</a:t>
            </a:r>
            <a:endParaRPr lang="en-US" sz="2800" b="0" i="0" u="none" strike="noStrike" kern="1200" cap="none" spc="0" normalizeH="0" baseline="0" noProof="0" dirty="0">
              <a:ln>
                <a:noFill/>
              </a:ln>
              <a:effectLst/>
              <a:uLnTx/>
              <a:uFillTx/>
              <a:latin typeface="Calibri" panose="020F0502020204030204"/>
              <a:cs typeface="Calibri"/>
            </a:endParaRPr>
          </a:p>
          <a:p>
            <a:endParaRPr lang="en-US"/>
          </a:p>
        </p:txBody>
      </p:sp>
      <p:pic>
        <p:nvPicPr>
          <p:cNvPr id="4" name="Picture 3">
            <a:extLst>
              <a:ext uri="{FF2B5EF4-FFF2-40B4-BE49-F238E27FC236}">
                <a16:creationId xmlns:a16="http://schemas.microsoft.com/office/drawing/2014/main" id="{A736CF5B-F2F6-3D30-0667-C708330D99B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397" y="3685031"/>
            <a:ext cx="3007429" cy="2543923"/>
          </a:xfrm>
          <a:prstGeom prst="rect">
            <a:avLst/>
          </a:prstGeom>
        </p:spPr>
      </p:pic>
      <p:pic>
        <p:nvPicPr>
          <p:cNvPr id="5" name="Picture 4">
            <a:extLst>
              <a:ext uri="{FF2B5EF4-FFF2-40B4-BE49-F238E27FC236}">
                <a16:creationId xmlns:a16="http://schemas.microsoft.com/office/drawing/2014/main" id="{1A18642C-1253-A14A-2264-03D2DF8E109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539" y="3429000"/>
            <a:ext cx="3230214" cy="2743200"/>
          </a:xfrm>
          <a:prstGeom prst="rect">
            <a:avLst/>
          </a:prstGeom>
        </p:spPr>
      </p:pic>
      <p:pic>
        <p:nvPicPr>
          <p:cNvPr id="6" name="Picture 5">
            <a:extLst>
              <a:ext uri="{FF2B5EF4-FFF2-40B4-BE49-F238E27FC236}">
                <a16:creationId xmlns:a16="http://schemas.microsoft.com/office/drawing/2014/main" id="{78154EC9-9F6B-0F0B-B251-0D9ECD87D78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778" y="3942954"/>
            <a:ext cx="2720942" cy="2286000"/>
          </a:xfrm>
          <a:prstGeom prst="rect">
            <a:avLst/>
          </a:prstGeom>
        </p:spPr>
      </p:pic>
    </p:spTree>
    <p:extLst>
      <p:ext uri="{BB962C8B-B14F-4D97-AF65-F5344CB8AC3E}">
        <p14:creationId xmlns:p14="http://schemas.microsoft.com/office/powerpoint/2010/main" val="9939642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051" name="Rectangle 105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3" name="Rectangle 105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55" name="Straight Connector 105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A group of question marks printed on multicolored post-it notes.">
            <a:extLst>
              <a:ext uri="{FF2B5EF4-FFF2-40B4-BE49-F238E27FC236}">
                <a16:creationId xmlns:a16="http://schemas.microsoft.com/office/drawing/2014/main" id="{0F067F26-9CB3-2266-52D8-700427761B2C}"/>
              </a:ext>
            </a:extLst>
          </p:cNvPr>
          <p:cNvPicPr>
            <a:picLocks noGrp="1" noChangeAspect="1" noChangeArrowheads="1"/>
          </p:cNvPicPr>
          <p:nvPr>
            <p:ph idx="1"/>
          </p:nvPr>
        </p:nvPicPr>
        <p:blipFill rotWithShape="1">
          <a:blip r:embed="rId2">
            <a:alphaModFix amt="35000"/>
            <a:extLst>
              <a:ext uri="{28A0092B-C50C-407E-A947-70E740481C1C}">
                <a14:useLocalDpi xmlns:a14="http://schemas.microsoft.com/office/drawing/2010/main" val="0"/>
              </a:ext>
            </a:extLst>
          </a:blip>
          <a:srcRect t="7579" b="783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921611-A361-A36C-9478-EC7A5E8AB502}"/>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Questions?</a:t>
            </a:r>
          </a:p>
        </p:txBody>
      </p:sp>
      <p:cxnSp>
        <p:nvCxnSpPr>
          <p:cNvPr id="1057" name="Straight Connector 1056">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59" name="Rectangle 1058">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1" name="Rectangle 1060">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6067227"/>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5A6D-5EFE-A1B3-6F31-37B2D9490632}"/>
              </a:ext>
            </a:extLst>
          </p:cNvPr>
          <p:cNvSpPr>
            <a:spLocks noGrp="1"/>
          </p:cNvSpPr>
          <p:nvPr>
            <p:ph type="ctrTitle"/>
          </p:nvPr>
        </p:nvSpPr>
        <p:spPr/>
        <p:txBody>
          <a:bodyPr/>
          <a:lstStyle/>
          <a:p>
            <a:r>
              <a:rPr lang="en-US"/>
              <a:t>Tips and Tricks</a:t>
            </a:r>
          </a:p>
        </p:txBody>
      </p:sp>
      <p:sp>
        <p:nvSpPr>
          <p:cNvPr id="3" name="Subtitle 2">
            <a:extLst>
              <a:ext uri="{FF2B5EF4-FFF2-40B4-BE49-F238E27FC236}">
                <a16:creationId xmlns:a16="http://schemas.microsoft.com/office/drawing/2014/main" id="{F08D59B7-9362-2E2C-0C85-FB65875448EE}"/>
              </a:ext>
            </a:extLst>
          </p:cNvPr>
          <p:cNvSpPr>
            <a:spLocks noGrp="1"/>
          </p:cNvSpPr>
          <p:nvPr>
            <p:ph type="subTitle" idx="1"/>
          </p:nvPr>
        </p:nvSpPr>
        <p:spPr/>
        <p:txBody>
          <a:bodyPr/>
          <a:lstStyle/>
          <a:p>
            <a:r>
              <a:rPr lang="en-US"/>
              <a:t>Michelle Davis</a:t>
            </a:r>
          </a:p>
        </p:txBody>
      </p:sp>
    </p:spTree>
    <p:extLst>
      <p:ext uri="{BB962C8B-B14F-4D97-AF65-F5344CB8AC3E}">
        <p14:creationId xmlns:p14="http://schemas.microsoft.com/office/powerpoint/2010/main" val="193406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482D9-75D1-75A3-FD37-BF2E75810970}"/>
              </a:ext>
            </a:extLst>
          </p:cNvPr>
          <p:cNvSpPr>
            <a:spLocks noGrp="1"/>
          </p:cNvSpPr>
          <p:nvPr>
            <p:ph type="title"/>
          </p:nvPr>
        </p:nvSpPr>
        <p:spPr/>
        <p:txBody>
          <a:bodyPr>
            <a:normAutofit/>
          </a:bodyPr>
          <a:lstStyle/>
          <a:p>
            <a:r>
              <a:rPr lang="en-US" sz="4400"/>
              <a:t>Selecting a Topic for your Grant Tracker note</a:t>
            </a:r>
          </a:p>
        </p:txBody>
      </p:sp>
      <p:sp>
        <p:nvSpPr>
          <p:cNvPr id="3" name="Content Placeholder 2">
            <a:extLst>
              <a:ext uri="{FF2B5EF4-FFF2-40B4-BE49-F238E27FC236}">
                <a16:creationId xmlns:a16="http://schemas.microsoft.com/office/drawing/2014/main" id="{DC5EFA61-CC81-0678-3976-AF69CB3778E3}"/>
              </a:ext>
            </a:extLst>
          </p:cNvPr>
          <p:cNvSpPr>
            <a:spLocks noGrp="1"/>
          </p:cNvSpPr>
          <p:nvPr>
            <p:ph sz="half" idx="1"/>
          </p:nvPr>
        </p:nvSpPr>
        <p:spPr/>
        <p:txBody>
          <a:bodyPr/>
          <a:lstStyle/>
          <a:p>
            <a:r>
              <a:rPr lang="en-US"/>
              <a:t>When you create a new note, select the topic that best aligns with your request</a:t>
            </a:r>
          </a:p>
          <a:p>
            <a:pPr marL="0" indent="0">
              <a:buNone/>
            </a:pPr>
            <a:endParaRPr lang="en-US"/>
          </a:p>
          <a:p>
            <a:r>
              <a:rPr lang="en-US"/>
              <a:t>Some Examples!</a:t>
            </a:r>
          </a:p>
          <a:p>
            <a:pPr lvl="1"/>
            <a:r>
              <a:rPr lang="en-US" sz="2000"/>
              <a:t>“Rebudgeting request” </a:t>
            </a:r>
            <a:r>
              <a:rPr lang="en-US" sz="2000">
                <a:sym typeface="Wingdings" panose="05000000000000000000" pitchFamily="2" charset="2"/>
              </a:rPr>
              <a:t> Budget Setup</a:t>
            </a:r>
          </a:p>
          <a:p>
            <a:pPr lvl="1"/>
            <a:r>
              <a:rPr lang="en-US" sz="2000">
                <a:sym typeface="Wingdings" panose="05000000000000000000" pitchFamily="2" charset="2"/>
              </a:rPr>
              <a:t>“Place budget in status 3”  Closing</a:t>
            </a:r>
          </a:p>
          <a:p>
            <a:pPr lvl="1"/>
            <a:r>
              <a:rPr lang="en-US" sz="2000">
                <a:sym typeface="Wingdings" panose="05000000000000000000" pitchFamily="2" charset="2"/>
              </a:rPr>
              <a:t>“Invoice payments”  Either Invoicing or Sponsor Payments</a:t>
            </a:r>
          </a:p>
          <a:p>
            <a:pPr lvl="1"/>
            <a:r>
              <a:rPr lang="en-US" sz="2000">
                <a:sym typeface="Wingdings" panose="05000000000000000000" pitchFamily="2" charset="2"/>
              </a:rPr>
              <a:t>“General question about award terms”  Either Compliance or Other</a:t>
            </a:r>
            <a:endParaRPr lang="en-US" sz="2000"/>
          </a:p>
          <a:p>
            <a:endParaRPr lang="en-US"/>
          </a:p>
        </p:txBody>
      </p:sp>
      <p:sp>
        <p:nvSpPr>
          <p:cNvPr id="5" name="Speech Bubble: Oval 4">
            <a:extLst>
              <a:ext uri="{FF2B5EF4-FFF2-40B4-BE49-F238E27FC236}">
                <a16:creationId xmlns:a16="http://schemas.microsoft.com/office/drawing/2014/main" id="{BB25D66E-30A6-AEBF-8507-AEA9D4448682}"/>
              </a:ext>
            </a:extLst>
          </p:cNvPr>
          <p:cNvSpPr/>
          <p:nvPr/>
        </p:nvSpPr>
        <p:spPr>
          <a:xfrm flipH="1">
            <a:off x="417248" y="354402"/>
            <a:ext cx="1074200" cy="657579"/>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atin typeface="Arial Black" panose="020B0A04020102020204" pitchFamily="34" charset="0"/>
              </a:rPr>
              <a:t>TIP!</a:t>
            </a:r>
          </a:p>
        </p:txBody>
      </p:sp>
      <p:pic>
        <p:nvPicPr>
          <p:cNvPr id="6" name="Content Placeholder 5" descr="Dropdown menu from Grant Tracker note interface listing all available topics">
            <a:extLst>
              <a:ext uri="{FF2B5EF4-FFF2-40B4-BE49-F238E27FC236}">
                <a16:creationId xmlns:a16="http://schemas.microsoft.com/office/drawing/2014/main" id="{8DA2ED87-E569-30E5-6D7E-9205A960EB7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2748" y="1846263"/>
            <a:ext cx="3668104" cy="40227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62707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4E06-B77C-A80D-FDA7-747BF0399DA6}"/>
              </a:ext>
            </a:extLst>
          </p:cNvPr>
          <p:cNvSpPr>
            <a:spLocks noGrp="1"/>
          </p:cNvSpPr>
          <p:nvPr>
            <p:ph type="title"/>
          </p:nvPr>
        </p:nvSpPr>
        <p:spPr/>
        <p:txBody>
          <a:bodyPr/>
          <a:lstStyle/>
          <a:p>
            <a:r>
              <a:rPr lang="en-US" i="1"/>
              <a:t>When in doubt…</a:t>
            </a:r>
            <a:endParaRPr lang="en-US"/>
          </a:p>
        </p:txBody>
      </p:sp>
      <p:sp>
        <p:nvSpPr>
          <p:cNvPr id="3" name="Content Placeholder 2">
            <a:extLst>
              <a:ext uri="{FF2B5EF4-FFF2-40B4-BE49-F238E27FC236}">
                <a16:creationId xmlns:a16="http://schemas.microsoft.com/office/drawing/2014/main" id="{8DA356D3-B34B-6B21-1E9D-30F784B36C5B}"/>
              </a:ext>
            </a:extLst>
          </p:cNvPr>
          <p:cNvSpPr>
            <a:spLocks noGrp="1"/>
          </p:cNvSpPr>
          <p:nvPr>
            <p:ph sz="half" idx="1"/>
          </p:nvPr>
        </p:nvSpPr>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Refer to the Grant Tracker topic glossary, which can be accessed by clicking on the     Icon next to the topic drop down</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If you’re still not sure, no worries - when GCA reviews your request, we will change the topic if there is one that fits better!</a:t>
            </a:r>
          </a:p>
          <a:p>
            <a:endParaRPr lang="en-US"/>
          </a:p>
        </p:txBody>
      </p:sp>
      <p:pic>
        <p:nvPicPr>
          <p:cNvPr id="5" name="Picture 4" descr="Question mark within a blue circle icon">
            <a:extLst>
              <a:ext uri="{FF2B5EF4-FFF2-40B4-BE49-F238E27FC236}">
                <a16:creationId xmlns:a16="http://schemas.microsoft.com/office/drawing/2014/main" id="{6CDF58E0-B459-5480-97E5-3F676CAA0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703" y="2546812"/>
            <a:ext cx="304826" cy="342930"/>
          </a:xfrm>
          <a:prstGeom prst="rect">
            <a:avLst/>
          </a:prstGeom>
        </p:spPr>
      </p:pic>
      <p:pic>
        <p:nvPicPr>
          <p:cNvPr id="6" name="Content Placeholder 5" descr="Note Topic descriptions available when question mark icon is clicked">
            <a:extLst>
              <a:ext uri="{FF2B5EF4-FFF2-40B4-BE49-F238E27FC236}">
                <a16:creationId xmlns:a16="http://schemas.microsoft.com/office/drawing/2014/main" id="{E5863419-6161-85AA-3FBC-2070288F26A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68257" y="1818537"/>
            <a:ext cx="4668494" cy="418149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9DA6E675-E3B1-B646-7CEE-0BDAD8566D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932023">
            <a:off x="5759281" y="2838450"/>
            <a:ext cx="1238250" cy="1181100"/>
          </a:xfrm>
          <a:prstGeom prst="rect">
            <a:avLst/>
          </a:prstGeom>
        </p:spPr>
      </p:pic>
    </p:spTree>
    <p:extLst>
      <p:ext uri="{BB962C8B-B14F-4D97-AF65-F5344CB8AC3E}">
        <p14:creationId xmlns:p14="http://schemas.microsoft.com/office/powerpoint/2010/main" val="478741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C012-1B1A-83FF-9136-B0FBA8EDBCA3}"/>
              </a:ext>
            </a:extLst>
          </p:cNvPr>
          <p:cNvSpPr>
            <a:spLocks noGrp="1"/>
          </p:cNvSpPr>
          <p:nvPr>
            <p:ph type="title"/>
          </p:nvPr>
        </p:nvSpPr>
        <p:spPr/>
        <p:txBody>
          <a:bodyPr/>
          <a:lstStyle/>
          <a:p>
            <a:r>
              <a:rPr lang="en-US"/>
              <a:t>Transpasu forms: “PI name” clarification</a:t>
            </a:r>
          </a:p>
        </p:txBody>
      </p:sp>
      <p:sp>
        <p:nvSpPr>
          <p:cNvPr id="3" name="Content Placeholder 2">
            <a:extLst>
              <a:ext uri="{FF2B5EF4-FFF2-40B4-BE49-F238E27FC236}">
                <a16:creationId xmlns:a16="http://schemas.microsoft.com/office/drawing/2014/main" id="{2E71AAE2-29F4-F831-B4EA-C8A8FD82290A}"/>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Who you list as the PI depends on the budget type!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For award budgets: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list the PI’s name and EID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For gift budgets:</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the “PI name” should be a position title, such as Chair, Director, Dean – whoever oversees the department’s budgets</a:t>
            </a:r>
          </a:p>
          <a:p>
            <a:endParaRPr lang="en-US"/>
          </a:p>
        </p:txBody>
      </p:sp>
      <p:sp>
        <p:nvSpPr>
          <p:cNvPr id="4" name="Speech Bubble: Oval 3">
            <a:extLst>
              <a:ext uri="{FF2B5EF4-FFF2-40B4-BE49-F238E27FC236}">
                <a16:creationId xmlns:a16="http://schemas.microsoft.com/office/drawing/2014/main" id="{BE4A0533-A3DF-E618-DE59-8EBB8A37FFCA}"/>
              </a:ext>
              <a:ext uri="{C183D7F6-B498-43B3-948B-1728B52AA6E4}">
                <adec:decorative xmlns:adec="http://schemas.microsoft.com/office/drawing/2017/decorative" val="1"/>
              </a:ext>
            </a:extLst>
          </p:cNvPr>
          <p:cNvSpPr/>
          <p:nvPr/>
        </p:nvSpPr>
        <p:spPr>
          <a:xfrm flipH="1">
            <a:off x="560180" y="286603"/>
            <a:ext cx="1074200" cy="657579"/>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atin typeface="Arial Black" panose="020B0A04020102020204" pitchFamily="34" charset="0"/>
              </a:rPr>
              <a:t>TIP!</a:t>
            </a:r>
          </a:p>
        </p:txBody>
      </p:sp>
      <p:pic>
        <p:nvPicPr>
          <p:cNvPr id="5" name="Picture 4">
            <a:extLst>
              <a:ext uri="{FF2B5EF4-FFF2-40B4-BE49-F238E27FC236}">
                <a16:creationId xmlns:a16="http://schemas.microsoft.com/office/drawing/2014/main" id="{E7D23EE1-6943-D78B-AA5C-66A7FF25817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9847" y="3570705"/>
            <a:ext cx="2728196" cy="2682472"/>
          </a:xfrm>
          <a:prstGeom prst="rect">
            <a:avLst/>
          </a:prstGeom>
        </p:spPr>
      </p:pic>
    </p:spTree>
    <p:extLst>
      <p:ext uri="{BB962C8B-B14F-4D97-AF65-F5344CB8AC3E}">
        <p14:creationId xmlns:p14="http://schemas.microsoft.com/office/powerpoint/2010/main" val="38780352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04E1-514A-971D-4AA6-0026E225FC83}"/>
              </a:ext>
            </a:extLst>
          </p:cNvPr>
          <p:cNvSpPr>
            <a:spLocks noGrp="1"/>
          </p:cNvSpPr>
          <p:nvPr>
            <p:ph type="title"/>
          </p:nvPr>
        </p:nvSpPr>
        <p:spPr/>
        <p:txBody>
          <a:bodyPr/>
          <a:lstStyle/>
          <a:p>
            <a:r>
              <a:rPr lang="en-US"/>
              <a:t>  Surplus budget restrictions?</a:t>
            </a:r>
          </a:p>
        </p:txBody>
      </p:sp>
      <p:sp>
        <p:nvSpPr>
          <p:cNvPr id="3" name="Content Placeholder 2">
            <a:extLst>
              <a:ext uri="{FF2B5EF4-FFF2-40B4-BE49-F238E27FC236}">
                <a16:creationId xmlns:a16="http://schemas.microsoft.com/office/drawing/2014/main" id="{AC798FD4-AC03-E7C2-FE4D-007966E57978}"/>
              </a:ext>
            </a:extLst>
          </p:cNvPr>
          <p:cNvSpPr>
            <a:spLocks noGrp="1"/>
          </p:cNvSpPr>
          <p:nvPr>
            <p:ph idx="1"/>
          </p:nvPr>
        </p:nvSpPr>
        <p:spPr>
          <a:xfrm>
            <a:off x="838200" y="1825624"/>
            <a:ext cx="7228840" cy="2081445"/>
          </a:xfrm>
        </p:spPr>
        <p:txBody>
          <a:bodyPr>
            <a:normAutofit/>
          </a:bodyPr>
          <a:lstStyle/>
          <a:p>
            <a:r>
              <a:rPr lang="en-US"/>
              <a:t>Surplus funds are unrestricted, but they aren’t discretionary funds either!</a:t>
            </a:r>
          </a:p>
          <a:p>
            <a:pPr marL="0" indent="0">
              <a:buNone/>
            </a:pPr>
            <a:endParaRPr lang="en-US"/>
          </a:p>
          <a:p>
            <a:pPr marL="0" indent="0">
              <a:buNone/>
            </a:pPr>
            <a:endParaRPr lang="en-US"/>
          </a:p>
        </p:txBody>
      </p:sp>
      <p:pic>
        <p:nvPicPr>
          <p:cNvPr id="10" name="Picture 9">
            <a:extLst>
              <a:ext uri="{FF2B5EF4-FFF2-40B4-BE49-F238E27FC236}">
                <a16:creationId xmlns:a16="http://schemas.microsoft.com/office/drawing/2014/main" id="{53BC1203-4A4D-64B1-E20B-E0CA6B302D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882" y="1102128"/>
            <a:ext cx="3247918" cy="2523768"/>
          </a:xfrm>
          <a:prstGeom prst="rect">
            <a:avLst/>
          </a:prstGeom>
        </p:spPr>
      </p:pic>
      <p:pic>
        <p:nvPicPr>
          <p:cNvPr id="12" name="Picture 11">
            <a:extLst>
              <a:ext uri="{FF2B5EF4-FFF2-40B4-BE49-F238E27FC236}">
                <a16:creationId xmlns:a16="http://schemas.microsoft.com/office/drawing/2014/main" id="{04596CCF-AE1F-AADC-60B5-3D911BDD374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85" y="3429000"/>
            <a:ext cx="3541408" cy="3254766"/>
          </a:xfrm>
          <a:prstGeom prst="rect">
            <a:avLst/>
          </a:prstGeom>
        </p:spPr>
      </p:pic>
      <p:sp>
        <p:nvSpPr>
          <p:cNvPr id="13" name="TextBox 12">
            <a:extLst>
              <a:ext uri="{FF2B5EF4-FFF2-40B4-BE49-F238E27FC236}">
                <a16:creationId xmlns:a16="http://schemas.microsoft.com/office/drawing/2014/main" id="{010EA0A8-B0D4-AF35-CE2C-6BAC60DCC98F}"/>
              </a:ext>
            </a:extLst>
          </p:cNvPr>
          <p:cNvSpPr txBox="1"/>
          <p:nvPr/>
        </p:nvSpPr>
        <p:spPr>
          <a:xfrm>
            <a:off x="3235960" y="3907070"/>
            <a:ext cx="8117840" cy="252376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Expenditures should still support research and comply with the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hlinkClick r:id="rId4"/>
              </a:rPr>
              <a:t>four cost principles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Examples of charges include salary/fringe, travel, lab supplies/equipment, or deficits from other award budgets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peech Bubble: Oval 13">
            <a:extLst>
              <a:ext uri="{FF2B5EF4-FFF2-40B4-BE49-F238E27FC236}">
                <a16:creationId xmlns:a16="http://schemas.microsoft.com/office/drawing/2014/main" id="{27865ECB-6159-7CDF-D730-80840E825A33}"/>
              </a:ext>
              <a:ext uri="{C183D7F6-B498-43B3-948B-1728B52AA6E4}">
                <adec:decorative xmlns:adec="http://schemas.microsoft.com/office/drawing/2017/decorative" val="1"/>
              </a:ext>
            </a:extLst>
          </p:cNvPr>
          <p:cNvSpPr/>
          <p:nvPr/>
        </p:nvSpPr>
        <p:spPr>
          <a:xfrm flipH="1">
            <a:off x="106530" y="230188"/>
            <a:ext cx="1074200" cy="657579"/>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rPr>
              <a:t>TIP!</a:t>
            </a:r>
          </a:p>
        </p:txBody>
      </p:sp>
    </p:spTree>
    <p:extLst>
      <p:ext uri="{BB962C8B-B14F-4D97-AF65-F5344CB8AC3E}">
        <p14:creationId xmlns:p14="http://schemas.microsoft.com/office/powerpoint/2010/main" val="40749195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E240-ED3B-E4DA-EB24-42DCE8DED8DD}"/>
              </a:ext>
            </a:extLst>
          </p:cNvPr>
          <p:cNvSpPr>
            <a:spLocks noGrp="1"/>
          </p:cNvSpPr>
          <p:nvPr>
            <p:ph type="title"/>
          </p:nvPr>
        </p:nvSpPr>
        <p:spPr/>
        <p:txBody>
          <a:bodyPr/>
          <a:lstStyle/>
          <a:p>
            <a:r>
              <a:rPr lang="en-US"/>
              <a:t>Additional Reading!</a:t>
            </a:r>
          </a:p>
        </p:txBody>
      </p:sp>
      <p:sp>
        <p:nvSpPr>
          <p:cNvPr id="3" name="Content Placeholder 2">
            <a:extLst>
              <a:ext uri="{FF2B5EF4-FFF2-40B4-BE49-F238E27FC236}">
                <a16:creationId xmlns:a16="http://schemas.microsoft.com/office/drawing/2014/main" id="{5AE9BA84-9BFF-BB83-4542-A0D51D3F6A05}"/>
              </a:ext>
            </a:extLst>
          </p:cNvPr>
          <p:cNvSpPr>
            <a:spLocks noGrp="1"/>
          </p:cNvSpPr>
          <p:nvPr>
            <p:ph idx="1"/>
          </p:nvPr>
        </p:nvSpPr>
        <p:spPr>
          <a:xfrm>
            <a:off x="4450080" y="1825625"/>
            <a:ext cx="6903720" cy="4351338"/>
          </a:xfrm>
        </p:spPr>
        <p:txBody>
          <a:bodyPr>
            <a:normAutofit lnSpcReduction="10000"/>
          </a:bodyPr>
          <a:lstStyle/>
          <a:p>
            <a:r>
              <a:rPr lang="en-US"/>
              <a:t>Creating a new Grant Tracker note:</a:t>
            </a:r>
          </a:p>
          <a:p>
            <a:pPr lvl="1"/>
            <a:r>
              <a:rPr lang="en-US">
                <a:hlinkClick r:id="rId2"/>
              </a:rPr>
              <a:t>https://finance.uw.edu/gca/training-outreach/grant-tracker-communicate-gca</a:t>
            </a:r>
            <a:r>
              <a:rPr lang="en-US"/>
              <a:t> </a:t>
            </a:r>
          </a:p>
          <a:p>
            <a:r>
              <a:rPr lang="en-US" err="1"/>
              <a:t>Transpasu</a:t>
            </a:r>
            <a:r>
              <a:rPr lang="en-US"/>
              <a:t> instructions: </a:t>
            </a:r>
          </a:p>
          <a:p>
            <a:pPr lvl="1"/>
            <a:r>
              <a:rPr lang="en-US">
                <a:hlinkClick r:id="rId3"/>
              </a:rPr>
              <a:t>https://finance.uw.edu/gca/award-lifecycle/budget-setup/sub-budget-setup-and-changes/transpasu-instructions</a:t>
            </a:r>
            <a:endParaRPr lang="en-US"/>
          </a:p>
          <a:p>
            <a:r>
              <a:rPr lang="en-US"/>
              <a:t>Surplus budget overview: </a:t>
            </a:r>
          </a:p>
          <a:p>
            <a:pPr lvl="1"/>
            <a:r>
              <a:rPr lang="en-US">
                <a:hlinkClick r:id="rId4"/>
              </a:rPr>
              <a:t>https://finance.uw.edu/gca/award-lifecycle/budget-setup/surplus</a:t>
            </a:r>
            <a:endParaRPr lang="en-US"/>
          </a:p>
          <a:p>
            <a:pPr lvl="1"/>
            <a:r>
              <a:rPr lang="en-US"/>
              <a:t>Four cost principles: </a:t>
            </a:r>
            <a:r>
              <a:rPr lang="en-US">
                <a:hlinkClick r:id="rId5"/>
              </a:rPr>
              <a:t>https://finance.uw.edu/pafc/four-cost-principles</a:t>
            </a:r>
            <a:endParaRPr lang="en-US"/>
          </a:p>
          <a:p>
            <a:endParaRPr lang="en-US"/>
          </a:p>
        </p:txBody>
      </p:sp>
      <p:pic>
        <p:nvPicPr>
          <p:cNvPr id="5" name="Picture 4">
            <a:extLst>
              <a:ext uri="{FF2B5EF4-FFF2-40B4-BE49-F238E27FC236}">
                <a16:creationId xmlns:a16="http://schemas.microsoft.com/office/drawing/2014/main" id="{66EDF00C-2977-1F94-486B-793A39215A8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755" y="1825625"/>
            <a:ext cx="3810330" cy="3810330"/>
          </a:xfrm>
          <a:prstGeom prst="rect">
            <a:avLst/>
          </a:prstGeom>
        </p:spPr>
      </p:pic>
    </p:spTree>
    <p:extLst>
      <p:ext uri="{BB962C8B-B14F-4D97-AF65-F5344CB8AC3E}">
        <p14:creationId xmlns:p14="http://schemas.microsoft.com/office/powerpoint/2010/main" val="108749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F9D6FC-BB31-1E56-202F-B58037213516}"/>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What’s Happening?</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Content Placeholder 2">
            <a:extLst>
              <a:ext uri="{FF2B5EF4-FFF2-40B4-BE49-F238E27FC236}">
                <a16:creationId xmlns:a16="http://schemas.microsoft.com/office/drawing/2014/main" id="{EDA57474-3AD2-3165-431F-E230253474F8}"/>
              </a:ext>
            </a:extLst>
          </p:cNvPr>
          <p:cNvSpPr>
            <a:spLocks noGrp="1"/>
          </p:cNvSpPr>
          <p:nvPr>
            <p:ph idx="1"/>
          </p:nvPr>
        </p:nvSpPr>
        <p:spPr>
          <a:xfrm>
            <a:off x="4742016" y="605896"/>
            <a:ext cx="6413663" cy="5646208"/>
          </a:xfrm>
        </p:spPr>
        <p:txBody>
          <a:bodyPr anchor="ctr">
            <a:normAutofit/>
          </a:bodyPr>
          <a:lstStyle/>
          <a:p>
            <a:pPr marL="285750" indent="-285750">
              <a:buFont typeface="Wingdings" panose="05000000000000000000" pitchFamily="2" charset="2"/>
              <a:buChar char="Ø"/>
            </a:pPr>
            <a:r>
              <a:rPr lang="en-US"/>
              <a:t>Grant Tracker will be retired once we go live to the new Workday system</a:t>
            </a:r>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r>
              <a:rPr lang="en-US"/>
              <a:t>Grant Tracker will be available for reference post go-live</a:t>
            </a:r>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r>
              <a:rPr lang="en-US"/>
              <a:t>Award Portal will replace Grant Tracker as the At a Glance view of award</a:t>
            </a:r>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r>
              <a:rPr lang="en-US"/>
              <a:t>We’re modeling Award Portal after Grant Tracker as much as possible</a:t>
            </a:r>
          </a:p>
          <a:p>
            <a:endParaRPr lang="en-US"/>
          </a:p>
        </p:txBody>
      </p:sp>
    </p:spTree>
    <p:extLst>
      <p:ext uri="{BB962C8B-B14F-4D97-AF65-F5344CB8AC3E}">
        <p14:creationId xmlns:p14="http://schemas.microsoft.com/office/powerpoint/2010/main" val="1876974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051" name="Rectangle 105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3" name="Rectangle 105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55" name="Straight Connector 105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A group of question marks printed on multicolored post-it notes.">
            <a:extLst>
              <a:ext uri="{FF2B5EF4-FFF2-40B4-BE49-F238E27FC236}">
                <a16:creationId xmlns:a16="http://schemas.microsoft.com/office/drawing/2014/main" id="{0F067F26-9CB3-2266-52D8-700427761B2C}"/>
              </a:ext>
            </a:extLst>
          </p:cNvPr>
          <p:cNvPicPr>
            <a:picLocks noGrp="1" noChangeAspect="1" noChangeArrowheads="1"/>
          </p:cNvPicPr>
          <p:nvPr>
            <p:ph idx="1"/>
          </p:nvPr>
        </p:nvPicPr>
        <p:blipFill rotWithShape="1">
          <a:blip r:embed="rId2">
            <a:alphaModFix amt="35000"/>
            <a:extLst>
              <a:ext uri="{28A0092B-C50C-407E-A947-70E740481C1C}">
                <a14:useLocalDpi xmlns:a14="http://schemas.microsoft.com/office/drawing/2010/main" val="0"/>
              </a:ext>
            </a:extLst>
          </a:blip>
          <a:srcRect t="7579" b="783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921611-A361-A36C-9478-EC7A5E8AB502}"/>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Questions?</a:t>
            </a:r>
          </a:p>
        </p:txBody>
      </p:sp>
      <p:cxnSp>
        <p:nvCxnSpPr>
          <p:cNvPr id="1057" name="Straight Connector 1056">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59" name="Rectangle 1058">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1" name="Rectangle 1060">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03446853"/>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descr="SmartArt graphic of Linear Venn">
            <a:extLst>
              <a:ext uri="{FF2B5EF4-FFF2-40B4-BE49-F238E27FC236}">
                <a16:creationId xmlns:a16="http://schemas.microsoft.com/office/drawing/2014/main" id="{2A1099A9-7898-E54F-BE1A-0E468D8CEA8B}"/>
              </a:ext>
            </a:extLst>
          </p:cNvPr>
          <p:cNvGraphicFramePr>
            <a:graphicFrameLocks noGrp="1"/>
          </p:cNvGraphicFramePr>
          <p:nvPr>
            <p:ph idx="1"/>
            <p:extLst>
              <p:ext uri="{D42A27DB-BD31-4B8C-83A1-F6EECF244321}">
                <p14:modId xmlns:p14="http://schemas.microsoft.com/office/powerpoint/2010/main" val="4163740936"/>
              </p:ext>
            </p:extLst>
          </p:nvPr>
        </p:nvGraphicFramePr>
        <p:xfrm>
          <a:off x="2849453" y="1455101"/>
          <a:ext cx="6078538" cy="2262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6F4E94C0-0A51-6C41-B1ED-E95AC84C23D7}"/>
              </a:ext>
            </a:extLst>
          </p:cNvPr>
          <p:cNvSpPr>
            <a:spLocks noGrp="1"/>
          </p:cNvSpPr>
          <p:nvPr>
            <p:ph type="title"/>
          </p:nvPr>
        </p:nvSpPr>
        <p:spPr>
          <a:xfrm>
            <a:off x="1173760" y="318781"/>
            <a:ext cx="9429925" cy="740943"/>
          </a:xfrm>
        </p:spPr>
        <p:txBody>
          <a:bodyPr/>
          <a:lstStyle/>
          <a:p>
            <a:r>
              <a:rPr lang="en-US">
                <a:sym typeface="Bodoni SvtyTwo ITC TT-Book"/>
              </a:rPr>
              <a:t>Future Forum</a:t>
            </a:r>
            <a:endParaRPr lang="en-US"/>
          </a:p>
        </p:txBody>
      </p:sp>
      <p:sp>
        <p:nvSpPr>
          <p:cNvPr id="3" name="TextBox 2"/>
          <p:cNvSpPr txBox="1"/>
          <p:nvPr/>
        </p:nvSpPr>
        <p:spPr>
          <a:xfrm>
            <a:off x="1274618" y="4072279"/>
            <a:ext cx="9642764" cy="1384995"/>
          </a:xfrm>
          <a:prstGeom prst="rect">
            <a:avLst/>
          </a:prstGeom>
          <a:noFill/>
        </p:spPr>
        <p:txBody>
          <a:bodyPr wrap="square" rtlCol="0">
            <a:spAutoFit/>
          </a:bodyPr>
          <a:lstStyle/>
          <a:p>
            <a:pPr algn="ctr"/>
            <a:r>
              <a:rPr lang="en-US" sz="2800">
                <a:hlinkClick r:id="rId7"/>
              </a:rPr>
              <a:t>https://finance.uw.edu/gca/training-outreach/gca-forum</a:t>
            </a:r>
            <a:endParaRPr lang="en-US" sz="2800"/>
          </a:p>
          <a:p>
            <a:pPr algn="ctr"/>
            <a:endParaRPr lang="en-US" sz="2800"/>
          </a:p>
          <a:p>
            <a:pPr algn="ctr"/>
            <a:r>
              <a:rPr lang="en-US" sz="2800"/>
              <a:t>Survey about today’s forum will be sent out soon!</a:t>
            </a:r>
          </a:p>
        </p:txBody>
      </p:sp>
    </p:spTree>
    <p:extLst>
      <p:ext uri="{BB962C8B-B14F-4D97-AF65-F5344CB8AC3E}">
        <p14:creationId xmlns:p14="http://schemas.microsoft.com/office/powerpoint/2010/main" val="1209990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097280" y="286603"/>
            <a:ext cx="10058400" cy="1450757"/>
          </a:xfrm>
        </p:spPr>
        <p:txBody>
          <a:bodyPr vert="horz" lIns="91440" tIns="45720" rIns="91440" bIns="45720" rtlCol="0" anchor="b">
            <a:normAutofit/>
          </a:bodyPr>
          <a:lstStyle/>
          <a:p>
            <a:r>
              <a:rPr lang="en-US" sz="4800">
                <a:solidFill>
                  <a:schemeClr val="tx1">
                    <a:lumMod val="75000"/>
                    <a:lumOff val="25000"/>
                  </a:schemeClr>
                </a:solidFill>
              </a:rPr>
              <a:t>Thank you</a:t>
            </a:r>
          </a:p>
        </p:txBody>
      </p:sp>
      <p:graphicFrame>
        <p:nvGraphicFramePr>
          <p:cNvPr id="6" name="Content Placeholder 2" descr="SmartArt Placeholder - Contact List">
            <a:extLst>
              <a:ext uri="{FF2B5EF4-FFF2-40B4-BE49-F238E27FC236}">
                <a16:creationId xmlns:a16="http://schemas.microsoft.com/office/drawing/2014/main" id="{4DAB2556-9D37-56F4-E94A-B157DF2371A3}"/>
              </a:ext>
            </a:extLst>
          </p:cNvPr>
          <p:cNvGraphicFramePr>
            <a:graphicFrameLocks/>
          </p:cNvGraphicFramePr>
          <p:nvPr>
            <p:extLst>
              <p:ext uri="{D42A27DB-BD31-4B8C-83A1-F6EECF244321}">
                <p14:modId xmlns:p14="http://schemas.microsoft.com/office/powerpoint/2010/main" val="120524206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618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E32588-6AE7-738E-D9CA-2206898C8BB5}"/>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a:solidFill>
                  <a:schemeClr val="tx1">
                    <a:lumMod val="75000"/>
                    <a:lumOff val="25000"/>
                  </a:schemeClr>
                </a:solidFill>
              </a:rPr>
              <a:t>New Terms to Learn-here are a few</a:t>
            </a:r>
          </a:p>
        </p:txBody>
      </p:sp>
      <p:sp>
        <p:nvSpPr>
          <p:cNvPr id="4" name="Text Placeholder 3">
            <a:extLst>
              <a:ext uri="{FF2B5EF4-FFF2-40B4-BE49-F238E27FC236}">
                <a16:creationId xmlns:a16="http://schemas.microsoft.com/office/drawing/2014/main" id="{AF773BE2-3ED9-761E-303F-419C7DC7DCF3}"/>
              </a:ext>
            </a:extLst>
          </p:cNvPr>
          <p:cNvSpPr>
            <a:spLocks noGrp="1"/>
          </p:cNvSpPr>
          <p:nvPr>
            <p:ph type="body" sz="half" idx="2"/>
          </p:nvPr>
        </p:nvSpPr>
        <p:spPr>
          <a:xfrm>
            <a:off x="1097279" y="1845734"/>
            <a:ext cx="6454987" cy="4023360"/>
          </a:xfrm>
        </p:spPr>
        <p:txBody>
          <a:bodyPr vert="horz" lIns="0" tIns="45720" rIns="0" bIns="45720" rtlCol="0">
            <a:normAutofit/>
          </a:bodyPr>
          <a:lstStyle/>
          <a:p>
            <a:endParaRPr lang="en-US">
              <a:solidFill>
                <a:schemeClr val="tx1">
                  <a:lumMod val="75000"/>
                  <a:lumOff val="25000"/>
                </a:schemeClr>
              </a:solidFill>
            </a:endParaRPr>
          </a:p>
        </p:txBody>
      </p:sp>
      <p:pic>
        <p:nvPicPr>
          <p:cNvPr id="5" name="Picture 4" descr="Current State Terms: Grant Tracker, Note, Question ID, Budget number, Add File, Org Code. &#10;Future State Terms: Award Portal, Ticket, Ticket ID, Award  Line, Attachments, Cost Center">
            <a:extLst>
              <a:ext uri="{FF2B5EF4-FFF2-40B4-BE49-F238E27FC236}">
                <a16:creationId xmlns:a16="http://schemas.microsoft.com/office/drawing/2014/main" id="{44B69A67-CCAE-EF39-9BCE-B3AA080398D6}"/>
              </a:ext>
            </a:extLst>
          </p:cNvPr>
          <p:cNvPicPr>
            <a:picLocks noChangeAspect="1"/>
          </p:cNvPicPr>
          <p:nvPr/>
        </p:nvPicPr>
        <p:blipFill>
          <a:blip r:embed="rId2"/>
          <a:stretch>
            <a:fillRect/>
          </a:stretch>
        </p:blipFill>
        <p:spPr>
          <a:xfrm>
            <a:off x="2953512" y="1908727"/>
            <a:ext cx="5843016" cy="3211428"/>
          </a:xfrm>
          <a:prstGeom prst="rect">
            <a:avLst/>
          </a:prstGeom>
        </p:spPr>
      </p:pic>
    </p:spTree>
    <p:extLst>
      <p:ext uri="{BB962C8B-B14F-4D97-AF65-F5344CB8AC3E}">
        <p14:creationId xmlns:p14="http://schemas.microsoft.com/office/powerpoint/2010/main" val="55816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2951-8490-807A-89F6-E2FAA3FDF154}"/>
              </a:ext>
            </a:extLst>
          </p:cNvPr>
          <p:cNvSpPr>
            <a:spLocks noGrp="1"/>
          </p:cNvSpPr>
          <p:nvPr>
            <p:ph type="title" idx="4294967295"/>
          </p:nvPr>
        </p:nvSpPr>
        <p:spPr>
          <a:xfrm>
            <a:off x="112970" y="71095"/>
            <a:ext cx="10050462" cy="483158"/>
          </a:xfrm>
        </p:spPr>
        <p:txBody>
          <a:bodyPr>
            <a:normAutofit/>
          </a:bodyPr>
          <a:lstStyle/>
          <a:p>
            <a:r>
              <a:rPr lang="en-US" sz="2400" b="1"/>
              <a:t>Informational Sections</a:t>
            </a:r>
            <a:endParaRPr lang="en-US" sz="2400" b="1">
              <a:ea typeface="Calibri Light"/>
              <a:cs typeface="Calibri Light"/>
            </a:endParaRPr>
          </a:p>
        </p:txBody>
      </p:sp>
      <p:pic>
        <p:nvPicPr>
          <p:cNvPr id="5" name="Content Placeholder 9" descr="Grant Tracker Menu">
            <a:extLst>
              <a:ext uri="{FF2B5EF4-FFF2-40B4-BE49-F238E27FC236}">
                <a16:creationId xmlns:a16="http://schemas.microsoft.com/office/drawing/2014/main" id="{11364FED-1500-2092-75EC-FC82D5D3A53C}"/>
              </a:ext>
            </a:extLst>
          </p:cNvPr>
          <p:cNvPicPr>
            <a:picLocks noGrp="1" noChangeAspect="1"/>
          </p:cNvPicPr>
          <p:nvPr>
            <p:ph sz="half" idx="4294967295"/>
          </p:nvPr>
        </p:nvPicPr>
        <p:blipFill>
          <a:blip r:embed="rId2"/>
          <a:stretch>
            <a:fillRect/>
          </a:stretch>
        </p:blipFill>
        <p:spPr>
          <a:xfrm>
            <a:off x="144162" y="667694"/>
            <a:ext cx="3249655" cy="5206914"/>
          </a:xfrm>
        </p:spPr>
      </p:pic>
      <p:pic>
        <p:nvPicPr>
          <p:cNvPr id="6" name="Content Placeholder 11" descr="Award Portal Menu">
            <a:extLst>
              <a:ext uri="{FF2B5EF4-FFF2-40B4-BE49-F238E27FC236}">
                <a16:creationId xmlns:a16="http://schemas.microsoft.com/office/drawing/2014/main" id="{6FE88B36-4D7F-2884-A052-4A0F7FAAA44D}"/>
              </a:ext>
            </a:extLst>
          </p:cNvPr>
          <p:cNvPicPr>
            <a:picLocks noGrp="1" noChangeAspect="1"/>
          </p:cNvPicPr>
          <p:nvPr>
            <p:ph sz="half" idx="4294967295"/>
          </p:nvPr>
        </p:nvPicPr>
        <p:blipFill>
          <a:blip r:embed="rId3"/>
          <a:stretch>
            <a:fillRect/>
          </a:stretch>
        </p:blipFill>
        <p:spPr>
          <a:xfrm>
            <a:off x="3470362" y="1225207"/>
            <a:ext cx="8577475" cy="4111410"/>
          </a:xfrm>
        </p:spPr>
      </p:pic>
    </p:spTree>
    <p:extLst>
      <p:ext uri="{BB962C8B-B14F-4D97-AF65-F5344CB8AC3E}">
        <p14:creationId xmlns:p14="http://schemas.microsoft.com/office/powerpoint/2010/main" val="244659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875932-5DFF-18E7-46F5-78D96DCD1A21}"/>
              </a:ext>
            </a:extLst>
          </p:cNvPr>
          <p:cNvSpPr txBox="1"/>
          <p:nvPr/>
        </p:nvSpPr>
        <p:spPr>
          <a:xfrm>
            <a:off x="172995" y="121508"/>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404040"/>
                </a:solidFill>
                <a:latin typeface="Calibri Light"/>
              </a:rPr>
              <a:t>Contacting GCA</a:t>
            </a:r>
            <a:endParaRPr lang="en-US" sz="2400" b="1"/>
          </a:p>
        </p:txBody>
      </p:sp>
      <p:pic>
        <p:nvPicPr>
          <p:cNvPr id="4" name="Content Placeholder 9" descr="Grant Tracker contact interface">
            <a:extLst>
              <a:ext uri="{FF2B5EF4-FFF2-40B4-BE49-F238E27FC236}">
                <a16:creationId xmlns:a16="http://schemas.microsoft.com/office/drawing/2014/main" id="{CD96142E-0950-EBBB-A8EC-6E65A1A8F7B6}"/>
              </a:ext>
            </a:extLst>
          </p:cNvPr>
          <p:cNvPicPr>
            <a:picLocks noChangeAspect="1"/>
          </p:cNvPicPr>
          <p:nvPr/>
        </p:nvPicPr>
        <p:blipFill>
          <a:blip r:embed="rId2"/>
          <a:stretch>
            <a:fillRect/>
          </a:stretch>
        </p:blipFill>
        <p:spPr>
          <a:xfrm>
            <a:off x="97683" y="522874"/>
            <a:ext cx="4322231" cy="4140199"/>
          </a:xfrm>
          <a:prstGeom prst="rect">
            <a:avLst/>
          </a:prstGeom>
        </p:spPr>
      </p:pic>
      <p:pic>
        <p:nvPicPr>
          <p:cNvPr id="6" name="Content Placeholder 7" descr="Award Portal contact interface">
            <a:extLst>
              <a:ext uri="{FF2B5EF4-FFF2-40B4-BE49-F238E27FC236}">
                <a16:creationId xmlns:a16="http://schemas.microsoft.com/office/drawing/2014/main" id="{354E859F-CB56-F0C0-9F2D-3D2778211F1A}"/>
              </a:ext>
            </a:extLst>
          </p:cNvPr>
          <p:cNvPicPr>
            <a:picLocks noChangeAspect="1"/>
          </p:cNvPicPr>
          <p:nvPr/>
        </p:nvPicPr>
        <p:blipFill>
          <a:blip r:embed="rId3"/>
          <a:stretch>
            <a:fillRect/>
          </a:stretch>
        </p:blipFill>
        <p:spPr>
          <a:xfrm>
            <a:off x="4039565" y="2002904"/>
            <a:ext cx="8124933" cy="4065636"/>
          </a:xfrm>
          <a:prstGeom prst="rect">
            <a:avLst/>
          </a:prstGeom>
        </p:spPr>
      </p:pic>
    </p:spTree>
    <p:extLst>
      <p:ext uri="{BB962C8B-B14F-4D97-AF65-F5344CB8AC3E}">
        <p14:creationId xmlns:p14="http://schemas.microsoft.com/office/powerpoint/2010/main" val="62632343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03515d-ca93-4286-8a29-8a986b9864ec">
      <Terms xmlns="http://schemas.microsoft.com/office/infopath/2007/PartnerControls"/>
    </lcf76f155ced4ddcb4097134ff3c332f>
    <TaxCatchAll xmlns="ab06a5aa-8e31-4bdb-9b13-38c58a92ec8a" xsi:nil="true"/>
    <_Flow_SignoffStatus xmlns="aa03515d-ca93-4286-8a29-8a986b9864ec" xsi:nil="true"/>
    <Done xmlns="aa03515d-ca93-4286-8a29-8a986b9864ec">false</Done>
    <SharedWithUsers xmlns="c920da17-6708-40e6-873f-339eb7b7a0f0">
      <UserInfo>
        <DisplayName>Azalea Vasquez</DisplayName>
        <AccountId>134</AccountId>
        <AccountType/>
      </UserInfo>
      <UserInfo>
        <DisplayName>Patrick F. Carney</DisplayName>
        <AccountId>116</AccountId>
        <AccountType/>
      </UserInfo>
      <UserInfo>
        <DisplayName>Jonathan Nagle</DisplayName>
        <AccountId>556</AccountId>
        <AccountType/>
      </UserInfo>
      <UserInfo>
        <DisplayName>Michelle Davis</DisplayName>
        <AccountId>150</AccountId>
        <AccountType/>
      </UserInfo>
      <UserInfo>
        <DisplayName>Cheryl Haycox</DisplayName>
        <AccountId>143</AccountId>
        <AccountType/>
      </UserInfo>
      <UserInfo>
        <DisplayName>Juan Lepez</DisplayName>
        <AccountId>184</AccountId>
        <AccountType/>
      </UserInfo>
      <UserInfo>
        <DisplayName>Matthew L. Gardner</DisplayName>
        <AccountId>98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F837DAD0BE2E4BB5D924B796C630AC" ma:contentTypeVersion="22" ma:contentTypeDescription="Create a new document." ma:contentTypeScope="" ma:versionID="89766355826f9453cea24b2ccbbe6932">
  <xsd:schema xmlns:xsd="http://www.w3.org/2001/XMLSchema" xmlns:xs="http://www.w3.org/2001/XMLSchema" xmlns:p="http://schemas.microsoft.com/office/2006/metadata/properties" xmlns:ns2="aa03515d-ca93-4286-8a29-8a986b9864ec" xmlns:ns3="c920da17-6708-40e6-873f-339eb7b7a0f0" xmlns:ns4="ab06a5aa-8e31-4bdb-9b13-38c58a92ec8a" targetNamespace="http://schemas.microsoft.com/office/2006/metadata/properties" ma:root="true" ma:fieldsID="75207b8b6a83e28a90bb47bb79391c9b" ns2:_="" ns3:_="" ns4:_="">
    <xsd:import namespace="aa03515d-ca93-4286-8a29-8a986b9864ec"/>
    <xsd:import namespace="c920da17-6708-40e6-873f-339eb7b7a0f0"/>
    <xsd:import namespace="ab06a5aa-8e31-4bdb-9b13-38c58a92ec8a"/>
    <xsd:element name="properties">
      <xsd:complexType>
        <xsd:sequence>
          <xsd:element name="documentManagement">
            <xsd:complexType>
              <xsd:all>
                <xsd:element ref="ns2:_Flow_SignoffStatus"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Done"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3515d-ca93-4286-8a29-8a986b9864ec" elementFormDefault="qualified">
    <xsd:import namespace="http://schemas.microsoft.com/office/2006/documentManagement/types"/>
    <xsd:import namespace="http://schemas.microsoft.com/office/infopath/2007/PartnerControls"/>
    <xsd:element name="_Flow_SignoffStatus" ma:index="2" nillable="true" ma:displayName="Sign-off status" ma:internalName="Sign_x002d_off_x0020_status" ma:readOnly="false">
      <xsd:simpleType>
        <xsd:restriction base="dms:Text"/>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hidden="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hidden="true" ma:internalName="MediaServiceKeyPoints" ma:readOnly="true">
      <xsd:simpleType>
        <xsd:restriction base="dms:Note"/>
      </xsd:simpleType>
    </xsd:element>
    <xsd:element name="MediaLengthInSeconds" ma:index="19" nillable="true" ma:displayName="Length (seconds)" ma:hidden="true" ma:internalName="MediaLengthInSeconds" ma:readOnly="true">
      <xsd:simpleType>
        <xsd:restriction base="dms:Unknown"/>
      </xsd:simpleType>
    </xsd:element>
    <xsd:element name="Done" ma:index="21" nillable="true" ma:displayName="Done" ma:default="0" ma:description="Yes if the cleanup is done. No if the cleanup is not done" ma:format="Dropdown" ma:internalName="Done">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20da17-6708-40e6-873f-339eb7b7a0f0" elementFormDefault="qualified">
    <xsd:import namespace="http://schemas.microsoft.com/office/2006/documentManagement/types"/>
    <xsd:import namespace="http://schemas.microsoft.com/office/infopath/2007/PartnerControls"/>
    <xsd:element name="SharedWithUsers" ma:index="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83a2d421-fae2-4e1d-92ea-b2b563c83ddc}" ma:internalName="TaxCatchAll" ma:showField="CatchAllData" ma:web="c920da17-6708-40e6-873f-339eb7b7a0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DC9162-8079-4A91-AA0E-89BE6077BDD3}">
  <ds:schemaRefs>
    <ds:schemaRef ds:uri="aa03515d-ca93-4286-8a29-8a986b9864ec"/>
    <ds:schemaRef ds:uri="ab06a5aa-8e31-4bdb-9b13-38c58a92ec8a"/>
    <ds:schemaRef ds:uri="c920da17-6708-40e6-873f-339eb7b7a0f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5C7EDD9-D149-444D-AD25-9932DCF9C221}">
  <ds:schemaRefs>
    <ds:schemaRef ds:uri="http://schemas.microsoft.com/sharepoint/v3/contenttype/forms"/>
  </ds:schemaRefs>
</ds:datastoreItem>
</file>

<file path=customXml/itemProps3.xml><?xml version="1.0" encoding="utf-8"?>
<ds:datastoreItem xmlns:ds="http://schemas.openxmlformats.org/officeDocument/2006/customXml" ds:itemID="{0C2C9076-5D76-4357-8E8B-BDDBF0759A95}">
  <ds:schemaRefs>
    <ds:schemaRef ds:uri="aa03515d-ca93-4286-8a29-8a986b9864ec"/>
    <ds:schemaRef ds:uri="ab06a5aa-8e31-4bdb-9b13-38c58a92ec8a"/>
    <ds:schemaRef ds:uri="c920da17-6708-40e6-873f-339eb7b7a0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2318</Words>
  <Application>Microsoft Office PowerPoint</Application>
  <PresentationFormat>Widescreen</PresentationFormat>
  <Paragraphs>258</Paragraphs>
  <Slides>62</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62</vt:i4>
      </vt:variant>
    </vt:vector>
  </HeadingPairs>
  <TitlesOfParts>
    <vt:vector size="74" baseType="lpstr">
      <vt:lpstr>Arial</vt:lpstr>
      <vt:lpstr>Arial Black</vt:lpstr>
      <vt:lpstr>Calibri</vt:lpstr>
      <vt:lpstr>Calibri Light</vt:lpstr>
      <vt:lpstr>Goudy Old Style</vt:lpstr>
      <vt:lpstr>Times New Roman</vt:lpstr>
      <vt:lpstr>Verdana</vt:lpstr>
      <vt:lpstr>Wingdings</vt:lpstr>
      <vt:lpstr>Wingdings 2</vt:lpstr>
      <vt:lpstr>Retrospect</vt:lpstr>
      <vt:lpstr>Office Theme</vt:lpstr>
      <vt:lpstr>SlateVTI</vt:lpstr>
      <vt:lpstr>Disclaimer</vt:lpstr>
      <vt:lpstr>GCA Forum</vt:lpstr>
      <vt:lpstr>Welcome!</vt:lpstr>
      <vt:lpstr>Agenda</vt:lpstr>
      <vt:lpstr>Grant Tracker to Award Portal</vt:lpstr>
      <vt:lpstr>What’s Happening?</vt:lpstr>
      <vt:lpstr>New Terms to Learn-here are a few</vt:lpstr>
      <vt:lpstr>Informational Sections</vt:lpstr>
      <vt:lpstr>PowerPoint Presentation</vt:lpstr>
      <vt:lpstr>PowerPoint Presentation</vt:lpstr>
      <vt:lpstr>PowerPoint Presentation</vt:lpstr>
      <vt:lpstr>Questions?</vt:lpstr>
      <vt:lpstr>Carryover – Deep Dive</vt:lpstr>
      <vt:lpstr>Part 1 - Definitions</vt:lpstr>
      <vt:lpstr>More Definitions</vt:lpstr>
      <vt:lpstr>Types of Carryover</vt:lpstr>
      <vt:lpstr>Part 2 – The Mechanics of Carryover</vt:lpstr>
      <vt:lpstr>How GCA Processes Carryover</vt:lpstr>
      <vt:lpstr>Carried Over As Available</vt:lpstr>
      <vt:lpstr>Carried Over As Restricted</vt:lpstr>
      <vt:lpstr>Part 3 – Special Cases</vt:lpstr>
      <vt:lpstr>Carryover Between Awards</vt:lpstr>
      <vt:lpstr>When In Doubt…Ask!</vt:lpstr>
      <vt:lpstr>Questions?</vt:lpstr>
      <vt:lpstr>Budget Period vs. Project Period</vt:lpstr>
      <vt:lpstr>A frequently asked question…</vt:lpstr>
      <vt:lpstr>Budget Period vs. Project Period</vt:lpstr>
      <vt:lpstr>Grant Tracker lists budget &amp; project periods for all budgets</vt:lpstr>
      <vt:lpstr>But why doesn’t my budget period match my project period?</vt:lpstr>
      <vt:lpstr>Example 1</vt:lpstr>
      <vt:lpstr>Example 2</vt:lpstr>
      <vt:lpstr>Example 2 continued</vt:lpstr>
      <vt:lpstr>Questions?</vt:lpstr>
      <vt:lpstr>Extensions</vt:lpstr>
      <vt:lpstr>What are we looking at?</vt:lpstr>
      <vt:lpstr>No Cost Extension</vt:lpstr>
      <vt:lpstr>Temporary Extensions</vt:lpstr>
      <vt:lpstr>Supplement/Extensions</vt:lpstr>
      <vt:lpstr>Advance Renewals</vt:lpstr>
      <vt:lpstr>Advance Budget Extensions</vt:lpstr>
      <vt:lpstr>Questions?</vt:lpstr>
      <vt:lpstr>Indirect Costs: Auto and Manual Calculations</vt:lpstr>
      <vt:lpstr>What are Indirect Costs?</vt:lpstr>
      <vt:lpstr>How are Indirect Costs Calculated?</vt:lpstr>
      <vt:lpstr>Auto Calculated Indirect Costs</vt:lpstr>
      <vt:lpstr>Indirect Costs – Automated IDC JV Process</vt:lpstr>
      <vt:lpstr>Indirect Costs – Automated IDC JV Process</vt:lpstr>
      <vt:lpstr>Indirect Costs – Automated IDC JV Process</vt:lpstr>
      <vt:lpstr>Indirect Costs – Automated IDC JV Process</vt:lpstr>
      <vt:lpstr>Indirect Costs – Manual Process</vt:lpstr>
      <vt:lpstr>Indirect Costs – Manual Process</vt:lpstr>
      <vt:lpstr>Indirect Costs – Questions or Concerns</vt:lpstr>
      <vt:lpstr>Questions?</vt:lpstr>
      <vt:lpstr>Tips and Tricks</vt:lpstr>
      <vt:lpstr>Selecting a Topic for your Grant Tracker note</vt:lpstr>
      <vt:lpstr>When in doubt…</vt:lpstr>
      <vt:lpstr>Transpasu forms: “PI name” clarification</vt:lpstr>
      <vt:lpstr>  Surplus budget restrictions?</vt:lpstr>
      <vt:lpstr>Additional Reading!</vt:lpstr>
      <vt:lpstr>Questions?</vt:lpstr>
      <vt:lpstr>Future Forum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GCA Forum</dc:title>
  <dc:creator>Susan S. Wilbanks</dc:creator>
  <cp:lastModifiedBy>Susan S. Wilbanks</cp:lastModifiedBy>
  <cp:revision>97</cp:revision>
  <dcterms:created xsi:type="dcterms:W3CDTF">2022-11-01T22:38:27Z</dcterms:created>
  <dcterms:modified xsi:type="dcterms:W3CDTF">2022-11-17T00:09:18Z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0x0101007DF837DAD0BE2E4BB5D924B796C630AC</vt:lpwstr>
  </property>
  <property fmtid="{D5CDD505-2E9C-101B-9397-08002B2CF9AE}" pid="3" name="MediaServiceImageTags">
    <vt:lpwstr/>
  </property>
</Properties>
</file>