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9" r:id="rId4"/>
    <p:sldMasterId id="2147483769" r:id="rId5"/>
    <p:sldMasterId id="2147483775" r:id="rId6"/>
    <p:sldMasterId id="2147483778" r:id="rId7"/>
    <p:sldMasterId id="2147483784" r:id="rId8"/>
    <p:sldMasterId id="2147483787" r:id="rId9"/>
    <p:sldMasterId id="2147483793" r:id="rId10"/>
    <p:sldMasterId id="2147483796" r:id="rId11"/>
    <p:sldMasterId id="2147483802" r:id="rId12"/>
  </p:sldMasterIdLst>
  <p:notesMasterIdLst>
    <p:notesMasterId r:id="rId81"/>
  </p:notesMasterIdLst>
  <p:sldIdLst>
    <p:sldId id="257" r:id="rId13"/>
    <p:sldId id="256" r:id="rId14"/>
    <p:sldId id="318" r:id="rId15"/>
    <p:sldId id="259" r:id="rId16"/>
    <p:sldId id="347" r:id="rId17"/>
    <p:sldId id="261" r:id="rId18"/>
    <p:sldId id="324" r:id="rId19"/>
    <p:sldId id="258" r:id="rId20"/>
    <p:sldId id="325" r:id="rId21"/>
    <p:sldId id="387" r:id="rId22"/>
    <p:sldId id="388" r:id="rId23"/>
    <p:sldId id="389" r:id="rId24"/>
    <p:sldId id="390" r:id="rId25"/>
    <p:sldId id="391" r:id="rId26"/>
    <p:sldId id="266" r:id="rId27"/>
    <p:sldId id="267" r:id="rId28"/>
    <p:sldId id="392" r:id="rId29"/>
    <p:sldId id="270" r:id="rId30"/>
    <p:sldId id="271" r:id="rId31"/>
    <p:sldId id="272" r:id="rId32"/>
    <p:sldId id="273" r:id="rId33"/>
    <p:sldId id="274" r:id="rId34"/>
    <p:sldId id="393" r:id="rId35"/>
    <p:sldId id="348" r:id="rId36"/>
    <p:sldId id="349" r:id="rId37"/>
    <p:sldId id="350" r:id="rId38"/>
    <p:sldId id="351" r:id="rId39"/>
    <p:sldId id="352" r:id="rId40"/>
    <p:sldId id="354" r:id="rId41"/>
    <p:sldId id="331" r:id="rId42"/>
    <p:sldId id="332" r:id="rId43"/>
    <p:sldId id="333" r:id="rId44"/>
    <p:sldId id="334" r:id="rId45"/>
    <p:sldId id="260" r:id="rId46"/>
    <p:sldId id="358" r:id="rId47"/>
    <p:sldId id="336" r:id="rId48"/>
    <p:sldId id="263" r:id="rId49"/>
    <p:sldId id="264" r:id="rId50"/>
    <p:sldId id="265" r:id="rId51"/>
    <p:sldId id="359" r:id="rId52"/>
    <p:sldId id="360" r:id="rId53"/>
    <p:sldId id="268" r:id="rId54"/>
    <p:sldId id="269" r:id="rId55"/>
    <p:sldId id="337" r:id="rId56"/>
    <p:sldId id="338" r:id="rId57"/>
    <p:sldId id="339" r:id="rId58"/>
    <p:sldId id="340" r:id="rId59"/>
    <p:sldId id="367" r:id="rId60"/>
    <p:sldId id="341" r:id="rId61"/>
    <p:sldId id="342" r:id="rId62"/>
    <p:sldId id="343" r:id="rId63"/>
    <p:sldId id="344" r:id="rId64"/>
    <p:sldId id="345" r:id="rId65"/>
    <p:sldId id="356" r:id="rId66"/>
    <p:sldId id="279" r:id="rId67"/>
    <p:sldId id="386" r:id="rId68"/>
    <p:sldId id="361" r:id="rId69"/>
    <p:sldId id="286" r:id="rId70"/>
    <p:sldId id="363" r:id="rId71"/>
    <p:sldId id="385" r:id="rId72"/>
    <p:sldId id="365" r:id="rId73"/>
    <p:sldId id="366" r:id="rId74"/>
    <p:sldId id="290" r:id="rId75"/>
    <p:sldId id="299" r:id="rId76"/>
    <p:sldId id="300" r:id="rId77"/>
    <p:sldId id="357" r:id="rId78"/>
    <p:sldId id="319" r:id="rId79"/>
    <p:sldId id="321" r:id="rId80"/>
  </p:sldIdLst>
  <p:sldSz cx="12192000" cy="6858000"/>
  <p:notesSz cx="6858000" cy="9144000"/>
  <p:embeddedFontLst>
    <p:embeddedFont>
      <p:font typeface="Calibri" panose="020F0502020204030204" pitchFamily="34" charset="0"/>
      <p:regular r:id="rId82"/>
      <p:bold r:id="rId83"/>
      <p:italic r:id="rId84"/>
      <p:boldItalic r:id="rId85"/>
    </p:embeddedFont>
    <p:embeddedFont>
      <p:font typeface="Calibri Light" panose="020F0302020204030204" pitchFamily="34" charset="0"/>
      <p:regular r:id="rId86"/>
      <p:italic r:id="rId87"/>
    </p:embeddedFont>
    <p:embeddedFont>
      <p:font typeface="Corbel" panose="020B0503020204020204" pitchFamily="34" charset="0"/>
      <p:regular r:id="rId88"/>
      <p:bold r:id="rId89"/>
      <p:italic r:id="rId90"/>
      <p:boldItalic r:id="rId91"/>
    </p:embeddedFont>
    <p:embeddedFont>
      <p:font typeface="Encode Sans Normal Black" panose="02000000000000000000" pitchFamily="2" charset="0"/>
      <p:bold r:id="rId92"/>
    </p:embeddedFont>
    <p:embeddedFont>
      <p:font typeface="Open Sans" panose="020B0606030504020204" pitchFamily="34" charset="0"/>
      <p:regular r:id="rId93"/>
      <p:bold r:id="rId94"/>
      <p:italic r:id="rId95"/>
      <p:boldItalic r:id="rId96"/>
    </p:embeddedFont>
    <p:embeddedFont>
      <p:font typeface="Open Sans Light" panose="020B0306030504020204" pitchFamily="34" charset="0"/>
      <p:regular r:id="rId97"/>
      <p:italic r:id="rId98"/>
    </p:embeddedFont>
    <p:embeddedFont>
      <p:font typeface="Trebuchet MS" panose="020B0603020202020204" pitchFamily="34" charset="0"/>
      <p:regular r:id="rId99"/>
      <p:bold r:id="rId100"/>
      <p:italic r:id="rId101"/>
      <p:boldItalic r:id="rId102"/>
    </p:embeddedFont>
    <p:embeddedFont>
      <p:font typeface="Wingdings 3" panose="05040102010807070707" pitchFamily="18" charset="2"/>
      <p:regular r:id="rId10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39104A-52A6-88EB-538B-B241640EB59C}" name="Michelle Davis" initials="MD" userId="S::mdavis25@uw.edu::7a094a50-9ddd-4a0c-9cf8-21e170d4169a" providerId="AD"/>
  <p188:author id="{63920370-8BBF-8CB6-003C-218665125B90}" name="Juan Lepez" initials="JL" userId="S::kabah12@uw.edu::a34805a3-e467-4394-a434-05b22cc31c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BA862-A1C7-30D8-5FB0-99EB38576CBE}" v="272" dt="2022-05-13T03:04:35.810"/>
    <p1510:client id="{13D74E68-B945-A4FF-E8A4-33D1FB373468}" v="215" dt="2022-05-13T01:36:07.114"/>
    <p1510:client id="{270CE757-4421-4B03-880A-82D1D28EA887}" v="892" dt="2022-05-13T05:57:13.116"/>
    <p1510:client id="{2A28C541-A5A6-453C-8B32-69D6179FF710}" v="38" dt="2022-05-19T23:36:44.324"/>
    <p1510:client id="{2E2C767A-9DB6-0B32-DAF0-755A8FB40011}" v="170" dt="2022-05-19T22:24:03.829"/>
    <p1510:client id="{543BA020-EA00-92C1-325B-AE4AF47F6E81}" v="144" dt="2022-05-19T23:56:55.226"/>
    <p1510:client id="{559841A2-D236-F98B-ACA4-E92AC8488DF3}" v="12" dt="2022-05-13T22:31:59.628"/>
    <p1510:client id="{7F7ABD3B-9FD4-AE86-4FC6-FB5BCD44EA72}" v="10" dt="2022-05-13T16:42:09.401"/>
    <p1510:client id="{8BFC6391-AFAA-5F8A-BB5C-B1717D268470}" v="1" dt="2022-05-16T15:15:35.136"/>
    <p1510:client id="{973C9967-0C76-5A9F-9AF5-3554776040B3}" v="6" dt="2022-05-16T16:32:26.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4.xml"/><Relationship Id="rId107" Type="http://schemas.openxmlformats.org/officeDocument/2006/relationships/tableStyles" Target="tableStyles.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font" Target="fonts/font21.fntdata"/><Relationship Id="rId5" Type="http://schemas.openxmlformats.org/officeDocument/2006/relationships/slideMaster" Target="slideMasters/slideMaster2.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font" Target="fonts/font4.fntdata"/><Relationship Id="rId12" Type="http://schemas.openxmlformats.org/officeDocument/2006/relationships/slideMaster" Target="slideMasters/slideMaster9.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font" Target="fonts/font22.fntdata"/><Relationship Id="rId108" Type="http://schemas.microsoft.com/office/2015/10/relationships/revisionInfo" Target="revisionInfo.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font" Target="fonts/font18.fntdata"/><Relationship Id="rId101"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microsoft.com/office/2018/10/relationships/authors" Target="authors.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font" Target="fonts/font16.fntdata"/><Relationship Id="rId10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font" Target="fonts/font11.fntdata"/><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font" Target="fonts/font6.fntdata"/><Relationship Id="rId61" Type="http://schemas.openxmlformats.org/officeDocument/2006/relationships/slide" Target="slides/slide49.xml"/><Relationship Id="rId82" Type="http://schemas.openxmlformats.org/officeDocument/2006/relationships/font" Target="fonts/font1.fntdata"/><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font" Target="fonts/font19.fntdata"/><Relationship Id="rId105"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font" Target="fonts/font12.fntdata"/><Relationship Id="rId98" Type="http://schemas.openxmlformats.org/officeDocument/2006/relationships/font" Target="fonts/font17.fntdata"/><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font" Target="fonts/font2.fntdata"/><Relationship Id="rId88" Type="http://schemas.openxmlformats.org/officeDocument/2006/relationships/font" Target="fonts/font7.fntdata"/></Relationships>
</file>

<file path=ppt/diagrams/_rels/data1.xml.rels><?xml version="1.0" encoding="UTF-8" standalone="yes"?>
<Relationships xmlns="http://schemas.openxmlformats.org/package/2006/relationships"><Relationship Id="rId1" Type="http://schemas.openxmlformats.org/officeDocument/2006/relationships/hyperlink" Target="https://finance.uw.edu/gca/resources/gca-forum"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9.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hyperlink" Target="https://finance.uw.edu/gca/training-outreach/gca-forum" TargetMode="Externa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1" Type="http://schemas.openxmlformats.org/officeDocument/2006/relationships/hyperlink" Target="https://finance.uw.edu/gca/resources/gca-forum"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7.png"/><Relationship Id="rId5" Type="http://schemas.openxmlformats.org/officeDocument/2006/relationships/hyperlink" Target="https://finance.uw.edu/gca/training-outreach/gca-forum" TargetMode="External"/><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D16F7-C774-478F-A075-14033407EEB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B0C75D8-D728-43C5-B8A4-689466BB170E}">
      <dgm:prSet/>
      <dgm:spPr/>
      <dgm:t>
        <a:bodyPr/>
        <a:lstStyle/>
        <a:p>
          <a:r>
            <a:rPr lang="en-US"/>
            <a:t>The GCA Forum will be recorded and retained for the legally approved retention period under Washington State Policy</a:t>
          </a:r>
        </a:p>
      </dgm:t>
    </dgm:pt>
    <dgm:pt modelId="{C7B3D16C-3D58-4505-ABBB-780E73E6612A}" type="parTrans" cxnId="{6F9FFA0C-D19E-4637-9178-B1ECAF14A59D}">
      <dgm:prSet/>
      <dgm:spPr/>
      <dgm:t>
        <a:bodyPr/>
        <a:lstStyle/>
        <a:p>
          <a:endParaRPr lang="en-US"/>
        </a:p>
      </dgm:t>
    </dgm:pt>
    <dgm:pt modelId="{20669176-7B1B-464A-B18A-60C5A06D3361}" type="sibTrans" cxnId="{6F9FFA0C-D19E-4637-9178-B1ECAF14A59D}">
      <dgm:prSet/>
      <dgm:spPr/>
      <dgm:t>
        <a:bodyPr/>
        <a:lstStyle/>
        <a:p>
          <a:endParaRPr lang="en-US"/>
        </a:p>
      </dgm:t>
    </dgm:pt>
    <dgm:pt modelId="{D989A508-76EB-4642-9578-CD89066899A0}">
      <dgm:prSet/>
      <dgm:spPr/>
      <dgm:t>
        <a:bodyPr/>
        <a:lstStyle/>
        <a:p>
          <a:r>
            <a:rPr lang="en-US"/>
            <a:t>It is subject to release under the Washington State Public Records Act or Federal Freedom of Information Act (FOIA)</a:t>
          </a:r>
        </a:p>
      </dgm:t>
    </dgm:pt>
    <dgm:pt modelId="{71D5DFFA-1C5E-47C8-AD40-4273877675BC}" type="parTrans" cxnId="{899B3E70-7D3D-4D07-85DC-5BA061374C82}">
      <dgm:prSet/>
      <dgm:spPr/>
      <dgm:t>
        <a:bodyPr/>
        <a:lstStyle/>
        <a:p>
          <a:endParaRPr lang="en-US"/>
        </a:p>
      </dgm:t>
    </dgm:pt>
    <dgm:pt modelId="{73556674-332B-4D20-A63A-64D686820CF2}" type="sibTrans" cxnId="{899B3E70-7D3D-4D07-85DC-5BA061374C82}">
      <dgm:prSet/>
      <dgm:spPr/>
      <dgm:t>
        <a:bodyPr/>
        <a:lstStyle/>
        <a:p>
          <a:endParaRPr lang="en-US"/>
        </a:p>
      </dgm:t>
    </dgm:pt>
    <dgm:pt modelId="{454D302B-8819-418C-8EAB-C16331C0E4FC}">
      <dgm:prSet/>
      <dgm:spPr/>
      <dgm:t>
        <a:bodyPr/>
        <a:lstStyle/>
        <a:p>
          <a:r>
            <a:rPr lang="en-US"/>
            <a:t>It will be posted publicly on our GCA YouTube channel</a:t>
          </a:r>
        </a:p>
      </dgm:t>
    </dgm:pt>
    <dgm:pt modelId="{40DDA61E-FB98-4308-AE04-0BC3213883BF}" type="parTrans" cxnId="{76CCF31C-BB23-4F34-8E19-55C0DBD10132}">
      <dgm:prSet/>
      <dgm:spPr/>
      <dgm:t>
        <a:bodyPr/>
        <a:lstStyle/>
        <a:p>
          <a:endParaRPr lang="en-US"/>
        </a:p>
      </dgm:t>
    </dgm:pt>
    <dgm:pt modelId="{EB99F300-58A5-4915-9A46-CCE43E863144}" type="sibTrans" cxnId="{76CCF31C-BB23-4F34-8E19-55C0DBD10132}">
      <dgm:prSet/>
      <dgm:spPr/>
      <dgm:t>
        <a:bodyPr/>
        <a:lstStyle/>
        <a:p>
          <a:endParaRPr lang="en-US"/>
        </a:p>
      </dgm:t>
    </dgm:pt>
    <dgm:pt modelId="{5BB3A8E1-CB1B-4564-B37F-89F9C0A2173B}">
      <dgm:prSet/>
      <dgm:spPr/>
      <dgm:t>
        <a:bodyPr/>
        <a:lstStyle/>
        <a:p>
          <a:r>
            <a:rPr lang="en-US"/>
            <a:t>Slide decks and recordings for this and past Forums are linked on our GCA Forum web page: </a:t>
          </a:r>
          <a:r>
            <a:rPr lang="en-US">
              <a:hlinkClick xmlns:r="http://schemas.openxmlformats.org/officeDocument/2006/relationships" r:id="rId1"/>
            </a:rPr>
            <a:t>https://finance.uw.edu/gca/resources/gca-forum </a:t>
          </a:r>
          <a:endParaRPr lang="en-US"/>
        </a:p>
      </dgm:t>
    </dgm:pt>
    <dgm:pt modelId="{4FFF1296-50B7-4A5F-9966-0832C7695073}" type="parTrans" cxnId="{D6E30306-9E25-4E12-9361-48BE42A11616}">
      <dgm:prSet/>
      <dgm:spPr/>
      <dgm:t>
        <a:bodyPr/>
        <a:lstStyle/>
        <a:p>
          <a:endParaRPr lang="en-US"/>
        </a:p>
      </dgm:t>
    </dgm:pt>
    <dgm:pt modelId="{2B67CBD8-1235-4B85-A393-16BDCA02E16D}" type="sibTrans" cxnId="{D6E30306-9E25-4E12-9361-48BE42A11616}">
      <dgm:prSet/>
      <dgm:spPr/>
      <dgm:t>
        <a:bodyPr/>
        <a:lstStyle/>
        <a:p>
          <a:endParaRPr lang="en-US"/>
        </a:p>
      </dgm:t>
    </dgm:pt>
    <dgm:pt modelId="{38BD47C4-0119-4F8D-A883-A5EF34BED0ED}" type="pres">
      <dgm:prSet presAssocID="{1BBD16F7-C774-478F-A075-14033407EEB1}" presName="vert0" presStyleCnt="0">
        <dgm:presLayoutVars>
          <dgm:dir/>
          <dgm:animOne val="branch"/>
          <dgm:animLvl val="lvl"/>
        </dgm:presLayoutVars>
      </dgm:prSet>
      <dgm:spPr/>
    </dgm:pt>
    <dgm:pt modelId="{107A37AA-BBC6-4B4F-BBBD-3FFE03B69EC4}" type="pres">
      <dgm:prSet presAssocID="{FB0C75D8-D728-43C5-B8A4-689466BB170E}" presName="thickLine" presStyleLbl="alignNode1" presStyleIdx="0" presStyleCnt="4"/>
      <dgm:spPr/>
    </dgm:pt>
    <dgm:pt modelId="{9C3E6F99-BC3E-4329-8986-340685987046}" type="pres">
      <dgm:prSet presAssocID="{FB0C75D8-D728-43C5-B8A4-689466BB170E}" presName="horz1" presStyleCnt="0"/>
      <dgm:spPr/>
    </dgm:pt>
    <dgm:pt modelId="{9005ABC4-2D28-47A1-9F1C-AA2C2FAC57DB}" type="pres">
      <dgm:prSet presAssocID="{FB0C75D8-D728-43C5-B8A4-689466BB170E}" presName="tx1" presStyleLbl="revTx" presStyleIdx="0" presStyleCnt="4"/>
      <dgm:spPr/>
    </dgm:pt>
    <dgm:pt modelId="{4B40F6AB-E545-4426-8155-22F25D4E973B}" type="pres">
      <dgm:prSet presAssocID="{FB0C75D8-D728-43C5-B8A4-689466BB170E}" presName="vert1" presStyleCnt="0"/>
      <dgm:spPr/>
    </dgm:pt>
    <dgm:pt modelId="{466CE82D-59FC-4D6B-AF07-13176FE6E334}" type="pres">
      <dgm:prSet presAssocID="{D989A508-76EB-4642-9578-CD89066899A0}" presName="thickLine" presStyleLbl="alignNode1" presStyleIdx="1" presStyleCnt="4"/>
      <dgm:spPr/>
    </dgm:pt>
    <dgm:pt modelId="{69AAF636-B439-4597-BED3-1597E3C9B7A5}" type="pres">
      <dgm:prSet presAssocID="{D989A508-76EB-4642-9578-CD89066899A0}" presName="horz1" presStyleCnt="0"/>
      <dgm:spPr/>
    </dgm:pt>
    <dgm:pt modelId="{FF0A14BC-11FC-40B9-8AFB-CA4F88BB76D4}" type="pres">
      <dgm:prSet presAssocID="{D989A508-76EB-4642-9578-CD89066899A0}" presName="tx1" presStyleLbl="revTx" presStyleIdx="1" presStyleCnt="4"/>
      <dgm:spPr/>
    </dgm:pt>
    <dgm:pt modelId="{7ECF95A5-E621-4D1E-A3D1-D1CC0A487B45}" type="pres">
      <dgm:prSet presAssocID="{D989A508-76EB-4642-9578-CD89066899A0}" presName="vert1" presStyleCnt="0"/>
      <dgm:spPr/>
    </dgm:pt>
    <dgm:pt modelId="{4F9AD516-7C22-4FB4-9E99-4776E6F8B051}" type="pres">
      <dgm:prSet presAssocID="{454D302B-8819-418C-8EAB-C16331C0E4FC}" presName="thickLine" presStyleLbl="alignNode1" presStyleIdx="2" presStyleCnt="4"/>
      <dgm:spPr/>
    </dgm:pt>
    <dgm:pt modelId="{ACEC8307-8C6C-40FF-AB16-FB728AF46A76}" type="pres">
      <dgm:prSet presAssocID="{454D302B-8819-418C-8EAB-C16331C0E4FC}" presName="horz1" presStyleCnt="0"/>
      <dgm:spPr/>
    </dgm:pt>
    <dgm:pt modelId="{6B3AFA90-1961-4C33-8525-E2BDEB87AF0D}" type="pres">
      <dgm:prSet presAssocID="{454D302B-8819-418C-8EAB-C16331C0E4FC}" presName="tx1" presStyleLbl="revTx" presStyleIdx="2" presStyleCnt="4"/>
      <dgm:spPr/>
    </dgm:pt>
    <dgm:pt modelId="{081C660D-2B17-4EB2-BBFD-D82C43128967}" type="pres">
      <dgm:prSet presAssocID="{454D302B-8819-418C-8EAB-C16331C0E4FC}" presName="vert1" presStyleCnt="0"/>
      <dgm:spPr/>
    </dgm:pt>
    <dgm:pt modelId="{54EC68D8-832A-4764-BF30-22E7BD41E62A}" type="pres">
      <dgm:prSet presAssocID="{5BB3A8E1-CB1B-4564-B37F-89F9C0A2173B}" presName="thickLine" presStyleLbl="alignNode1" presStyleIdx="3" presStyleCnt="4"/>
      <dgm:spPr/>
    </dgm:pt>
    <dgm:pt modelId="{20AFAD35-B6F5-4F5F-A66A-01BDC011EBFD}" type="pres">
      <dgm:prSet presAssocID="{5BB3A8E1-CB1B-4564-B37F-89F9C0A2173B}" presName="horz1" presStyleCnt="0"/>
      <dgm:spPr/>
    </dgm:pt>
    <dgm:pt modelId="{8538C380-F164-4BA3-9EF2-5D37624AAEA9}" type="pres">
      <dgm:prSet presAssocID="{5BB3A8E1-CB1B-4564-B37F-89F9C0A2173B}" presName="tx1" presStyleLbl="revTx" presStyleIdx="3" presStyleCnt="4"/>
      <dgm:spPr/>
    </dgm:pt>
    <dgm:pt modelId="{0F159170-F833-42EB-AE8C-04BD5133940D}" type="pres">
      <dgm:prSet presAssocID="{5BB3A8E1-CB1B-4564-B37F-89F9C0A2173B}" presName="vert1" presStyleCnt="0"/>
      <dgm:spPr/>
    </dgm:pt>
  </dgm:ptLst>
  <dgm:cxnLst>
    <dgm:cxn modelId="{D6E30306-9E25-4E12-9361-48BE42A11616}" srcId="{1BBD16F7-C774-478F-A075-14033407EEB1}" destId="{5BB3A8E1-CB1B-4564-B37F-89F9C0A2173B}" srcOrd="3" destOrd="0" parTransId="{4FFF1296-50B7-4A5F-9966-0832C7695073}" sibTransId="{2B67CBD8-1235-4B85-A393-16BDCA02E16D}"/>
    <dgm:cxn modelId="{6F9FFA0C-D19E-4637-9178-B1ECAF14A59D}" srcId="{1BBD16F7-C774-478F-A075-14033407EEB1}" destId="{FB0C75D8-D728-43C5-B8A4-689466BB170E}" srcOrd="0" destOrd="0" parTransId="{C7B3D16C-3D58-4505-ABBB-780E73E6612A}" sibTransId="{20669176-7B1B-464A-B18A-60C5A06D3361}"/>
    <dgm:cxn modelId="{76CCF31C-BB23-4F34-8E19-55C0DBD10132}" srcId="{1BBD16F7-C774-478F-A075-14033407EEB1}" destId="{454D302B-8819-418C-8EAB-C16331C0E4FC}" srcOrd="2" destOrd="0" parTransId="{40DDA61E-FB98-4308-AE04-0BC3213883BF}" sibTransId="{EB99F300-58A5-4915-9A46-CCE43E863144}"/>
    <dgm:cxn modelId="{BE346B20-05B3-4B20-BFBE-18BCAB7B3D9F}" type="presOf" srcId="{454D302B-8819-418C-8EAB-C16331C0E4FC}" destId="{6B3AFA90-1961-4C33-8525-E2BDEB87AF0D}" srcOrd="0" destOrd="0" presId="urn:microsoft.com/office/officeart/2008/layout/LinedList"/>
    <dgm:cxn modelId="{C6D2C437-5B81-44DF-8451-D682790F7AC3}" type="presOf" srcId="{D989A508-76EB-4642-9578-CD89066899A0}" destId="{FF0A14BC-11FC-40B9-8AFB-CA4F88BB76D4}" srcOrd="0" destOrd="0" presId="urn:microsoft.com/office/officeart/2008/layout/LinedList"/>
    <dgm:cxn modelId="{899B3E70-7D3D-4D07-85DC-5BA061374C82}" srcId="{1BBD16F7-C774-478F-A075-14033407EEB1}" destId="{D989A508-76EB-4642-9578-CD89066899A0}" srcOrd="1" destOrd="0" parTransId="{71D5DFFA-1C5E-47C8-AD40-4273877675BC}" sibTransId="{73556674-332B-4D20-A63A-64D686820CF2}"/>
    <dgm:cxn modelId="{CD9503E2-31F0-44E1-AF54-97D2100FB372}" type="presOf" srcId="{5BB3A8E1-CB1B-4564-B37F-89F9C0A2173B}" destId="{8538C380-F164-4BA3-9EF2-5D37624AAEA9}" srcOrd="0" destOrd="0" presId="urn:microsoft.com/office/officeart/2008/layout/LinedList"/>
    <dgm:cxn modelId="{656407E4-2BE8-48DE-8E83-B131E93D82DA}" type="presOf" srcId="{1BBD16F7-C774-478F-A075-14033407EEB1}" destId="{38BD47C4-0119-4F8D-A883-A5EF34BED0ED}" srcOrd="0" destOrd="0" presId="urn:microsoft.com/office/officeart/2008/layout/LinedList"/>
    <dgm:cxn modelId="{78CACEE7-0B4B-4CB6-ADE6-09AC533CDADC}" type="presOf" srcId="{FB0C75D8-D728-43C5-B8A4-689466BB170E}" destId="{9005ABC4-2D28-47A1-9F1C-AA2C2FAC57DB}" srcOrd="0" destOrd="0" presId="urn:microsoft.com/office/officeart/2008/layout/LinedList"/>
    <dgm:cxn modelId="{A4566311-72BE-49DA-8BCC-5613802F9BBE}" type="presParOf" srcId="{38BD47C4-0119-4F8D-A883-A5EF34BED0ED}" destId="{107A37AA-BBC6-4B4F-BBBD-3FFE03B69EC4}" srcOrd="0" destOrd="0" presId="urn:microsoft.com/office/officeart/2008/layout/LinedList"/>
    <dgm:cxn modelId="{76C4C468-DB92-4F69-86D4-CAF946CB1A0E}" type="presParOf" srcId="{38BD47C4-0119-4F8D-A883-A5EF34BED0ED}" destId="{9C3E6F99-BC3E-4329-8986-340685987046}" srcOrd="1" destOrd="0" presId="urn:microsoft.com/office/officeart/2008/layout/LinedList"/>
    <dgm:cxn modelId="{14FB2FEB-B8D6-40E6-9613-4A2FCE38E580}" type="presParOf" srcId="{9C3E6F99-BC3E-4329-8986-340685987046}" destId="{9005ABC4-2D28-47A1-9F1C-AA2C2FAC57DB}" srcOrd="0" destOrd="0" presId="urn:microsoft.com/office/officeart/2008/layout/LinedList"/>
    <dgm:cxn modelId="{D65C3606-FE98-49DD-8C52-776AEB0E6AE7}" type="presParOf" srcId="{9C3E6F99-BC3E-4329-8986-340685987046}" destId="{4B40F6AB-E545-4426-8155-22F25D4E973B}" srcOrd="1" destOrd="0" presId="urn:microsoft.com/office/officeart/2008/layout/LinedList"/>
    <dgm:cxn modelId="{1F154666-6046-45C7-997F-8528077A4A7F}" type="presParOf" srcId="{38BD47C4-0119-4F8D-A883-A5EF34BED0ED}" destId="{466CE82D-59FC-4D6B-AF07-13176FE6E334}" srcOrd="2" destOrd="0" presId="urn:microsoft.com/office/officeart/2008/layout/LinedList"/>
    <dgm:cxn modelId="{4560D306-2C15-4968-B356-0C7B114701C8}" type="presParOf" srcId="{38BD47C4-0119-4F8D-A883-A5EF34BED0ED}" destId="{69AAF636-B439-4597-BED3-1597E3C9B7A5}" srcOrd="3" destOrd="0" presId="urn:microsoft.com/office/officeart/2008/layout/LinedList"/>
    <dgm:cxn modelId="{99802043-221E-452C-99DC-1D4CCF252F2A}" type="presParOf" srcId="{69AAF636-B439-4597-BED3-1597E3C9B7A5}" destId="{FF0A14BC-11FC-40B9-8AFB-CA4F88BB76D4}" srcOrd="0" destOrd="0" presId="urn:microsoft.com/office/officeart/2008/layout/LinedList"/>
    <dgm:cxn modelId="{415871C7-0EED-44DA-A3A6-6E1E64C9CEA9}" type="presParOf" srcId="{69AAF636-B439-4597-BED3-1597E3C9B7A5}" destId="{7ECF95A5-E621-4D1E-A3D1-D1CC0A487B45}" srcOrd="1" destOrd="0" presId="urn:microsoft.com/office/officeart/2008/layout/LinedList"/>
    <dgm:cxn modelId="{CF8E4085-99F6-4CEE-8C8B-90F8202E03F3}" type="presParOf" srcId="{38BD47C4-0119-4F8D-A883-A5EF34BED0ED}" destId="{4F9AD516-7C22-4FB4-9E99-4776E6F8B051}" srcOrd="4" destOrd="0" presId="urn:microsoft.com/office/officeart/2008/layout/LinedList"/>
    <dgm:cxn modelId="{0319A9D1-FAD9-4601-8F0D-C5EE0417958F}" type="presParOf" srcId="{38BD47C4-0119-4F8D-A883-A5EF34BED0ED}" destId="{ACEC8307-8C6C-40FF-AB16-FB728AF46A76}" srcOrd="5" destOrd="0" presId="urn:microsoft.com/office/officeart/2008/layout/LinedList"/>
    <dgm:cxn modelId="{C6904841-EA56-49C3-8ED7-0C4E5E9506F2}" type="presParOf" srcId="{ACEC8307-8C6C-40FF-AB16-FB728AF46A76}" destId="{6B3AFA90-1961-4C33-8525-E2BDEB87AF0D}" srcOrd="0" destOrd="0" presId="urn:microsoft.com/office/officeart/2008/layout/LinedList"/>
    <dgm:cxn modelId="{A387B781-389D-4806-842D-743159E22BA2}" type="presParOf" srcId="{ACEC8307-8C6C-40FF-AB16-FB728AF46A76}" destId="{081C660D-2B17-4EB2-BBFD-D82C43128967}" srcOrd="1" destOrd="0" presId="urn:microsoft.com/office/officeart/2008/layout/LinedList"/>
    <dgm:cxn modelId="{F603A4AE-998B-4E92-A72C-2CBF41283242}" type="presParOf" srcId="{38BD47C4-0119-4F8D-A883-A5EF34BED0ED}" destId="{54EC68D8-832A-4764-BF30-22E7BD41E62A}" srcOrd="6" destOrd="0" presId="urn:microsoft.com/office/officeart/2008/layout/LinedList"/>
    <dgm:cxn modelId="{134A0DCE-BBC0-484F-9B8C-71B5E0E6386A}" type="presParOf" srcId="{38BD47C4-0119-4F8D-A883-A5EF34BED0ED}" destId="{20AFAD35-B6F5-4F5F-A66A-01BDC011EBFD}" srcOrd="7" destOrd="0" presId="urn:microsoft.com/office/officeart/2008/layout/LinedList"/>
    <dgm:cxn modelId="{A785BC8C-34B2-45E2-8CA0-27F947C6CBB6}" type="presParOf" srcId="{20AFAD35-B6F5-4F5F-A66A-01BDC011EBFD}" destId="{8538C380-F164-4BA3-9EF2-5D37624AAEA9}" srcOrd="0" destOrd="0" presId="urn:microsoft.com/office/officeart/2008/layout/LinedList"/>
    <dgm:cxn modelId="{D41A81C2-1F7B-45EB-93D7-E57870FA5E5F}" type="presParOf" srcId="{20AFAD35-B6F5-4F5F-A66A-01BDC011EBFD}" destId="{0F159170-F833-42EB-AE8C-04BD513394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E845C-D841-4DBC-8578-7F6B954C99A0}" type="doc">
      <dgm:prSet loTypeId="urn:microsoft.com/office/officeart/2018/5/layout/IconCircle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27A3D9C-4E26-4AF6-A029-E99879EB15C9}">
      <dgm:prSet/>
      <dgm:spPr/>
      <dgm:t>
        <a:bodyPr/>
        <a:lstStyle/>
        <a:p>
          <a:pPr>
            <a:defRPr cap="all"/>
          </a:pPr>
          <a:r>
            <a:rPr lang="en-US" dirty="0"/>
            <a:t>Please make sure you are muted in order to reduce background noise during the presentation</a:t>
          </a:r>
        </a:p>
      </dgm:t>
    </dgm:pt>
    <dgm:pt modelId="{15B00700-2C17-4056-8109-16FC03047832}" type="parTrans" cxnId="{FD0DE3CD-C576-4D01-8A86-2E8F37A8F5A6}">
      <dgm:prSet/>
      <dgm:spPr/>
      <dgm:t>
        <a:bodyPr/>
        <a:lstStyle/>
        <a:p>
          <a:endParaRPr lang="en-US"/>
        </a:p>
      </dgm:t>
    </dgm:pt>
    <dgm:pt modelId="{8D87966C-5FC7-4393-9603-EBE5E13321BB}" type="sibTrans" cxnId="{FD0DE3CD-C576-4D01-8A86-2E8F37A8F5A6}">
      <dgm:prSet/>
      <dgm:spPr/>
      <dgm:t>
        <a:bodyPr/>
        <a:lstStyle/>
        <a:p>
          <a:endParaRPr lang="en-US"/>
        </a:p>
      </dgm:t>
    </dgm:pt>
    <dgm:pt modelId="{0B8A62C7-EA26-407B-B1B5-1DFA3DD07603}">
      <dgm:prSet/>
      <dgm:spPr/>
      <dgm:t>
        <a:bodyPr/>
        <a:lstStyle/>
        <a:p>
          <a:pPr>
            <a:defRPr cap="all"/>
          </a:pPr>
          <a:r>
            <a:rPr lang="en-US"/>
            <a:t>Please ask us questions using the Chat feature in Zoom. We will pause after each segment to answer them</a:t>
          </a:r>
        </a:p>
      </dgm:t>
    </dgm:pt>
    <dgm:pt modelId="{1E021B2D-DDFD-45CF-968C-1F0C1D5C0D54}" type="parTrans" cxnId="{E1813091-CD7F-4B43-A4EE-B07C67EA0CD4}">
      <dgm:prSet/>
      <dgm:spPr/>
      <dgm:t>
        <a:bodyPr/>
        <a:lstStyle/>
        <a:p>
          <a:endParaRPr lang="en-US"/>
        </a:p>
      </dgm:t>
    </dgm:pt>
    <dgm:pt modelId="{FB7A6157-9D11-450C-A5D8-D341E92E0323}" type="sibTrans" cxnId="{E1813091-CD7F-4B43-A4EE-B07C67EA0CD4}">
      <dgm:prSet/>
      <dgm:spPr/>
      <dgm:t>
        <a:bodyPr/>
        <a:lstStyle/>
        <a:p>
          <a:endParaRPr lang="en-US"/>
        </a:p>
      </dgm:t>
    </dgm:pt>
    <dgm:pt modelId="{C7A3E58A-E718-4295-80D4-4B38DEE20023}">
      <dgm:prSet/>
      <dgm:spPr/>
      <dgm:t>
        <a:bodyPr/>
        <a:lstStyle/>
        <a:p>
          <a:pPr>
            <a:defRPr cap="all"/>
          </a:pPr>
          <a:r>
            <a:rPr lang="en-US"/>
            <a:t>We want you to be engaged.</a:t>
          </a:r>
          <a:r>
            <a:rPr lang="en-US">
              <a:latin typeface="Calibri Light" panose="020F0302020204030204"/>
            </a:rPr>
            <a:t>  </a:t>
          </a:r>
          <a:r>
            <a:rPr lang="en-US"/>
            <a:t>This meeting is for you</a:t>
          </a:r>
          <a:r>
            <a:rPr lang="en-US">
              <a:latin typeface="Calibri Light"/>
              <a:cs typeface="Calibri Light"/>
            </a:rPr>
            <a:t>!</a:t>
          </a:r>
          <a:endParaRPr lang="en-US">
            <a:latin typeface="Corbel" panose="020B0503020204020204"/>
          </a:endParaRPr>
        </a:p>
      </dgm:t>
    </dgm:pt>
    <dgm:pt modelId="{0E168497-A4FE-4C7F-8AE4-01914C7F2836}" type="parTrans" cxnId="{9B5DF0FC-1D70-4BB7-8116-BFD468DFCEEE}">
      <dgm:prSet/>
      <dgm:spPr/>
      <dgm:t>
        <a:bodyPr/>
        <a:lstStyle/>
        <a:p>
          <a:endParaRPr lang="en-US"/>
        </a:p>
      </dgm:t>
    </dgm:pt>
    <dgm:pt modelId="{3CC25CB7-DACF-419D-BEFB-677F56AA7F9C}" type="sibTrans" cxnId="{9B5DF0FC-1D70-4BB7-8116-BFD468DFCEEE}">
      <dgm:prSet/>
      <dgm:spPr/>
      <dgm:t>
        <a:bodyPr/>
        <a:lstStyle/>
        <a:p>
          <a:endParaRPr lang="en-US"/>
        </a:p>
      </dgm:t>
    </dgm:pt>
    <dgm:pt modelId="{35A2B725-44A9-4CC4-A71E-5E1BC9BE4802}" type="pres">
      <dgm:prSet presAssocID="{2F2E845C-D841-4DBC-8578-7F6B954C99A0}" presName="root" presStyleCnt="0">
        <dgm:presLayoutVars>
          <dgm:dir/>
          <dgm:resizeHandles val="exact"/>
        </dgm:presLayoutVars>
      </dgm:prSet>
      <dgm:spPr/>
    </dgm:pt>
    <dgm:pt modelId="{3A9155BB-9EEE-4E04-A5D3-2B8184FBAED7}" type="pres">
      <dgm:prSet presAssocID="{027A3D9C-4E26-4AF6-A029-E99879EB15C9}" presName="compNode" presStyleCnt="0"/>
      <dgm:spPr/>
    </dgm:pt>
    <dgm:pt modelId="{9EE48A19-A574-4E3C-B2FA-05220C9B574E}" type="pres">
      <dgm:prSet presAssocID="{027A3D9C-4E26-4AF6-A029-E99879EB15C9}" presName="iconBgRect" presStyleLbl="bgShp" presStyleIdx="0" presStyleCnt="3"/>
      <dgm:spPr/>
    </dgm:pt>
    <dgm:pt modelId="{CFA0564A-F62C-4825-9DE7-FC7772DB8ECE}" type="pres">
      <dgm:prSet presAssocID="{027A3D9C-4E26-4AF6-A029-E99879EB15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te Speaker"/>
        </a:ext>
      </dgm:extLst>
    </dgm:pt>
    <dgm:pt modelId="{1383D759-4AAC-488D-9F80-ACA8B5EF2FA6}" type="pres">
      <dgm:prSet presAssocID="{027A3D9C-4E26-4AF6-A029-E99879EB15C9}" presName="spaceRect" presStyleCnt="0"/>
      <dgm:spPr/>
    </dgm:pt>
    <dgm:pt modelId="{28CB685B-FC74-4440-AE29-2A404EED7DA9}" type="pres">
      <dgm:prSet presAssocID="{027A3D9C-4E26-4AF6-A029-E99879EB15C9}" presName="textRect" presStyleLbl="revTx" presStyleIdx="0" presStyleCnt="3">
        <dgm:presLayoutVars>
          <dgm:chMax val="1"/>
          <dgm:chPref val="1"/>
        </dgm:presLayoutVars>
      </dgm:prSet>
      <dgm:spPr/>
    </dgm:pt>
    <dgm:pt modelId="{E85FF6F9-0D80-43A9-8979-A233BA558802}" type="pres">
      <dgm:prSet presAssocID="{8D87966C-5FC7-4393-9603-EBE5E13321BB}" presName="sibTrans" presStyleCnt="0"/>
      <dgm:spPr/>
    </dgm:pt>
    <dgm:pt modelId="{E3EFC0E4-7166-405F-82AC-5BB306E36760}" type="pres">
      <dgm:prSet presAssocID="{0B8A62C7-EA26-407B-B1B5-1DFA3DD07603}" presName="compNode" presStyleCnt="0"/>
      <dgm:spPr/>
    </dgm:pt>
    <dgm:pt modelId="{9ACA5318-AF96-4096-946A-5F83D53B3C77}" type="pres">
      <dgm:prSet presAssocID="{0B8A62C7-EA26-407B-B1B5-1DFA3DD07603}" presName="iconBgRect" presStyleLbl="bgShp" presStyleIdx="1" presStyleCnt="3"/>
      <dgm:spPr/>
    </dgm:pt>
    <dgm:pt modelId="{61647CFD-E69D-4AA9-8FD7-D8132F94BA31}" type="pres">
      <dgm:prSet presAssocID="{0B8A62C7-EA26-407B-B1B5-1DFA3DD076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DBD7E48-F0C4-463A-BE73-5D133D4361D2}" type="pres">
      <dgm:prSet presAssocID="{0B8A62C7-EA26-407B-B1B5-1DFA3DD07603}" presName="spaceRect" presStyleCnt="0"/>
      <dgm:spPr/>
    </dgm:pt>
    <dgm:pt modelId="{B8248CE4-4171-414F-A2E3-53D9B9D4A1DF}" type="pres">
      <dgm:prSet presAssocID="{0B8A62C7-EA26-407B-B1B5-1DFA3DD07603}" presName="textRect" presStyleLbl="revTx" presStyleIdx="1" presStyleCnt="3">
        <dgm:presLayoutVars>
          <dgm:chMax val="1"/>
          <dgm:chPref val="1"/>
        </dgm:presLayoutVars>
      </dgm:prSet>
      <dgm:spPr/>
    </dgm:pt>
    <dgm:pt modelId="{0D1A52DE-DF39-48C3-A408-00AF5D15AA29}" type="pres">
      <dgm:prSet presAssocID="{FB7A6157-9D11-450C-A5D8-D341E92E0323}" presName="sibTrans" presStyleCnt="0"/>
      <dgm:spPr/>
    </dgm:pt>
    <dgm:pt modelId="{A6AB32E0-EB0B-48C4-B97B-387117A52835}" type="pres">
      <dgm:prSet presAssocID="{C7A3E58A-E718-4295-80D4-4B38DEE20023}" presName="compNode" presStyleCnt="0"/>
      <dgm:spPr/>
    </dgm:pt>
    <dgm:pt modelId="{AFCF2FD3-0D7C-4AD6-A566-F49591482D9D}" type="pres">
      <dgm:prSet presAssocID="{C7A3E58A-E718-4295-80D4-4B38DEE20023}" presName="iconBgRect" presStyleLbl="bgShp" presStyleIdx="2" presStyleCnt="3"/>
      <dgm:spPr/>
    </dgm:pt>
    <dgm:pt modelId="{BC8D2A43-980B-4789-95D9-CF5CCDF4E658}" type="pres">
      <dgm:prSet presAssocID="{C7A3E58A-E718-4295-80D4-4B38DEE200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Outline"/>
        </a:ext>
      </dgm:extLst>
    </dgm:pt>
    <dgm:pt modelId="{933F8745-18B0-486A-9FB0-B9E8993BE2D5}" type="pres">
      <dgm:prSet presAssocID="{C7A3E58A-E718-4295-80D4-4B38DEE20023}" presName="spaceRect" presStyleCnt="0"/>
      <dgm:spPr/>
    </dgm:pt>
    <dgm:pt modelId="{CD1BBDA8-E54C-4D24-9C46-CD157F367441}" type="pres">
      <dgm:prSet presAssocID="{C7A3E58A-E718-4295-80D4-4B38DEE20023}" presName="textRect" presStyleLbl="revTx" presStyleIdx="2" presStyleCnt="3">
        <dgm:presLayoutVars>
          <dgm:chMax val="1"/>
          <dgm:chPref val="1"/>
        </dgm:presLayoutVars>
      </dgm:prSet>
      <dgm:spPr/>
    </dgm:pt>
  </dgm:ptLst>
  <dgm:cxnLst>
    <dgm:cxn modelId="{139C3D44-B73E-4603-948B-F5E6193D85C1}" type="presOf" srcId="{C7A3E58A-E718-4295-80D4-4B38DEE20023}" destId="{CD1BBDA8-E54C-4D24-9C46-CD157F367441}" srcOrd="0" destOrd="0" presId="urn:microsoft.com/office/officeart/2018/5/layout/IconCircleLabelList"/>
    <dgm:cxn modelId="{4B710981-6B09-4CA7-B504-CFA2140A2670}" type="presOf" srcId="{027A3D9C-4E26-4AF6-A029-E99879EB15C9}" destId="{28CB685B-FC74-4440-AE29-2A404EED7DA9}" srcOrd="0" destOrd="0" presId="urn:microsoft.com/office/officeart/2018/5/layout/IconCircleLabelList"/>
    <dgm:cxn modelId="{8E70C68D-2E9A-400A-9F9D-A842DA77C66F}" type="presOf" srcId="{2F2E845C-D841-4DBC-8578-7F6B954C99A0}" destId="{35A2B725-44A9-4CC4-A71E-5E1BC9BE4802}" srcOrd="0" destOrd="0" presId="urn:microsoft.com/office/officeart/2018/5/layout/IconCircleLabelList"/>
    <dgm:cxn modelId="{E1813091-CD7F-4B43-A4EE-B07C67EA0CD4}" srcId="{2F2E845C-D841-4DBC-8578-7F6B954C99A0}" destId="{0B8A62C7-EA26-407B-B1B5-1DFA3DD07603}" srcOrd="1" destOrd="0" parTransId="{1E021B2D-DDFD-45CF-968C-1F0C1D5C0D54}" sibTransId="{FB7A6157-9D11-450C-A5D8-D341E92E0323}"/>
    <dgm:cxn modelId="{B132B5C8-AD88-4016-81B4-9F3D1347AC81}" type="presOf" srcId="{0B8A62C7-EA26-407B-B1B5-1DFA3DD07603}" destId="{B8248CE4-4171-414F-A2E3-53D9B9D4A1DF}" srcOrd="0" destOrd="0" presId="urn:microsoft.com/office/officeart/2018/5/layout/IconCircleLabelList"/>
    <dgm:cxn modelId="{FD0DE3CD-C576-4D01-8A86-2E8F37A8F5A6}" srcId="{2F2E845C-D841-4DBC-8578-7F6B954C99A0}" destId="{027A3D9C-4E26-4AF6-A029-E99879EB15C9}" srcOrd="0" destOrd="0" parTransId="{15B00700-2C17-4056-8109-16FC03047832}" sibTransId="{8D87966C-5FC7-4393-9603-EBE5E13321BB}"/>
    <dgm:cxn modelId="{9B5DF0FC-1D70-4BB7-8116-BFD468DFCEEE}" srcId="{2F2E845C-D841-4DBC-8578-7F6B954C99A0}" destId="{C7A3E58A-E718-4295-80D4-4B38DEE20023}" srcOrd="2" destOrd="0" parTransId="{0E168497-A4FE-4C7F-8AE4-01914C7F2836}" sibTransId="{3CC25CB7-DACF-419D-BEFB-677F56AA7F9C}"/>
    <dgm:cxn modelId="{40EC5D75-1BD2-42AB-AB14-B924CB7B48D5}" type="presParOf" srcId="{35A2B725-44A9-4CC4-A71E-5E1BC9BE4802}" destId="{3A9155BB-9EEE-4E04-A5D3-2B8184FBAED7}" srcOrd="0" destOrd="0" presId="urn:microsoft.com/office/officeart/2018/5/layout/IconCircleLabelList"/>
    <dgm:cxn modelId="{0B0B79BC-60DA-4EE1-9054-4FCC25E9029A}" type="presParOf" srcId="{3A9155BB-9EEE-4E04-A5D3-2B8184FBAED7}" destId="{9EE48A19-A574-4E3C-B2FA-05220C9B574E}" srcOrd="0" destOrd="0" presId="urn:microsoft.com/office/officeart/2018/5/layout/IconCircleLabelList"/>
    <dgm:cxn modelId="{65C5B603-F1D2-4D78-8F70-F308523818B9}" type="presParOf" srcId="{3A9155BB-9EEE-4E04-A5D3-2B8184FBAED7}" destId="{CFA0564A-F62C-4825-9DE7-FC7772DB8ECE}" srcOrd="1" destOrd="0" presId="urn:microsoft.com/office/officeart/2018/5/layout/IconCircleLabelList"/>
    <dgm:cxn modelId="{5A634F86-E486-4D28-ACE5-3ACABF0A82A8}" type="presParOf" srcId="{3A9155BB-9EEE-4E04-A5D3-2B8184FBAED7}" destId="{1383D759-4AAC-488D-9F80-ACA8B5EF2FA6}" srcOrd="2" destOrd="0" presId="urn:microsoft.com/office/officeart/2018/5/layout/IconCircleLabelList"/>
    <dgm:cxn modelId="{CA300E33-57B0-4B44-8CE0-010BBA57E363}" type="presParOf" srcId="{3A9155BB-9EEE-4E04-A5D3-2B8184FBAED7}" destId="{28CB685B-FC74-4440-AE29-2A404EED7DA9}" srcOrd="3" destOrd="0" presId="urn:microsoft.com/office/officeart/2018/5/layout/IconCircleLabelList"/>
    <dgm:cxn modelId="{D674EEEF-1BDA-4948-9393-63D7769B19B8}" type="presParOf" srcId="{35A2B725-44A9-4CC4-A71E-5E1BC9BE4802}" destId="{E85FF6F9-0D80-43A9-8979-A233BA558802}" srcOrd="1" destOrd="0" presId="urn:microsoft.com/office/officeart/2018/5/layout/IconCircleLabelList"/>
    <dgm:cxn modelId="{9714EC67-4AF5-427A-9A29-385A553AE92A}" type="presParOf" srcId="{35A2B725-44A9-4CC4-A71E-5E1BC9BE4802}" destId="{E3EFC0E4-7166-405F-82AC-5BB306E36760}" srcOrd="2" destOrd="0" presId="urn:microsoft.com/office/officeart/2018/5/layout/IconCircleLabelList"/>
    <dgm:cxn modelId="{C912BF38-5877-4B98-8CFD-BFF2B3CC6309}" type="presParOf" srcId="{E3EFC0E4-7166-405F-82AC-5BB306E36760}" destId="{9ACA5318-AF96-4096-946A-5F83D53B3C77}" srcOrd="0" destOrd="0" presId="urn:microsoft.com/office/officeart/2018/5/layout/IconCircleLabelList"/>
    <dgm:cxn modelId="{F3196A6D-71E5-46F7-BFBE-817CAA2824CE}" type="presParOf" srcId="{E3EFC0E4-7166-405F-82AC-5BB306E36760}" destId="{61647CFD-E69D-4AA9-8FD7-D8132F94BA31}" srcOrd="1" destOrd="0" presId="urn:microsoft.com/office/officeart/2018/5/layout/IconCircleLabelList"/>
    <dgm:cxn modelId="{E994D0E9-2FFB-427C-AF5A-AE342E73F54D}" type="presParOf" srcId="{E3EFC0E4-7166-405F-82AC-5BB306E36760}" destId="{2DBD7E48-F0C4-463A-BE73-5D133D4361D2}" srcOrd="2" destOrd="0" presId="urn:microsoft.com/office/officeart/2018/5/layout/IconCircleLabelList"/>
    <dgm:cxn modelId="{EE2701A6-C202-4528-99D3-45AF8D26CFD1}" type="presParOf" srcId="{E3EFC0E4-7166-405F-82AC-5BB306E36760}" destId="{B8248CE4-4171-414F-A2E3-53D9B9D4A1DF}" srcOrd="3" destOrd="0" presId="urn:microsoft.com/office/officeart/2018/5/layout/IconCircleLabelList"/>
    <dgm:cxn modelId="{53E74859-F170-44B9-BD55-602F812873C0}" type="presParOf" srcId="{35A2B725-44A9-4CC4-A71E-5E1BC9BE4802}" destId="{0D1A52DE-DF39-48C3-A408-00AF5D15AA29}" srcOrd="3" destOrd="0" presId="urn:microsoft.com/office/officeart/2018/5/layout/IconCircleLabelList"/>
    <dgm:cxn modelId="{1B761274-BE70-4FA9-97DD-5752D2475F22}" type="presParOf" srcId="{35A2B725-44A9-4CC4-A71E-5E1BC9BE4802}" destId="{A6AB32E0-EB0B-48C4-B97B-387117A52835}" srcOrd="4" destOrd="0" presId="urn:microsoft.com/office/officeart/2018/5/layout/IconCircleLabelList"/>
    <dgm:cxn modelId="{4E8A267E-322C-4638-96B3-92DF526DD05B}" type="presParOf" srcId="{A6AB32E0-EB0B-48C4-B97B-387117A52835}" destId="{AFCF2FD3-0D7C-4AD6-A566-F49591482D9D}" srcOrd="0" destOrd="0" presId="urn:microsoft.com/office/officeart/2018/5/layout/IconCircleLabelList"/>
    <dgm:cxn modelId="{D6690C88-2F15-4832-81D6-F118C65F0316}" type="presParOf" srcId="{A6AB32E0-EB0B-48C4-B97B-387117A52835}" destId="{BC8D2A43-980B-4789-95D9-CF5CCDF4E658}" srcOrd="1" destOrd="0" presId="urn:microsoft.com/office/officeart/2018/5/layout/IconCircleLabelList"/>
    <dgm:cxn modelId="{058DFDF1-9A77-4F07-A0FE-FEF3155E2199}" type="presParOf" srcId="{A6AB32E0-EB0B-48C4-B97B-387117A52835}" destId="{933F8745-18B0-486A-9FB0-B9E8993BE2D5}" srcOrd="2" destOrd="0" presId="urn:microsoft.com/office/officeart/2018/5/layout/IconCircleLabelList"/>
    <dgm:cxn modelId="{D29579FA-0D7A-4324-B41C-6CC7251EFDC0}" type="presParOf" srcId="{A6AB32E0-EB0B-48C4-B97B-387117A52835}" destId="{CD1BBDA8-E54C-4D24-9C46-CD157F36744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56FFFE-AAE3-4F94-95BC-8521EA85169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7FE0691-5B42-4564-A19F-D851AF182891}">
      <dgm:prSet/>
      <dgm:spPr/>
      <dgm:t>
        <a:bodyPr/>
        <a:lstStyle/>
        <a:p>
          <a:pPr rtl="0"/>
          <a:r>
            <a:rPr lang="en-US">
              <a:latin typeface="Trebuchet MS" panose="020B0603020202020204"/>
            </a:rPr>
            <a:t>Quick Updates</a:t>
          </a:r>
          <a:r>
            <a:rPr lang="en-US"/>
            <a:t> and Reminders from GCA</a:t>
          </a:r>
        </a:p>
      </dgm:t>
    </dgm:pt>
    <dgm:pt modelId="{BF971AED-DAAC-4C42-AAB0-8D235C503C0C}" type="parTrans" cxnId="{63121853-4BAB-4EBD-80D5-476D8D50C3C2}">
      <dgm:prSet/>
      <dgm:spPr/>
      <dgm:t>
        <a:bodyPr/>
        <a:lstStyle/>
        <a:p>
          <a:endParaRPr lang="en-US"/>
        </a:p>
      </dgm:t>
    </dgm:pt>
    <dgm:pt modelId="{370B6FC3-BD51-4967-89C3-80AEDC910610}" type="sibTrans" cxnId="{63121853-4BAB-4EBD-80D5-476D8D50C3C2}">
      <dgm:prSet/>
      <dgm:spPr/>
      <dgm:t>
        <a:bodyPr/>
        <a:lstStyle/>
        <a:p>
          <a:endParaRPr lang="en-US"/>
        </a:p>
      </dgm:t>
    </dgm:pt>
    <dgm:pt modelId="{79F5930D-B3FC-44D0-B077-3BAFB17FDBAA}">
      <dgm:prSet/>
      <dgm:spPr/>
      <dgm:t>
        <a:bodyPr/>
        <a:lstStyle/>
        <a:p>
          <a:r>
            <a:rPr lang="en-US" dirty="0"/>
            <a:t>Federal Unique Entity Identifier (UEI) replaced DUNS</a:t>
          </a:r>
        </a:p>
      </dgm:t>
    </dgm:pt>
    <dgm:pt modelId="{7D455E2E-AEF5-4E24-B5B8-569A1CE67872}" type="parTrans" cxnId="{BDB41C2B-60F2-4F8E-B52A-93BDAA77C23A}">
      <dgm:prSet/>
      <dgm:spPr/>
      <dgm:t>
        <a:bodyPr/>
        <a:lstStyle/>
        <a:p>
          <a:endParaRPr lang="en-US"/>
        </a:p>
      </dgm:t>
    </dgm:pt>
    <dgm:pt modelId="{35D3A704-A7D5-42E1-9FFA-B07305BE9B48}" type="sibTrans" cxnId="{BDB41C2B-60F2-4F8E-B52A-93BDAA77C23A}">
      <dgm:prSet/>
      <dgm:spPr/>
      <dgm:t>
        <a:bodyPr/>
        <a:lstStyle/>
        <a:p>
          <a:endParaRPr lang="en-US"/>
        </a:p>
      </dgm:t>
    </dgm:pt>
    <dgm:pt modelId="{E85651EA-0D57-4CCF-B329-C3F311AD90D4}">
      <dgm:prSet/>
      <dgm:spPr/>
      <dgm:t>
        <a:bodyPr/>
        <a:lstStyle/>
        <a:p>
          <a:r>
            <a:rPr lang="en-US"/>
            <a:t>Washington State Estimate Letters</a:t>
          </a:r>
        </a:p>
      </dgm:t>
    </dgm:pt>
    <dgm:pt modelId="{7FB9D03D-3F48-4054-9D1C-BE3EDE2F2C54}" type="parTrans" cxnId="{C461155D-B846-4878-B34E-26EE7F60BD5C}">
      <dgm:prSet/>
      <dgm:spPr/>
      <dgm:t>
        <a:bodyPr/>
        <a:lstStyle/>
        <a:p>
          <a:endParaRPr lang="en-US"/>
        </a:p>
      </dgm:t>
    </dgm:pt>
    <dgm:pt modelId="{E2DAE466-73AA-430A-A59B-20E318F51CB0}" type="sibTrans" cxnId="{C461155D-B846-4878-B34E-26EE7F60BD5C}">
      <dgm:prSet/>
      <dgm:spPr/>
      <dgm:t>
        <a:bodyPr/>
        <a:lstStyle/>
        <a:p>
          <a:endParaRPr lang="en-US"/>
        </a:p>
      </dgm:t>
    </dgm:pt>
    <dgm:pt modelId="{2A37421C-DB5A-4BBD-A270-ED0F569B45E9}">
      <dgm:prSet/>
      <dgm:spPr/>
      <dgm:t>
        <a:bodyPr/>
        <a:lstStyle/>
        <a:p>
          <a:r>
            <a:rPr lang="en-US"/>
            <a:t>Final Action Date</a:t>
          </a:r>
        </a:p>
      </dgm:t>
    </dgm:pt>
    <dgm:pt modelId="{021E6CC8-38EA-412A-AE7F-E7D8588D1477}" type="parTrans" cxnId="{5DCCAA08-0376-4FED-99AE-1530174F695C}">
      <dgm:prSet/>
      <dgm:spPr/>
      <dgm:t>
        <a:bodyPr/>
        <a:lstStyle/>
        <a:p>
          <a:endParaRPr lang="en-US"/>
        </a:p>
      </dgm:t>
    </dgm:pt>
    <dgm:pt modelId="{ABC12C9A-2A3C-4BB1-B5C2-2B1FE9A5DF46}" type="sibTrans" cxnId="{5DCCAA08-0376-4FED-99AE-1530174F695C}">
      <dgm:prSet/>
      <dgm:spPr/>
      <dgm:t>
        <a:bodyPr/>
        <a:lstStyle/>
        <a:p>
          <a:endParaRPr lang="en-US"/>
        </a:p>
      </dgm:t>
    </dgm:pt>
    <dgm:pt modelId="{9AF7A7A0-FAC2-4673-BDE6-C50137BD3984}">
      <dgm:prSet/>
      <dgm:spPr/>
      <dgm:t>
        <a:bodyPr/>
        <a:lstStyle/>
        <a:p>
          <a:r>
            <a:rPr lang="en-US"/>
            <a:t>Deficit vs. Expense Transfers</a:t>
          </a:r>
        </a:p>
      </dgm:t>
    </dgm:pt>
    <dgm:pt modelId="{0B9D5325-7634-4517-8174-B3EE5873591D}" type="parTrans" cxnId="{9D18DC71-8240-4E9D-9875-5F9389C7321A}">
      <dgm:prSet/>
      <dgm:spPr/>
      <dgm:t>
        <a:bodyPr/>
        <a:lstStyle/>
        <a:p>
          <a:endParaRPr lang="en-US"/>
        </a:p>
      </dgm:t>
    </dgm:pt>
    <dgm:pt modelId="{50F19B97-B92D-4536-A14C-59985497A4A0}" type="sibTrans" cxnId="{9D18DC71-8240-4E9D-9875-5F9389C7321A}">
      <dgm:prSet/>
      <dgm:spPr/>
      <dgm:t>
        <a:bodyPr/>
        <a:lstStyle/>
        <a:p>
          <a:endParaRPr lang="en-US"/>
        </a:p>
      </dgm:t>
    </dgm:pt>
    <dgm:pt modelId="{A524E88D-65DD-4869-8397-B30ECB210102}">
      <dgm:prSet/>
      <dgm:spPr/>
      <dgm:t>
        <a:bodyPr/>
        <a:lstStyle/>
        <a:p>
          <a:r>
            <a:rPr lang="en-US"/>
            <a:t>Surplus Budgets 101</a:t>
          </a:r>
        </a:p>
      </dgm:t>
    </dgm:pt>
    <dgm:pt modelId="{42F082A3-3DB7-4F0A-800F-06C96379A38B}" type="parTrans" cxnId="{8350CCA2-CFCD-480C-82AA-54C5D04D0F26}">
      <dgm:prSet/>
      <dgm:spPr/>
      <dgm:t>
        <a:bodyPr/>
        <a:lstStyle/>
        <a:p>
          <a:endParaRPr lang="en-US"/>
        </a:p>
      </dgm:t>
    </dgm:pt>
    <dgm:pt modelId="{3239B36E-62C0-4C52-8BDF-3D463A4EC890}" type="sibTrans" cxnId="{8350CCA2-CFCD-480C-82AA-54C5D04D0F26}">
      <dgm:prSet/>
      <dgm:spPr/>
      <dgm:t>
        <a:bodyPr/>
        <a:lstStyle/>
        <a:p>
          <a:endParaRPr lang="en-US"/>
        </a:p>
      </dgm:t>
    </dgm:pt>
    <dgm:pt modelId="{74E4B1BA-7660-4B13-9C84-679D808FC49F}">
      <dgm:prSet/>
      <dgm:spPr/>
      <dgm:t>
        <a:bodyPr/>
        <a:lstStyle/>
        <a:p>
          <a:r>
            <a:rPr lang="en-US" dirty="0"/>
            <a:t>End of Award: Non-Traditional Endings (Early Terminations and Relinquishments)</a:t>
          </a:r>
        </a:p>
      </dgm:t>
    </dgm:pt>
    <dgm:pt modelId="{2D0A1988-0010-48EA-80B6-92D7BB04B570}" type="parTrans" cxnId="{92978A0F-78B0-4551-B546-EE2E09B50598}">
      <dgm:prSet/>
      <dgm:spPr/>
      <dgm:t>
        <a:bodyPr/>
        <a:lstStyle/>
        <a:p>
          <a:endParaRPr lang="en-US"/>
        </a:p>
      </dgm:t>
    </dgm:pt>
    <dgm:pt modelId="{493836D4-CDA0-477E-BE11-8CE3286991E5}" type="sibTrans" cxnId="{92978A0F-78B0-4551-B546-EE2E09B50598}">
      <dgm:prSet/>
      <dgm:spPr/>
      <dgm:t>
        <a:bodyPr/>
        <a:lstStyle/>
        <a:p>
          <a:endParaRPr lang="en-US"/>
        </a:p>
      </dgm:t>
    </dgm:pt>
    <dgm:pt modelId="{D995FAC1-AE92-4266-A725-6DC65CB9F840}">
      <dgm:prSet phldr="0"/>
      <dgm:spPr/>
      <dgm:t>
        <a:bodyPr/>
        <a:lstStyle/>
        <a:p>
          <a:pPr rtl="0"/>
          <a:r>
            <a:rPr lang="en-US">
              <a:latin typeface="Trebuchet MS" panose="020B0603020202020204"/>
            </a:rPr>
            <a:t>Introduction to ECC (MAA)</a:t>
          </a:r>
        </a:p>
      </dgm:t>
    </dgm:pt>
    <dgm:pt modelId="{D8E9054A-7359-4008-91B2-4A432D26F93D}" type="parTrans" cxnId="{67739769-7FC5-4035-80C1-0998FFEECC61}">
      <dgm:prSet/>
      <dgm:spPr/>
      <dgm:t>
        <a:bodyPr/>
        <a:lstStyle/>
        <a:p>
          <a:endParaRPr lang="en-US"/>
        </a:p>
      </dgm:t>
    </dgm:pt>
    <dgm:pt modelId="{3711D8D9-398B-4601-B612-AA0ED0C5B156}" type="sibTrans" cxnId="{67739769-7FC5-4035-80C1-0998FFEECC61}">
      <dgm:prSet/>
      <dgm:spPr/>
      <dgm:t>
        <a:bodyPr/>
        <a:lstStyle/>
        <a:p>
          <a:endParaRPr lang="en-US"/>
        </a:p>
      </dgm:t>
    </dgm:pt>
    <dgm:pt modelId="{30170EC0-E96F-421C-B50E-D049EE35653D}" type="pres">
      <dgm:prSet presAssocID="{B556FFFE-AAE3-4F94-95BC-8521EA851690}" presName="linear" presStyleCnt="0">
        <dgm:presLayoutVars>
          <dgm:dir/>
          <dgm:animLvl val="lvl"/>
          <dgm:resizeHandles val="exact"/>
        </dgm:presLayoutVars>
      </dgm:prSet>
      <dgm:spPr/>
    </dgm:pt>
    <dgm:pt modelId="{BC05EC2C-F8C1-492C-88EC-3B7ACE708D4B}" type="pres">
      <dgm:prSet presAssocID="{F7FE0691-5B42-4564-A19F-D851AF182891}" presName="parentLin" presStyleCnt="0"/>
      <dgm:spPr/>
    </dgm:pt>
    <dgm:pt modelId="{24BD65BD-020C-4AC5-A651-D3D11F81154A}" type="pres">
      <dgm:prSet presAssocID="{F7FE0691-5B42-4564-A19F-D851AF182891}" presName="parentLeftMargin" presStyleLbl="node1" presStyleIdx="0" presStyleCnt="6"/>
      <dgm:spPr/>
    </dgm:pt>
    <dgm:pt modelId="{81996912-620D-46D1-8364-13256BD9E695}" type="pres">
      <dgm:prSet presAssocID="{F7FE0691-5B42-4564-A19F-D851AF182891}" presName="parentText" presStyleLbl="node1" presStyleIdx="0" presStyleCnt="6">
        <dgm:presLayoutVars>
          <dgm:chMax val="0"/>
          <dgm:bulletEnabled val="1"/>
        </dgm:presLayoutVars>
      </dgm:prSet>
      <dgm:spPr/>
    </dgm:pt>
    <dgm:pt modelId="{366120B6-7976-4F5B-9B15-76683203159E}" type="pres">
      <dgm:prSet presAssocID="{F7FE0691-5B42-4564-A19F-D851AF182891}" presName="negativeSpace" presStyleCnt="0"/>
      <dgm:spPr/>
    </dgm:pt>
    <dgm:pt modelId="{0EEB3154-BA5D-4380-8602-402A406A33CA}" type="pres">
      <dgm:prSet presAssocID="{F7FE0691-5B42-4564-A19F-D851AF182891}" presName="childText" presStyleLbl="conFgAcc1" presStyleIdx="0" presStyleCnt="6">
        <dgm:presLayoutVars>
          <dgm:bulletEnabled val="1"/>
        </dgm:presLayoutVars>
      </dgm:prSet>
      <dgm:spPr/>
    </dgm:pt>
    <dgm:pt modelId="{710242CF-E0A5-4852-98C5-50B408B22797}" type="pres">
      <dgm:prSet presAssocID="{370B6FC3-BD51-4967-89C3-80AEDC910610}" presName="spaceBetweenRectangles" presStyleCnt="0"/>
      <dgm:spPr/>
    </dgm:pt>
    <dgm:pt modelId="{5B95E961-C6D1-49EA-826E-F06504865DE3}" type="pres">
      <dgm:prSet presAssocID="{D995FAC1-AE92-4266-A725-6DC65CB9F840}" presName="parentLin" presStyleCnt="0"/>
      <dgm:spPr/>
    </dgm:pt>
    <dgm:pt modelId="{98CF48B1-29CA-45E6-B65E-322C1031A8C6}" type="pres">
      <dgm:prSet presAssocID="{D995FAC1-AE92-4266-A725-6DC65CB9F840}" presName="parentLeftMargin" presStyleLbl="node1" presStyleIdx="0" presStyleCnt="6"/>
      <dgm:spPr/>
    </dgm:pt>
    <dgm:pt modelId="{E256700D-504E-4BD2-9BA9-3DCFB9AABF3A}" type="pres">
      <dgm:prSet presAssocID="{D995FAC1-AE92-4266-A725-6DC65CB9F840}" presName="parentText" presStyleLbl="node1" presStyleIdx="1" presStyleCnt="6">
        <dgm:presLayoutVars>
          <dgm:chMax val="0"/>
          <dgm:bulletEnabled val="1"/>
        </dgm:presLayoutVars>
      </dgm:prSet>
      <dgm:spPr/>
    </dgm:pt>
    <dgm:pt modelId="{BFD52189-BCF8-4937-BDC8-C5AE43675390}" type="pres">
      <dgm:prSet presAssocID="{D995FAC1-AE92-4266-A725-6DC65CB9F840}" presName="negativeSpace" presStyleCnt="0"/>
      <dgm:spPr/>
    </dgm:pt>
    <dgm:pt modelId="{8F423E30-0FE7-441F-B7CC-75A57686B2BB}" type="pres">
      <dgm:prSet presAssocID="{D995FAC1-AE92-4266-A725-6DC65CB9F840}" presName="childText" presStyleLbl="conFgAcc1" presStyleIdx="1" presStyleCnt="6">
        <dgm:presLayoutVars>
          <dgm:bulletEnabled val="1"/>
        </dgm:presLayoutVars>
      </dgm:prSet>
      <dgm:spPr/>
    </dgm:pt>
    <dgm:pt modelId="{43CC51E5-BEEE-4264-9151-ADCD3ECFFB92}" type="pres">
      <dgm:prSet presAssocID="{3711D8D9-398B-4601-B612-AA0ED0C5B156}" presName="spaceBetweenRectangles" presStyleCnt="0"/>
      <dgm:spPr/>
    </dgm:pt>
    <dgm:pt modelId="{801B3EA9-2C88-4ED9-BAEA-BCAFC7723665}" type="pres">
      <dgm:prSet presAssocID="{2A37421C-DB5A-4BBD-A270-ED0F569B45E9}" presName="parentLin" presStyleCnt="0"/>
      <dgm:spPr/>
    </dgm:pt>
    <dgm:pt modelId="{80A66892-64C1-47EF-8D15-C2B4F89EAD8D}" type="pres">
      <dgm:prSet presAssocID="{2A37421C-DB5A-4BBD-A270-ED0F569B45E9}" presName="parentLeftMargin" presStyleLbl="node1" presStyleIdx="1" presStyleCnt="6"/>
      <dgm:spPr/>
    </dgm:pt>
    <dgm:pt modelId="{B3977BCF-5EBC-48DC-980B-C4D05D8EDDA2}" type="pres">
      <dgm:prSet presAssocID="{2A37421C-DB5A-4BBD-A270-ED0F569B45E9}" presName="parentText" presStyleLbl="node1" presStyleIdx="2" presStyleCnt="6">
        <dgm:presLayoutVars>
          <dgm:chMax val="0"/>
          <dgm:bulletEnabled val="1"/>
        </dgm:presLayoutVars>
      </dgm:prSet>
      <dgm:spPr/>
    </dgm:pt>
    <dgm:pt modelId="{6C717535-5FC9-4D73-A2CA-A23942273876}" type="pres">
      <dgm:prSet presAssocID="{2A37421C-DB5A-4BBD-A270-ED0F569B45E9}" presName="negativeSpace" presStyleCnt="0"/>
      <dgm:spPr/>
    </dgm:pt>
    <dgm:pt modelId="{46D8788F-06D0-4DFA-A5C2-1921A3E20A82}" type="pres">
      <dgm:prSet presAssocID="{2A37421C-DB5A-4BBD-A270-ED0F569B45E9}" presName="childText" presStyleLbl="conFgAcc1" presStyleIdx="2" presStyleCnt="6">
        <dgm:presLayoutVars>
          <dgm:bulletEnabled val="1"/>
        </dgm:presLayoutVars>
      </dgm:prSet>
      <dgm:spPr/>
    </dgm:pt>
    <dgm:pt modelId="{E4908C45-D411-4DAD-BB28-3DDBCEC06AB0}" type="pres">
      <dgm:prSet presAssocID="{ABC12C9A-2A3C-4BB1-B5C2-2B1FE9A5DF46}" presName="spaceBetweenRectangles" presStyleCnt="0"/>
      <dgm:spPr/>
    </dgm:pt>
    <dgm:pt modelId="{302F08F9-B0F2-44F9-A6EC-BF37CBCFFC49}" type="pres">
      <dgm:prSet presAssocID="{9AF7A7A0-FAC2-4673-BDE6-C50137BD3984}" presName="parentLin" presStyleCnt="0"/>
      <dgm:spPr/>
    </dgm:pt>
    <dgm:pt modelId="{307FAB62-74D8-4A62-9315-3B861AE8CF41}" type="pres">
      <dgm:prSet presAssocID="{9AF7A7A0-FAC2-4673-BDE6-C50137BD3984}" presName="parentLeftMargin" presStyleLbl="node1" presStyleIdx="2" presStyleCnt="6"/>
      <dgm:spPr/>
    </dgm:pt>
    <dgm:pt modelId="{818E0789-93C0-4971-94F4-6E9B13E030C8}" type="pres">
      <dgm:prSet presAssocID="{9AF7A7A0-FAC2-4673-BDE6-C50137BD3984}" presName="parentText" presStyleLbl="node1" presStyleIdx="3" presStyleCnt="6">
        <dgm:presLayoutVars>
          <dgm:chMax val="0"/>
          <dgm:bulletEnabled val="1"/>
        </dgm:presLayoutVars>
      </dgm:prSet>
      <dgm:spPr/>
    </dgm:pt>
    <dgm:pt modelId="{BC198F28-23CE-4BCE-AF60-6BC441D036F8}" type="pres">
      <dgm:prSet presAssocID="{9AF7A7A0-FAC2-4673-BDE6-C50137BD3984}" presName="negativeSpace" presStyleCnt="0"/>
      <dgm:spPr/>
    </dgm:pt>
    <dgm:pt modelId="{2E800E01-674D-4AE8-B356-3B26A816DEF6}" type="pres">
      <dgm:prSet presAssocID="{9AF7A7A0-FAC2-4673-BDE6-C50137BD3984}" presName="childText" presStyleLbl="conFgAcc1" presStyleIdx="3" presStyleCnt="6">
        <dgm:presLayoutVars>
          <dgm:bulletEnabled val="1"/>
        </dgm:presLayoutVars>
      </dgm:prSet>
      <dgm:spPr/>
    </dgm:pt>
    <dgm:pt modelId="{6E305B16-0325-4AC1-B2DB-41CDC2159982}" type="pres">
      <dgm:prSet presAssocID="{50F19B97-B92D-4536-A14C-59985497A4A0}" presName="spaceBetweenRectangles" presStyleCnt="0"/>
      <dgm:spPr/>
    </dgm:pt>
    <dgm:pt modelId="{E58F56FE-8032-4D39-9C45-4DC67338AD47}" type="pres">
      <dgm:prSet presAssocID="{A524E88D-65DD-4869-8397-B30ECB210102}" presName="parentLin" presStyleCnt="0"/>
      <dgm:spPr/>
    </dgm:pt>
    <dgm:pt modelId="{0D631C89-C118-475B-9002-E4E0FF020C66}" type="pres">
      <dgm:prSet presAssocID="{A524E88D-65DD-4869-8397-B30ECB210102}" presName="parentLeftMargin" presStyleLbl="node1" presStyleIdx="3" presStyleCnt="6"/>
      <dgm:spPr/>
    </dgm:pt>
    <dgm:pt modelId="{B164D9B1-8EAB-488B-B2DC-008A20713CDA}" type="pres">
      <dgm:prSet presAssocID="{A524E88D-65DD-4869-8397-B30ECB210102}" presName="parentText" presStyleLbl="node1" presStyleIdx="4" presStyleCnt="6">
        <dgm:presLayoutVars>
          <dgm:chMax val="0"/>
          <dgm:bulletEnabled val="1"/>
        </dgm:presLayoutVars>
      </dgm:prSet>
      <dgm:spPr/>
    </dgm:pt>
    <dgm:pt modelId="{9DBB666A-BAA3-4A77-B8E8-4582A91EE05F}" type="pres">
      <dgm:prSet presAssocID="{A524E88D-65DD-4869-8397-B30ECB210102}" presName="negativeSpace" presStyleCnt="0"/>
      <dgm:spPr/>
    </dgm:pt>
    <dgm:pt modelId="{408D79F3-0B1D-4AFA-83C6-D06BD73D59A4}" type="pres">
      <dgm:prSet presAssocID="{A524E88D-65DD-4869-8397-B30ECB210102}" presName="childText" presStyleLbl="conFgAcc1" presStyleIdx="4" presStyleCnt="6">
        <dgm:presLayoutVars>
          <dgm:bulletEnabled val="1"/>
        </dgm:presLayoutVars>
      </dgm:prSet>
      <dgm:spPr/>
    </dgm:pt>
    <dgm:pt modelId="{75E954E5-0CFB-45A7-8C38-FDA7F8A76C66}" type="pres">
      <dgm:prSet presAssocID="{3239B36E-62C0-4C52-8BDF-3D463A4EC890}" presName="spaceBetweenRectangles" presStyleCnt="0"/>
      <dgm:spPr/>
    </dgm:pt>
    <dgm:pt modelId="{4EDC8C63-B136-4157-921C-C09C05B63C61}" type="pres">
      <dgm:prSet presAssocID="{74E4B1BA-7660-4B13-9C84-679D808FC49F}" presName="parentLin" presStyleCnt="0"/>
      <dgm:spPr/>
    </dgm:pt>
    <dgm:pt modelId="{0A25C899-CED5-4919-B209-AFD82E4D9846}" type="pres">
      <dgm:prSet presAssocID="{74E4B1BA-7660-4B13-9C84-679D808FC49F}" presName="parentLeftMargin" presStyleLbl="node1" presStyleIdx="4" presStyleCnt="6"/>
      <dgm:spPr/>
    </dgm:pt>
    <dgm:pt modelId="{B98CA096-DD4E-4D94-A6EB-DF662945C791}" type="pres">
      <dgm:prSet presAssocID="{74E4B1BA-7660-4B13-9C84-679D808FC49F}" presName="parentText" presStyleLbl="node1" presStyleIdx="5" presStyleCnt="6">
        <dgm:presLayoutVars>
          <dgm:chMax val="0"/>
          <dgm:bulletEnabled val="1"/>
        </dgm:presLayoutVars>
      </dgm:prSet>
      <dgm:spPr/>
    </dgm:pt>
    <dgm:pt modelId="{87D8B873-ECD0-4761-973E-7DE1CD8DC2E4}" type="pres">
      <dgm:prSet presAssocID="{74E4B1BA-7660-4B13-9C84-679D808FC49F}" presName="negativeSpace" presStyleCnt="0"/>
      <dgm:spPr/>
    </dgm:pt>
    <dgm:pt modelId="{6B989176-D0E9-4A9E-BC01-CF71366CA397}" type="pres">
      <dgm:prSet presAssocID="{74E4B1BA-7660-4B13-9C84-679D808FC49F}" presName="childText" presStyleLbl="conFgAcc1" presStyleIdx="5" presStyleCnt="6">
        <dgm:presLayoutVars>
          <dgm:bulletEnabled val="1"/>
        </dgm:presLayoutVars>
      </dgm:prSet>
      <dgm:spPr/>
    </dgm:pt>
  </dgm:ptLst>
  <dgm:cxnLst>
    <dgm:cxn modelId="{D6DC0101-BCD8-4E47-9116-EE9E5256D900}" type="presOf" srcId="{74E4B1BA-7660-4B13-9C84-679D808FC49F}" destId="{0A25C899-CED5-4919-B209-AFD82E4D9846}" srcOrd="0" destOrd="0" presId="urn:microsoft.com/office/officeart/2005/8/layout/list1"/>
    <dgm:cxn modelId="{5DCCAA08-0376-4FED-99AE-1530174F695C}" srcId="{B556FFFE-AAE3-4F94-95BC-8521EA851690}" destId="{2A37421C-DB5A-4BBD-A270-ED0F569B45E9}" srcOrd="2" destOrd="0" parTransId="{021E6CC8-38EA-412A-AE7F-E7D8588D1477}" sibTransId="{ABC12C9A-2A3C-4BB1-B5C2-2B1FE9A5DF46}"/>
    <dgm:cxn modelId="{92978A0F-78B0-4551-B546-EE2E09B50598}" srcId="{B556FFFE-AAE3-4F94-95BC-8521EA851690}" destId="{74E4B1BA-7660-4B13-9C84-679D808FC49F}" srcOrd="5" destOrd="0" parTransId="{2D0A1988-0010-48EA-80B6-92D7BB04B570}" sibTransId="{493836D4-CDA0-477E-BE11-8CE3286991E5}"/>
    <dgm:cxn modelId="{0AA41D18-BA3F-488F-A7BF-51545AD9CC83}" type="presOf" srcId="{74E4B1BA-7660-4B13-9C84-679D808FC49F}" destId="{B98CA096-DD4E-4D94-A6EB-DF662945C791}" srcOrd="1" destOrd="0" presId="urn:microsoft.com/office/officeart/2005/8/layout/list1"/>
    <dgm:cxn modelId="{BDB41C2B-60F2-4F8E-B52A-93BDAA77C23A}" srcId="{F7FE0691-5B42-4564-A19F-D851AF182891}" destId="{79F5930D-B3FC-44D0-B077-3BAFB17FDBAA}" srcOrd="0" destOrd="0" parTransId="{7D455E2E-AEF5-4E24-B5B8-569A1CE67872}" sibTransId="{35D3A704-A7D5-42E1-9FFA-B07305BE9B48}"/>
    <dgm:cxn modelId="{3E056A30-9357-4F4A-8ECD-E3C080D137CC}" type="presOf" srcId="{9AF7A7A0-FAC2-4673-BDE6-C50137BD3984}" destId="{818E0789-93C0-4971-94F4-6E9B13E030C8}" srcOrd="1" destOrd="0" presId="urn:microsoft.com/office/officeart/2005/8/layout/list1"/>
    <dgm:cxn modelId="{C461155D-B846-4878-B34E-26EE7F60BD5C}" srcId="{F7FE0691-5B42-4564-A19F-D851AF182891}" destId="{E85651EA-0D57-4CCF-B329-C3F311AD90D4}" srcOrd="1" destOrd="0" parTransId="{7FB9D03D-3F48-4054-9D1C-BE3EDE2F2C54}" sibTransId="{E2DAE466-73AA-430A-A59B-20E318F51CB0}"/>
    <dgm:cxn modelId="{28077167-3D21-486D-9070-952253AC4954}" type="presOf" srcId="{79F5930D-B3FC-44D0-B077-3BAFB17FDBAA}" destId="{0EEB3154-BA5D-4380-8602-402A406A33CA}" srcOrd="0" destOrd="0" presId="urn:microsoft.com/office/officeart/2005/8/layout/list1"/>
    <dgm:cxn modelId="{67739769-7FC5-4035-80C1-0998FFEECC61}" srcId="{B556FFFE-AAE3-4F94-95BC-8521EA851690}" destId="{D995FAC1-AE92-4266-A725-6DC65CB9F840}" srcOrd="1" destOrd="0" parTransId="{D8E9054A-7359-4008-91B2-4A432D26F93D}" sibTransId="{3711D8D9-398B-4601-B612-AA0ED0C5B156}"/>
    <dgm:cxn modelId="{EB836D71-F2EB-4C56-BD08-B1C25186F3C5}" type="presOf" srcId="{A524E88D-65DD-4869-8397-B30ECB210102}" destId="{0D631C89-C118-475B-9002-E4E0FF020C66}" srcOrd="0" destOrd="0" presId="urn:microsoft.com/office/officeart/2005/8/layout/list1"/>
    <dgm:cxn modelId="{9D18DC71-8240-4E9D-9875-5F9389C7321A}" srcId="{B556FFFE-AAE3-4F94-95BC-8521EA851690}" destId="{9AF7A7A0-FAC2-4673-BDE6-C50137BD3984}" srcOrd="3" destOrd="0" parTransId="{0B9D5325-7634-4517-8174-B3EE5873591D}" sibTransId="{50F19B97-B92D-4536-A14C-59985497A4A0}"/>
    <dgm:cxn modelId="{63121853-4BAB-4EBD-80D5-476D8D50C3C2}" srcId="{B556FFFE-AAE3-4F94-95BC-8521EA851690}" destId="{F7FE0691-5B42-4564-A19F-D851AF182891}" srcOrd="0" destOrd="0" parTransId="{BF971AED-DAAC-4C42-AAB0-8D235C503C0C}" sibTransId="{370B6FC3-BD51-4967-89C3-80AEDC910610}"/>
    <dgm:cxn modelId="{FC1A1274-0F78-4619-B470-867904D87C86}" type="presOf" srcId="{9AF7A7A0-FAC2-4673-BDE6-C50137BD3984}" destId="{307FAB62-74D8-4A62-9315-3B861AE8CF41}" srcOrd="0" destOrd="0" presId="urn:microsoft.com/office/officeart/2005/8/layout/list1"/>
    <dgm:cxn modelId="{904F2B77-80CC-491F-B5ED-9A7AF98901A8}" type="presOf" srcId="{F7FE0691-5B42-4564-A19F-D851AF182891}" destId="{81996912-620D-46D1-8364-13256BD9E695}" srcOrd="1" destOrd="0" presId="urn:microsoft.com/office/officeart/2005/8/layout/list1"/>
    <dgm:cxn modelId="{712EF48E-D8C4-422D-A2AE-BC608F8F6682}" type="presOf" srcId="{A524E88D-65DD-4869-8397-B30ECB210102}" destId="{B164D9B1-8EAB-488B-B2DC-008A20713CDA}" srcOrd="1" destOrd="0" presId="urn:microsoft.com/office/officeart/2005/8/layout/list1"/>
    <dgm:cxn modelId="{0EB0E09B-5F78-49D8-9E4F-CE4EDF3E3192}" type="presOf" srcId="{E85651EA-0D57-4CCF-B329-C3F311AD90D4}" destId="{0EEB3154-BA5D-4380-8602-402A406A33CA}" srcOrd="0" destOrd="1" presId="urn:microsoft.com/office/officeart/2005/8/layout/list1"/>
    <dgm:cxn modelId="{7F09B59E-AEFD-4F85-B485-68AE4BEE6A64}" type="presOf" srcId="{D995FAC1-AE92-4266-A725-6DC65CB9F840}" destId="{E256700D-504E-4BD2-9BA9-3DCFB9AABF3A}" srcOrd="1" destOrd="0" presId="urn:microsoft.com/office/officeart/2005/8/layout/list1"/>
    <dgm:cxn modelId="{8350CCA2-CFCD-480C-82AA-54C5D04D0F26}" srcId="{B556FFFE-AAE3-4F94-95BC-8521EA851690}" destId="{A524E88D-65DD-4869-8397-B30ECB210102}" srcOrd="4" destOrd="0" parTransId="{42F082A3-3DB7-4F0A-800F-06C96379A38B}" sibTransId="{3239B36E-62C0-4C52-8BDF-3D463A4EC890}"/>
    <dgm:cxn modelId="{462580BD-BFE7-43F5-B974-9EAF653791C8}" type="presOf" srcId="{F7FE0691-5B42-4564-A19F-D851AF182891}" destId="{24BD65BD-020C-4AC5-A651-D3D11F81154A}" srcOrd="0" destOrd="0" presId="urn:microsoft.com/office/officeart/2005/8/layout/list1"/>
    <dgm:cxn modelId="{E20C63CD-4554-451B-A9AB-F8EEBAD5F7CB}" type="presOf" srcId="{D995FAC1-AE92-4266-A725-6DC65CB9F840}" destId="{98CF48B1-29CA-45E6-B65E-322C1031A8C6}" srcOrd="0" destOrd="0" presId="urn:microsoft.com/office/officeart/2005/8/layout/list1"/>
    <dgm:cxn modelId="{AAB81CD6-33C1-47CF-90DE-74BB4A679C5F}" type="presOf" srcId="{B556FFFE-AAE3-4F94-95BC-8521EA851690}" destId="{30170EC0-E96F-421C-B50E-D049EE35653D}" srcOrd="0" destOrd="0" presId="urn:microsoft.com/office/officeart/2005/8/layout/list1"/>
    <dgm:cxn modelId="{A34229ED-D5A7-4BA0-8D33-4C17862AEFFF}" type="presOf" srcId="{2A37421C-DB5A-4BBD-A270-ED0F569B45E9}" destId="{80A66892-64C1-47EF-8D15-C2B4F89EAD8D}" srcOrd="0" destOrd="0" presId="urn:microsoft.com/office/officeart/2005/8/layout/list1"/>
    <dgm:cxn modelId="{456763FD-3B2E-4C46-BFFB-CB0A6255FFAC}" type="presOf" srcId="{2A37421C-DB5A-4BBD-A270-ED0F569B45E9}" destId="{B3977BCF-5EBC-48DC-980B-C4D05D8EDDA2}" srcOrd="1" destOrd="0" presId="urn:microsoft.com/office/officeart/2005/8/layout/list1"/>
    <dgm:cxn modelId="{E740F34A-BEB1-4C2E-97BF-1C6F8FDACBDC}" type="presParOf" srcId="{30170EC0-E96F-421C-B50E-D049EE35653D}" destId="{BC05EC2C-F8C1-492C-88EC-3B7ACE708D4B}" srcOrd="0" destOrd="0" presId="urn:microsoft.com/office/officeart/2005/8/layout/list1"/>
    <dgm:cxn modelId="{B634F022-702D-47DC-B755-79EAB04FCF75}" type="presParOf" srcId="{BC05EC2C-F8C1-492C-88EC-3B7ACE708D4B}" destId="{24BD65BD-020C-4AC5-A651-D3D11F81154A}" srcOrd="0" destOrd="0" presId="urn:microsoft.com/office/officeart/2005/8/layout/list1"/>
    <dgm:cxn modelId="{2576BAEF-DBD6-4A13-BC3A-CA09C516E35D}" type="presParOf" srcId="{BC05EC2C-F8C1-492C-88EC-3B7ACE708D4B}" destId="{81996912-620D-46D1-8364-13256BD9E695}" srcOrd="1" destOrd="0" presId="urn:microsoft.com/office/officeart/2005/8/layout/list1"/>
    <dgm:cxn modelId="{911EED0E-2A99-48FA-92C0-3877D8BD3355}" type="presParOf" srcId="{30170EC0-E96F-421C-B50E-D049EE35653D}" destId="{366120B6-7976-4F5B-9B15-76683203159E}" srcOrd="1" destOrd="0" presId="urn:microsoft.com/office/officeart/2005/8/layout/list1"/>
    <dgm:cxn modelId="{F9429203-828F-4154-8351-7789C4EEE6C1}" type="presParOf" srcId="{30170EC0-E96F-421C-B50E-D049EE35653D}" destId="{0EEB3154-BA5D-4380-8602-402A406A33CA}" srcOrd="2" destOrd="0" presId="urn:microsoft.com/office/officeart/2005/8/layout/list1"/>
    <dgm:cxn modelId="{324A5F63-4E8D-46D6-87D7-45FB8DC9E465}" type="presParOf" srcId="{30170EC0-E96F-421C-B50E-D049EE35653D}" destId="{710242CF-E0A5-4852-98C5-50B408B22797}" srcOrd="3" destOrd="0" presId="urn:microsoft.com/office/officeart/2005/8/layout/list1"/>
    <dgm:cxn modelId="{F2AC5957-DB7E-4057-B8F3-B44EA509280C}" type="presParOf" srcId="{30170EC0-E96F-421C-B50E-D049EE35653D}" destId="{5B95E961-C6D1-49EA-826E-F06504865DE3}" srcOrd="4" destOrd="0" presId="urn:microsoft.com/office/officeart/2005/8/layout/list1"/>
    <dgm:cxn modelId="{B05D464A-F239-411D-80BB-B76176EC1B3A}" type="presParOf" srcId="{5B95E961-C6D1-49EA-826E-F06504865DE3}" destId="{98CF48B1-29CA-45E6-B65E-322C1031A8C6}" srcOrd="0" destOrd="0" presId="urn:microsoft.com/office/officeart/2005/8/layout/list1"/>
    <dgm:cxn modelId="{ED46F0DC-5E05-4917-AE87-1342DF636AED}" type="presParOf" srcId="{5B95E961-C6D1-49EA-826E-F06504865DE3}" destId="{E256700D-504E-4BD2-9BA9-3DCFB9AABF3A}" srcOrd="1" destOrd="0" presId="urn:microsoft.com/office/officeart/2005/8/layout/list1"/>
    <dgm:cxn modelId="{DBEE26D0-4DA2-4BD0-BA36-2CEDB01EA33A}" type="presParOf" srcId="{30170EC0-E96F-421C-B50E-D049EE35653D}" destId="{BFD52189-BCF8-4937-BDC8-C5AE43675390}" srcOrd="5" destOrd="0" presId="urn:microsoft.com/office/officeart/2005/8/layout/list1"/>
    <dgm:cxn modelId="{FA355478-A247-4C58-AD5D-62FF2C41F058}" type="presParOf" srcId="{30170EC0-E96F-421C-B50E-D049EE35653D}" destId="{8F423E30-0FE7-441F-B7CC-75A57686B2BB}" srcOrd="6" destOrd="0" presId="urn:microsoft.com/office/officeart/2005/8/layout/list1"/>
    <dgm:cxn modelId="{7961998F-3D77-405D-A9E2-3387E7478843}" type="presParOf" srcId="{30170EC0-E96F-421C-B50E-D049EE35653D}" destId="{43CC51E5-BEEE-4264-9151-ADCD3ECFFB92}" srcOrd="7" destOrd="0" presId="urn:microsoft.com/office/officeart/2005/8/layout/list1"/>
    <dgm:cxn modelId="{BC4DF547-E4AF-469B-B153-2D594BA5ADD6}" type="presParOf" srcId="{30170EC0-E96F-421C-B50E-D049EE35653D}" destId="{801B3EA9-2C88-4ED9-BAEA-BCAFC7723665}" srcOrd="8" destOrd="0" presId="urn:microsoft.com/office/officeart/2005/8/layout/list1"/>
    <dgm:cxn modelId="{F1F4C65D-2A1A-445A-85B9-845ED9FED098}" type="presParOf" srcId="{801B3EA9-2C88-4ED9-BAEA-BCAFC7723665}" destId="{80A66892-64C1-47EF-8D15-C2B4F89EAD8D}" srcOrd="0" destOrd="0" presId="urn:microsoft.com/office/officeart/2005/8/layout/list1"/>
    <dgm:cxn modelId="{A01B43EA-A4B0-42AF-8726-101FE1014567}" type="presParOf" srcId="{801B3EA9-2C88-4ED9-BAEA-BCAFC7723665}" destId="{B3977BCF-5EBC-48DC-980B-C4D05D8EDDA2}" srcOrd="1" destOrd="0" presId="urn:microsoft.com/office/officeart/2005/8/layout/list1"/>
    <dgm:cxn modelId="{39952703-F47D-4C4B-81D9-996A2FED824C}" type="presParOf" srcId="{30170EC0-E96F-421C-B50E-D049EE35653D}" destId="{6C717535-5FC9-4D73-A2CA-A23942273876}" srcOrd="9" destOrd="0" presId="urn:microsoft.com/office/officeart/2005/8/layout/list1"/>
    <dgm:cxn modelId="{93B0751E-BCD8-4B02-806C-6C4F31D5E849}" type="presParOf" srcId="{30170EC0-E96F-421C-B50E-D049EE35653D}" destId="{46D8788F-06D0-4DFA-A5C2-1921A3E20A82}" srcOrd="10" destOrd="0" presId="urn:microsoft.com/office/officeart/2005/8/layout/list1"/>
    <dgm:cxn modelId="{CC6A8002-AF9C-4BCE-9B6D-6322A4508C09}" type="presParOf" srcId="{30170EC0-E96F-421C-B50E-D049EE35653D}" destId="{E4908C45-D411-4DAD-BB28-3DDBCEC06AB0}" srcOrd="11" destOrd="0" presId="urn:microsoft.com/office/officeart/2005/8/layout/list1"/>
    <dgm:cxn modelId="{00EDDCAC-B9C8-4881-A484-BA99ACF86BAB}" type="presParOf" srcId="{30170EC0-E96F-421C-B50E-D049EE35653D}" destId="{302F08F9-B0F2-44F9-A6EC-BF37CBCFFC49}" srcOrd="12" destOrd="0" presId="urn:microsoft.com/office/officeart/2005/8/layout/list1"/>
    <dgm:cxn modelId="{69BA6590-0097-4511-B57E-1EE63FDDEACF}" type="presParOf" srcId="{302F08F9-B0F2-44F9-A6EC-BF37CBCFFC49}" destId="{307FAB62-74D8-4A62-9315-3B861AE8CF41}" srcOrd="0" destOrd="0" presId="urn:microsoft.com/office/officeart/2005/8/layout/list1"/>
    <dgm:cxn modelId="{3366A06E-B688-4D78-991C-B7F73C98FA66}" type="presParOf" srcId="{302F08F9-B0F2-44F9-A6EC-BF37CBCFFC49}" destId="{818E0789-93C0-4971-94F4-6E9B13E030C8}" srcOrd="1" destOrd="0" presId="urn:microsoft.com/office/officeart/2005/8/layout/list1"/>
    <dgm:cxn modelId="{0AC040C1-8592-4D02-8696-49FEEA4BA171}" type="presParOf" srcId="{30170EC0-E96F-421C-B50E-D049EE35653D}" destId="{BC198F28-23CE-4BCE-AF60-6BC441D036F8}" srcOrd="13" destOrd="0" presId="urn:microsoft.com/office/officeart/2005/8/layout/list1"/>
    <dgm:cxn modelId="{79ADFD29-270B-499A-918A-E9777597364F}" type="presParOf" srcId="{30170EC0-E96F-421C-B50E-D049EE35653D}" destId="{2E800E01-674D-4AE8-B356-3B26A816DEF6}" srcOrd="14" destOrd="0" presId="urn:microsoft.com/office/officeart/2005/8/layout/list1"/>
    <dgm:cxn modelId="{7C51F770-8E52-45E5-920F-80B3D0DBA337}" type="presParOf" srcId="{30170EC0-E96F-421C-B50E-D049EE35653D}" destId="{6E305B16-0325-4AC1-B2DB-41CDC2159982}" srcOrd="15" destOrd="0" presId="urn:microsoft.com/office/officeart/2005/8/layout/list1"/>
    <dgm:cxn modelId="{7159B392-CFD5-4E45-BD16-7D3D54A6933C}" type="presParOf" srcId="{30170EC0-E96F-421C-B50E-D049EE35653D}" destId="{E58F56FE-8032-4D39-9C45-4DC67338AD47}" srcOrd="16" destOrd="0" presId="urn:microsoft.com/office/officeart/2005/8/layout/list1"/>
    <dgm:cxn modelId="{45A2369E-B195-44DA-B3DC-0D1D33068801}" type="presParOf" srcId="{E58F56FE-8032-4D39-9C45-4DC67338AD47}" destId="{0D631C89-C118-475B-9002-E4E0FF020C66}" srcOrd="0" destOrd="0" presId="urn:microsoft.com/office/officeart/2005/8/layout/list1"/>
    <dgm:cxn modelId="{76F7E12B-61B6-470C-A188-8E5A36D1BF83}" type="presParOf" srcId="{E58F56FE-8032-4D39-9C45-4DC67338AD47}" destId="{B164D9B1-8EAB-488B-B2DC-008A20713CDA}" srcOrd="1" destOrd="0" presId="urn:microsoft.com/office/officeart/2005/8/layout/list1"/>
    <dgm:cxn modelId="{27D57C47-ED87-45F9-ABCC-5FA4F4756C8B}" type="presParOf" srcId="{30170EC0-E96F-421C-B50E-D049EE35653D}" destId="{9DBB666A-BAA3-4A77-B8E8-4582A91EE05F}" srcOrd="17" destOrd="0" presId="urn:microsoft.com/office/officeart/2005/8/layout/list1"/>
    <dgm:cxn modelId="{11785D4E-914F-4233-865A-9A9F7F754E1E}" type="presParOf" srcId="{30170EC0-E96F-421C-B50E-D049EE35653D}" destId="{408D79F3-0B1D-4AFA-83C6-D06BD73D59A4}" srcOrd="18" destOrd="0" presId="urn:microsoft.com/office/officeart/2005/8/layout/list1"/>
    <dgm:cxn modelId="{D7CF03CB-E8F3-4399-B3EF-540160D3C1BC}" type="presParOf" srcId="{30170EC0-E96F-421C-B50E-D049EE35653D}" destId="{75E954E5-0CFB-45A7-8C38-FDA7F8A76C66}" srcOrd="19" destOrd="0" presId="urn:microsoft.com/office/officeart/2005/8/layout/list1"/>
    <dgm:cxn modelId="{F936FEA1-7172-4B08-9142-B56242C737A7}" type="presParOf" srcId="{30170EC0-E96F-421C-B50E-D049EE35653D}" destId="{4EDC8C63-B136-4157-921C-C09C05B63C61}" srcOrd="20" destOrd="0" presId="urn:microsoft.com/office/officeart/2005/8/layout/list1"/>
    <dgm:cxn modelId="{EB7D68C1-A94C-4A65-894D-662E041F27D1}" type="presParOf" srcId="{4EDC8C63-B136-4157-921C-C09C05B63C61}" destId="{0A25C899-CED5-4919-B209-AFD82E4D9846}" srcOrd="0" destOrd="0" presId="urn:microsoft.com/office/officeart/2005/8/layout/list1"/>
    <dgm:cxn modelId="{4169E248-3656-49AC-A5D0-261C99F7993A}" type="presParOf" srcId="{4EDC8C63-B136-4157-921C-C09C05B63C61}" destId="{B98CA096-DD4E-4D94-A6EB-DF662945C791}" srcOrd="1" destOrd="0" presId="urn:microsoft.com/office/officeart/2005/8/layout/list1"/>
    <dgm:cxn modelId="{61FC6BA7-03EF-45F7-B44E-15F142DDF137}" type="presParOf" srcId="{30170EC0-E96F-421C-B50E-D049EE35653D}" destId="{87D8B873-ECD0-4761-973E-7DE1CD8DC2E4}" srcOrd="21" destOrd="0" presId="urn:microsoft.com/office/officeart/2005/8/layout/list1"/>
    <dgm:cxn modelId="{8B811FA4-D11A-4D4F-AFEF-6427074E2A3C}" type="presParOf" srcId="{30170EC0-E96F-421C-B50E-D049EE35653D}" destId="{6B989176-D0E9-4A9E-BC01-CF71366CA39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2A7864-3394-46E6-ACBA-E355AF911A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021AD7F-1A35-4316-814C-7B9BD9397080}">
      <dgm:prSet/>
      <dgm:spPr>
        <a:solidFill>
          <a:schemeClr val="accent1">
            <a:lumMod val="50000"/>
          </a:schemeClr>
        </a:solidFill>
      </dgm:spPr>
      <dgm:t>
        <a:bodyPr/>
        <a:lstStyle/>
        <a:p>
          <a:r>
            <a:rPr lang="en-US" dirty="0"/>
            <a:t>Federal Unique Entity Identifier (UEI) replaced DUNS</a:t>
          </a:r>
        </a:p>
      </dgm:t>
    </dgm:pt>
    <dgm:pt modelId="{19B47DB2-EB16-4301-8DE7-D320CDADF5FF}" type="parTrans" cxnId="{EBB5AE00-844B-4F74-9513-12DED8BD65F6}">
      <dgm:prSet/>
      <dgm:spPr/>
      <dgm:t>
        <a:bodyPr/>
        <a:lstStyle/>
        <a:p>
          <a:endParaRPr lang="en-US"/>
        </a:p>
      </dgm:t>
    </dgm:pt>
    <dgm:pt modelId="{6806396D-742D-4DFF-B441-7759A6E6EE63}" type="sibTrans" cxnId="{EBB5AE00-844B-4F74-9513-12DED8BD65F6}">
      <dgm:prSet/>
      <dgm:spPr/>
      <dgm:t>
        <a:bodyPr/>
        <a:lstStyle/>
        <a:p>
          <a:endParaRPr lang="en-US"/>
        </a:p>
      </dgm:t>
    </dgm:pt>
    <dgm:pt modelId="{927CFA53-0463-4421-9319-73B5A3BA8E7C}">
      <dgm:prSet/>
      <dgm:spPr>
        <a:solidFill>
          <a:schemeClr val="accent1">
            <a:lumMod val="50000"/>
          </a:schemeClr>
        </a:solidFill>
      </dgm:spPr>
      <dgm:t>
        <a:bodyPr/>
        <a:lstStyle/>
        <a:p>
          <a:r>
            <a:rPr lang="en-US"/>
            <a:t>Washington State Estimate Letters</a:t>
          </a:r>
        </a:p>
      </dgm:t>
    </dgm:pt>
    <dgm:pt modelId="{99542CDE-13EE-421D-BA3C-1C8B6913F967}" type="parTrans" cxnId="{4752AE9A-9AC6-4A8B-B756-BB92A11B3779}">
      <dgm:prSet/>
      <dgm:spPr/>
      <dgm:t>
        <a:bodyPr/>
        <a:lstStyle/>
        <a:p>
          <a:endParaRPr lang="en-US"/>
        </a:p>
      </dgm:t>
    </dgm:pt>
    <dgm:pt modelId="{A82B14D8-7BD6-41EF-9EF3-69AF5F1A9CA7}" type="sibTrans" cxnId="{4752AE9A-9AC6-4A8B-B756-BB92A11B3779}">
      <dgm:prSet/>
      <dgm:spPr/>
      <dgm:t>
        <a:bodyPr/>
        <a:lstStyle/>
        <a:p>
          <a:endParaRPr lang="en-US"/>
        </a:p>
      </dgm:t>
    </dgm:pt>
    <dgm:pt modelId="{BDA9E53B-1A1F-4FC1-A7EA-1158415A6D3D}" type="pres">
      <dgm:prSet presAssocID="{B02A7864-3394-46E6-ACBA-E355AF911ADB}" presName="linear" presStyleCnt="0">
        <dgm:presLayoutVars>
          <dgm:dir/>
          <dgm:animLvl val="lvl"/>
          <dgm:resizeHandles val="exact"/>
        </dgm:presLayoutVars>
      </dgm:prSet>
      <dgm:spPr/>
    </dgm:pt>
    <dgm:pt modelId="{73E17952-2C88-4B42-AC27-DE9AA6067BBE}" type="pres">
      <dgm:prSet presAssocID="{D021AD7F-1A35-4316-814C-7B9BD9397080}" presName="parentLin" presStyleCnt="0"/>
      <dgm:spPr/>
    </dgm:pt>
    <dgm:pt modelId="{CD517EFE-3CA2-4696-8718-5D42F72115EC}" type="pres">
      <dgm:prSet presAssocID="{D021AD7F-1A35-4316-814C-7B9BD9397080}" presName="parentLeftMargin" presStyleLbl="node1" presStyleIdx="0" presStyleCnt="2"/>
      <dgm:spPr/>
    </dgm:pt>
    <dgm:pt modelId="{099B8D97-F72A-4FDA-9C58-FDB1297A80B3}" type="pres">
      <dgm:prSet presAssocID="{D021AD7F-1A35-4316-814C-7B9BD9397080}" presName="parentText" presStyleLbl="node1" presStyleIdx="0" presStyleCnt="2">
        <dgm:presLayoutVars>
          <dgm:chMax val="0"/>
          <dgm:bulletEnabled val="1"/>
        </dgm:presLayoutVars>
      </dgm:prSet>
      <dgm:spPr/>
    </dgm:pt>
    <dgm:pt modelId="{627A298B-D07A-4406-B24D-3D1287AB4FB8}" type="pres">
      <dgm:prSet presAssocID="{D021AD7F-1A35-4316-814C-7B9BD9397080}" presName="negativeSpace" presStyleCnt="0"/>
      <dgm:spPr/>
    </dgm:pt>
    <dgm:pt modelId="{5B14FE9B-1DFC-4D96-9BD7-314B2A8034F7}" type="pres">
      <dgm:prSet presAssocID="{D021AD7F-1A35-4316-814C-7B9BD9397080}" presName="childText" presStyleLbl="conFgAcc1" presStyleIdx="0" presStyleCnt="2">
        <dgm:presLayoutVars>
          <dgm:bulletEnabled val="1"/>
        </dgm:presLayoutVars>
      </dgm:prSet>
      <dgm:spPr/>
    </dgm:pt>
    <dgm:pt modelId="{C91C5A03-EA89-4E16-8B66-D9EF51044055}" type="pres">
      <dgm:prSet presAssocID="{6806396D-742D-4DFF-B441-7759A6E6EE63}" presName="spaceBetweenRectangles" presStyleCnt="0"/>
      <dgm:spPr/>
    </dgm:pt>
    <dgm:pt modelId="{833DC7ED-505B-46D6-8B95-47BE65AB3F1E}" type="pres">
      <dgm:prSet presAssocID="{927CFA53-0463-4421-9319-73B5A3BA8E7C}" presName="parentLin" presStyleCnt="0"/>
      <dgm:spPr/>
    </dgm:pt>
    <dgm:pt modelId="{3396E3A5-AC5D-4AE6-BC0D-0F548AC5F482}" type="pres">
      <dgm:prSet presAssocID="{927CFA53-0463-4421-9319-73B5A3BA8E7C}" presName="parentLeftMargin" presStyleLbl="node1" presStyleIdx="0" presStyleCnt="2"/>
      <dgm:spPr/>
    </dgm:pt>
    <dgm:pt modelId="{ABF39559-D841-41E5-997E-B202AA5C81D9}" type="pres">
      <dgm:prSet presAssocID="{927CFA53-0463-4421-9319-73B5A3BA8E7C}" presName="parentText" presStyleLbl="node1" presStyleIdx="1" presStyleCnt="2">
        <dgm:presLayoutVars>
          <dgm:chMax val="0"/>
          <dgm:bulletEnabled val="1"/>
        </dgm:presLayoutVars>
      </dgm:prSet>
      <dgm:spPr/>
    </dgm:pt>
    <dgm:pt modelId="{E2B52D4D-8F36-4203-815F-103D0DEC966D}" type="pres">
      <dgm:prSet presAssocID="{927CFA53-0463-4421-9319-73B5A3BA8E7C}" presName="negativeSpace" presStyleCnt="0"/>
      <dgm:spPr/>
    </dgm:pt>
    <dgm:pt modelId="{866D0DA3-68EA-4E60-AA3D-E8C0CF68E3A8}" type="pres">
      <dgm:prSet presAssocID="{927CFA53-0463-4421-9319-73B5A3BA8E7C}" presName="childText" presStyleLbl="conFgAcc1" presStyleIdx="1" presStyleCnt="2">
        <dgm:presLayoutVars>
          <dgm:bulletEnabled val="1"/>
        </dgm:presLayoutVars>
      </dgm:prSet>
      <dgm:spPr/>
    </dgm:pt>
  </dgm:ptLst>
  <dgm:cxnLst>
    <dgm:cxn modelId="{EBB5AE00-844B-4F74-9513-12DED8BD65F6}" srcId="{B02A7864-3394-46E6-ACBA-E355AF911ADB}" destId="{D021AD7F-1A35-4316-814C-7B9BD9397080}" srcOrd="0" destOrd="0" parTransId="{19B47DB2-EB16-4301-8DE7-D320CDADF5FF}" sibTransId="{6806396D-742D-4DFF-B441-7759A6E6EE63}"/>
    <dgm:cxn modelId="{4752AE9A-9AC6-4A8B-B756-BB92A11B3779}" srcId="{B02A7864-3394-46E6-ACBA-E355AF911ADB}" destId="{927CFA53-0463-4421-9319-73B5A3BA8E7C}" srcOrd="1" destOrd="0" parTransId="{99542CDE-13EE-421D-BA3C-1C8B6913F967}" sibTransId="{A82B14D8-7BD6-41EF-9EF3-69AF5F1A9CA7}"/>
    <dgm:cxn modelId="{82FC61A6-1A45-4E20-B3FD-AC5C91623D4F}" type="presOf" srcId="{D021AD7F-1A35-4316-814C-7B9BD9397080}" destId="{099B8D97-F72A-4FDA-9C58-FDB1297A80B3}" srcOrd="1" destOrd="0" presId="urn:microsoft.com/office/officeart/2005/8/layout/list1"/>
    <dgm:cxn modelId="{480301CE-45AC-4AD0-92E5-BA77B46CF55A}" type="presOf" srcId="{B02A7864-3394-46E6-ACBA-E355AF911ADB}" destId="{BDA9E53B-1A1F-4FC1-A7EA-1158415A6D3D}" srcOrd="0" destOrd="0" presId="urn:microsoft.com/office/officeart/2005/8/layout/list1"/>
    <dgm:cxn modelId="{1799AED8-A39A-4090-80FF-D9C8652A232E}" type="presOf" srcId="{D021AD7F-1A35-4316-814C-7B9BD9397080}" destId="{CD517EFE-3CA2-4696-8718-5D42F72115EC}" srcOrd="0" destOrd="0" presId="urn:microsoft.com/office/officeart/2005/8/layout/list1"/>
    <dgm:cxn modelId="{8805EFDD-3319-4EB0-9666-7E2208E5A373}" type="presOf" srcId="{927CFA53-0463-4421-9319-73B5A3BA8E7C}" destId="{3396E3A5-AC5D-4AE6-BC0D-0F548AC5F482}" srcOrd="0" destOrd="0" presId="urn:microsoft.com/office/officeart/2005/8/layout/list1"/>
    <dgm:cxn modelId="{2EE0E5E7-165F-429F-9A27-72536DEF9C12}" type="presOf" srcId="{927CFA53-0463-4421-9319-73B5A3BA8E7C}" destId="{ABF39559-D841-41E5-997E-B202AA5C81D9}" srcOrd="1" destOrd="0" presId="urn:microsoft.com/office/officeart/2005/8/layout/list1"/>
    <dgm:cxn modelId="{8CE46361-6100-40C1-BE4F-634D621BCAB3}" type="presParOf" srcId="{BDA9E53B-1A1F-4FC1-A7EA-1158415A6D3D}" destId="{73E17952-2C88-4B42-AC27-DE9AA6067BBE}" srcOrd="0" destOrd="0" presId="urn:microsoft.com/office/officeart/2005/8/layout/list1"/>
    <dgm:cxn modelId="{74E4CEB7-04A5-44F0-9A91-F16B9E72009D}" type="presParOf" srcId="{73E17952-2C88-4B42-AC27-DE9AA6067BBE}" destId="{CD517EFE-3CA2-4696-8718-5D42F72115EC}" srcOrd="0" destOrd="0" presId="urn:microsoft.com/office/officeart/2005/8/layout/list1"/>
    <dgm:cxn modelId="{1D7FD4AA-A272-4D3C-9052-9A553063B75A}" type="presParOf" srcId="{73E17952-2C88-4B42-AC27-DE9AA6067BBE}" destId="{099B8D97-F72A-4FDA-9C58-FDB1297A80B3}" srcOrd="1" destOrd="0" presId="urn:microsoft.com/office/officeart/2005/8/layout/list1"/>
    <dgm:cxn modelId="{7EFFE066-0E35-4519-BADC-3BF9FB55F548}" type="presParOf" srcId="{BDA9E53B-1A1F-4FC1-A7EA-1158415A6D3D}" destId="{627A298B-D07A-4406-B24D-3D1287AB4FB8}" srcOrd="1" destOrd="0" presId="urn:microsoft.com/office/officeart/2005/8/layout/list1"/>
    <dgm:cxn modelId="{6BD60637-CE90-48F9-A737-810C23D459C3}" type="presParOf" srcId="{BDA9E53B-1A1F-4FC1-A7EA-1158415A6D3D}" destId="{5B14FE9B-1DFC-4D96-9BD7-314B2A8034F7}" srcOrd="2" destOrd="0" presId="urn:microsoft.com/office/officeart/2005/8/layout/list1"/>
    <dgm:cxn modelId="{008C96D7-F321-4997-872D-9742FDAEC905}" type="presParOf" srcId="{BDA9E53B-1A1F-4FC1-A7EA-1158415A6D3D}" destId="{C91C5A03-EA89-4E16-8B66-D9EF51044055}" srcOrd="3" destOrd="0" presId="urn:microsoft.com/office/officeart/2005/8/layout/list1"/>
    <dgm:cxn modelId="{5156E877-76A6-4273-B977-2CB6ED85A97E}" type="presParOf" srcId="{BDA9E53B-1A1F-4FC1-A7EA-1158415A6D3D}" destId="{833DC7ED-505B-46D6-8B95-47BE65AB3F1E}" srcOrd="4" destOrd="0" presId="urn:microsoft.com/office/officeart/2005/8/layout/list1"/>
    <dgm:cxn modelId="{F8024B48-2B79-4DF0-9B4F-F148BAD05001}" type="presParOf" srcId="{833DC7ED-505B-46D6-8B95-47BE65AB3F1E}" destId="{3396E3A5-AC5D-4AE6-BC0D-0F548AC5F482}" srcOrd="0" destOrd="0" presId="urn:microsoft.com/office/officeart/2005/8/layout/list1"/>
    <dgm:cxn modelId="{F7494194-0B32-4544-8822-BB88A1D01F4C}" type="presParOf" srcId="{833DC7ED-505B-46D6-8B95-47BE65AB3F1E}" destId="{ABF39559-D841-41E5-997E-B202AA5C81D9}" srcOrd="1" destOrd="0" presId="urn:microsoft.com/office/officeart/2005/8/layout/list1"/>
    <dgm:cxn modelId="{70F9A6A1-F363-4826-821E-921D39556D8C}" type="presParOf" srcId="{BDA9E53B-1A1F-4FC1-A7EA-1158415A6D3D}" destId="{E2B52D4D-8F36-4203-815F-103D0DEC966D}" srcOrd="5" destOrd="0" presId="urn:microsoft.com/office/officeart/2005/8/layout/list1"/>
    <dgm:cxn modelId="{6613FBA1-EB13-41AD-BA62-980B37749426}" type="presParOf" srcId="{BDA9E53B-1A1F-4FC1-A7EA-1158415A6D3D}" destId="{866D0DA3-68EA-4E60-AA3D-E8C0CF68E3A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A5F0D4-3E28-41D4-A88E-B4B8EE2D4A1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3B4D2D5-7F1C-482E-B5A5-20FE5C6F89A2}">
      <dgm:prSet/>
      <dgm:spPr/>
      <dgm:t>
        <a:bodyPr/>
        <a:lstStyle/>
        <a:p>
          <a:r>
            <a:rPr lang="en-US" b="1"/>
            <a:t>Additional considerations to keep in mind when processing an expense transfer are:</a:t>
          </a:r>
        </a:p>
      </dgm:t>
    </dgm:pt>
    <dgm:pt modelId="{D75FC607-6623-4C44-A31A-FC7EFE8B9200}" type="parTrans" cxnId="{955C9B77-21E9-4912-8318-6D417F7F5D12}">
      <dgm:prSet/>
      <dgm:spPr/>
      <dgm:t>
        <a:bodyPr/>
        <a:lstStyle/>
        <a:p>
          <a:endParaRPr lang="en-US"/>
        </a:p>
      </dgm:t>
    </dgm:pt>
    <dgm:pt modelId="{1D76144F-474B-4DE2-8147-1AC58990ACD5}" type="sibTrans" cxnId="{955C9B77-21E9-4912-8318-6D417F7F5D12}">
      <dgm:prSet/>
      <dgm:spPr/>
      <dgm:t>
        <a:bodyPr/>
        <a:lstStyle/>
        <a:p>
          <a:endParaRPr lang="en-US"/>
        </a:p>
      </dgm:t>
    </dgm:pt>
    <dgm:pt modelId="{7BE90735-F3CE-4F10-A0F4-E5C4490F293B}">
      <dgm:prSet/>
      <dgm:spPr/>
      <dgm:t>
        <a:bodyPr/>
        <a:lstStyle/>
        <a:p>
          <a:r>
            <a:rPr lang="en-US"/>
            <a:t>A single cost is to be transferred only once</a:t>
          </a:r>
        </a:p>
      </dgm:t>
    </dgm:pt>
    <dgm:pt modelId="{B3061508-0EEE-47A4-B9A1-C8978622AD22}" type="parTrans" cxnId="{2A889046-4F9E-43BA-846C-889BA1E929B9}">
      <dgm:prSet/>
      <dgm:spPr/>
      <dgm:t>
        <a:bodyPr/>
        <a:lstStyle/>
        <a:p>
          <a:endParaRPr lang="en-US"/>
        </a:p>
      </dgm:t>
    </dgm:pt>
    <dgm:pt modelId="{1BD9710A-97B9-4905-9377-933D6EDC3518}" type="sibTrans" cxnId="{2A889046-4F9E-43BA-846C-889BA1E929B9}">
      <dgm:prSet/>
      <dgm:spPr/>
      <dgm:t>
        <a:bodyPr/>
        <a:lstStyle/>
        <a:p>
          <a:endParaRPr lang="en-US"/>
        </a:p>
      </dgm:t>
    </dgm:pt>
    <dgm:pt modelId="{F7725745-64C6-4D8E-9378-DA004C6BC73B}">
      <dgm:prSet/>
      <dgm:spPr/>
      <dgm:t>
        <a:bodyPr/>
        <a:lstStyle/>
        <a:p>
          <a:r>
            <a:rPr lang="en-US"/>
            <a:t>Faculty salary transfers require FEC recertifications</a:t>
          </a:r>
        </a:p>
      </dgm:t>
    </dgm:pt>
    <dgm:pt modelId="{B65E9FF1-E02F-4FD8-9E9B-C9B87EECD1C4}" type="parTrans" cxnId="{41DBA43D-20FD-4FED-98FB-7696BAB16077}">
      <dgm:prSet/>
      <dgm:spPr/>
      <dgm:t>
        <a:bodyPr/>
        <a:lstStyle/>
        <a:p>
          <a:endParaRPr lang="en-US"/>
        </a:p>
      </dgm:t>
    </dgm:pt>
    <dgm:pt modelId="{1878306E-A3F7-46B2-AA61-C7C69F960615}" type="sibTrans" cxnId="{41DBA43D-20FD-4FED-98FB-7696BAB16077}">
      <dgm:prSet/>
      <dgm:spPr/>
      <dgm:t>
        <a:bodyPr/>
        <a:lstStyle/>
        <a:p>
          <a:endParaRPr lang="en-US"/>
        </a:p>
      </dgm:t>
    </dgm:pt>
    <dgm:pt modelId="{23C27745-418F-47F7-99A6-9550ED4FE323}">
      <dgm:prSet/>
      <dgm:spPr/>
      <dgm:t>
        <a:bodyPr/>
        <a:lstStyle/>
        <a:p>
          <a:r>
            <a:rPr lang="en-US"/>
            <a:t>Non-faculty salary transfers require notes on the Grant and Contract Certification Report (GCCR)</a:t>
          </a:r>
        </a:p>
      </dgm:t>
    </dgm:pt>
    <dgm:pt modelId="{CADFBA83-2D5F-4BFB-A50D-DE9096857F3C}" type="parTrans" cxnId="{7E9A9ABF-5D70-44EF-94CB-011A34BF70B9}">
      <dgm:prSet/>
      <dgm:spPr/>
      <dgm:t>
        <a:bodyPr/>
        <a:lstStyle/>
        <a:p>
          <a:endParaRPr lang="en-US"/>
        </a:p>
      </dgm:t>
    </dgm:pt>
    <dgm:pt modelId="{D259FA88-7E95-435B-8787-57A7B21077B6}" type="sibTrans" cxnId="{7E9A9ABF-5D70-44EF-94CB-011A34BF70B9}">
      <dgm:prSet/>
      <dgm:spPr/>
      <dgm:t>
        <a:bodyPr/>
        <a:lstStyle/>
        <a:p>
          <a:endParaRPr lang="en-US"/>
        </a:p>
      </dgm:t>
    </dgm:pt>
    <dgm:pt modelId="{70C9E091-97F8-4E13-8945-48C4C7601DA0}" type="pres">
      <dgm:prSet presAssocID="{61A5F0D4-3E28-41D4-A88E-B4B8EE2D4A18}" presName="root" presStyleCnt="0">
        <dgm:presLayoutVars>
          <dgm:dir/>
          <dgm:resizeHandles val="exact"/>
        </dgm:presLayoutVars>
      </dgm:prSet>
      <dgm:spPr/>
    </dgm:pt>
    <dgm:pt modelId="{3C9BE6EB-47B9-41E8-B887-0CEE5AC4808A}" type="pres">
      <dgm:prSet presAssocID="{63B4D2D5-7F1C-482E-B5A5-20FE5C6F89A2}" presName="compNode" presStyleCnt="0"/>
      <dgm:spPr/>
    </dgm:pt>
    <dgm:pt modelId="{2751F416-8006-4FE5-AFD8-7E6257A855D2}" type="pres">
      <dgm:prSet presAssocID="{63B4D2D5-7F1C-482E-B5A5-20FE5C6F89A2}" presName="bgRect" presStyleLbl="bgShp" presStyleIdx="0" presStyleCnt="4"/>
      <dgm:spPr/>
    </dgm:pt>
    <dgm:pt modelId="{FEBE7EA3-1AE7-41A7-8C2B-469DC9543103}" type="pres">
      <dgm:prSet presAssocID="{63B4D2D5-7F1C-482E-B5A5-20FE5C6F89A2}"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xclamation mark with solid fill"/>
        </a:ext>
      </dgm:extLst>
    </dgm:pt>
    <dgm:pt modelId="{CD1F6293-8965-44F4-BFCE-7CFDB1CBEDB9}" type="pres">
      <dgm:prSet presAssocID="{63B4D2D5-7F1C-482E-B5A5-20FE5C6F89A2}" presName="spaceRect" presStyleCnt="0"/>
      <dgm:spPr/>
    </dgm:pt>
    <dgm:pt modelId="{F00830FC-791C-4414-B319-E599F1F1EA4F}" type="pres">
      <dgm:prSet presAssocID="{63B4D2D5-7F1C-482E-B5A5-20FE5C6F89A2}" presName="parTx" presStyleLbl="revTx" presStyleIdx="0" presStyleCnt="4">
        <dgm:presLayoutVars>
          <dgm:chMax val="0"/>
          <dgm:chPref val="0"/>
        </dgm:presLayoutVars>
      </dgm:prSet>
      <dgm:spPr/>
    </dgm:pt>
    <dgm:pt modelId="{7AA3C8C3-87F5-47EC-AAD4-3EA9F562E387}" type="pres">
      <dgm:prSet presAssocID="{1D76144F-474B-4DE2-8147-1AC58990ACD5}" presName="sibTrans" presStyleCnt="0"/>
      <dgm:spPr/>
    </dgm:pt>
    <dgm:pt modelId="{F7800941-1504-4F1E-ABE1-B055F4893D15}" type="pres">
      <dgm:prSet presAssocID="{7BE90735-F3CE-4F10-A0F4-E5C4490F293B}" presName="compNode" presStyleCnt="0"/>
      <dgm:spPr/>
    </dgm:pt>
    <dgm:pt modelId="{CDF117AA-8CBF-432E-8D94-6E85A44AFE75}" type="pres">
      <dgm:prSet presAssocID="{7BE90735-F3CE-4F10-A0F4-E5C4490F293B}" presName="bgRect" presStyleLbl="bgShp" presStyleIdx="1" presStyleCnt="4"/>
      <dgm:spPr/>
    </dgm:pt>
    <dgm:pt modelId="{6B189581-09D8-44C7-BD4C-C62D7275BBC6}" type="pres">
      <dgm:prSet presAssocID="{7BE90735-F3CE-4F10-A0F4-E5C4490F293B}"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77A133D-F177-423A-B0CA-12177E7CCAE7}" type="pres">
      <dgm:prSet presAssocID="{7BE90735-F3CE-4F10-A0F4-E5C4490F293B}" presName="spaceRect" presStyleCnt="0"/>
      <dgm:spPr/>
    </dgm:pt>
    <dgm:pt modelId="{07956271-8B50-408F-9925-698A976DE302}" type="pres">
      <dgm:prSet presAssocID="{7BE90735-F3CE-4F10-A0F4-E5C4490F293B}" presName="parTx" presStyleLbl="revTx" presStyleIdx="1" presStyleCnt="4">
        <dgm:presLayoutVars>
          <dgm:chMax val="0"/>
          <dgm:chPref val="0"/>
        </dgm:presLayoutVars>
      </dgm:prSet>
      <dgm:spPr/>
    </dgm:pt>
    <dgm:pt modelId="{843D9729-94DB-4277-A6A8-9F5A1E80F1F3}" type="pres">
      <dgm:prSet presAssocID="{1BD9710A-97B9-4905-9377-933D6EDC3518}" presName="sibTrans" presStyleCnt="0"/>
      <dgm:spPr/>
    </dgm:pt>
    <dgm:pt modelId="{3D743BE6-462E-43AE-B4FB-8BDF7FE3B0F3}" type="pres">
      <dgm:prSet presAssocID="{F7725745-64C6-4D8E-9378-DA004C6BC73B}" presName="compNode" presStyleCnt="0"/>
      <dgm:spPr/>
    </dgm:pt>
    <dgm:pt modelId="{28599EF8-5F84-42A4-82E1-F6D7F3FDA8AB}" type="pres">
      <dgm:prSet presAssocID="{F7725745-64C6-4D8E-9378-DA004C6BC73B}" presName="bgRect" presStyleLbl="bgShp" presStyleIdx="2" presStyleCnt="4"/>
      <dgm:spPr/>
    </dgm:pt>
    <dgm:pt modelId="{503DF656-E883-41FE-861E-22420DFE8FB1}" type="pres">
      <dgm:prSet presAssocID="{F7725745-64C6-4D8E-9378-DA004C6BC73B}"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C549BCC8-7CFB-4494-90AD-65C2F061672D}" type="pres">
      <dgm:prSet presAssocID="{F7725745-64C6-4D8E-9378-DA004C6BC73B}" presName="spaceRect" presStyleCnt="0"/>
      <dgm:spPr/>
    </dgm:pt>
    <dgm:pt modelId="{E8B5E947-9586-4071-B038-7449F28D6989}" type="pres">
      <dgm:prSet presAssocID="{F7725745-64C6-4D8E-9378-DA004C6BC73B}" presName="parTx" presStyleLbl="revTx" presStyleIdx="2" presStyleCnt="4">
        <dgm:presLayoutVars>
          <dgm:chMax val="0"/>
          <dgm:chPref val="0"/>
        </dgm:presLayoutVars>
      </dgm:prSet>
      <dgm:spPr/>
    </dgm:pt>
    <dgm:pt modelId="{8C3FA10F-E70C-43D2-850C-5C94BBD83722}" type="pres">
      <dgm:prSet presAssocID="{1878306E-A3F7-46B2-AA61-C7C69F960615}" presName="sibTrans" presStyleCnt="0"/>
      <dgm:spPr/>
    </dgm:pt>
    <dgm:pt modelId="{E3ABAF1D-50ED-45AC-8BF0-C5FE87C9F8C6}" type="pres">
      <dgm:prSet presAssocID="{23C27745-418F-47F7-99A6-9550ED4FE323}" presName="compNode" presStyleCnt="0"/>
      <dgm:spPr/>
    </dgm:pt>
    <dgm:pt modelId="{2EC1E704-14DD-4C3D-942E-DE91AAE6B802}" type="pres">
      <dgm:prSet presAssocID="{23C27745-418F-47F7-99A6-9550ED4FE323}" presName="bgRect" presStyleLbl="bgShp" presStyleIdx="3" presStyleCnt="4"/>
      <dgm:spPr/>
    </dgm:pt>
    <dgm:pt modelId="{4FEA10D2-345B-4AFB-9A07-CF74EC320F6F}" type="pres">
      <dgm:prSet presAssocID="{23C27745-418F-47F7-99A6-9550ED4FE323}"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Office worker female with solid fill"/>
        </a:ext>
      </dgm:extLst>
    </dgm:pt>
    <dgm:pt modelId="{F358C3C0-0A0E-4EEE-9F02-947442CDCBF6}" type="pres">
      <dgm:prSet presAssocID="{23C27745-418F-47F7-99A6-9550ED4FE323}" presName="spaceRect" presStyleCnt="0"/>
      <dgm:spPr/>
    </dgm:pt>
    <dgm:pt modelId="{40898EFC-C7C9-4AA8-AF0A-079665563C53}" type="pres">
      <dgm:prSet presAssocID="{23C27745-418F-47F7-99A6-9550ED4FE323}" presName="parTx" presStyleLbl="revTx" presStyleIdx="3" presStyleCnt="4">
        <dgm:presLayoutVars>
          <dgm:chMax val="0"/>
          <dgm:chPref val="0"/>
        </dgm:presLayoutVars>
      </dgm:prSet>
      <dgm:spPr/>
    </dgm:pt>
  </dgm:ptLst>
  <dgm:cxnLst>
    <dgm:cxn modelId="{41DBA43D-20FD-4FED-98FB-7696BAB16077}" srcId="{61A5F0D4-3E28-41D4-A88E-B4B8EE2D4A18}" destId="{F7725745-64C6-4D8E-9378-DA004C6BC73B}" srcOrd="2" destOrd="0" parTransId="{B65E9FF1-E02F-4FD8-9E9B-C9B87EECD1C4}" sibTransId="{1878306E-A3F7-46B2-AA61-C7C69F960615}"/>
    <dgm:cxn modelId="{F4A3A243-445C-4C9A-98B1-0A8AEDBE847A}" type="presOf" srcId="{7BE90735-F3CE-4F10-A0F4-E5C4490F293B}" destId="{07956271-8B50-408F-9925-698A976DE302}" srcOrd="0" destOrd="0" presId="urn:microsoft.com/office/officeart/2018/2/layout/IconVerticalSolidList"/>
    <dgm:cxn modelId="{2A889046-4F9E-43BA-846C-889BA1E929B9}" srcId="{61A5F0D4-3E28-41D4-A88E-B4B8EE2D4A18}" destId="{7BE90735-F3CE-4F10-A0F4-E5C4490F293B}" srcOrd="1" destOrd="0" parTransId="{B3061508-0EEE-47A4-B9A1-C8978622AD22}" sibTransId="{1BD9710A-97B9-4905-9377-933D6EDC3518}"/>
    <dgm:cxn modelId="{44297C6F-4F11-4FE2-93A4-7A9EDDDF6BA8}" type="presOf" srcId="{F7725745-64C6-4D8E-9378-DA004C6BC73B}" destId="{E8B5E947-9586-4071-B038-7449F28D6989}" srcOrd="0" destOrd="0" presId="urn:microsoft.com/office/officeart/2018/2/layout/IconVerticalSolidList"/>
    <dgm:cxn modelId="{955C9B77-21E9-4912-8318-6D417F7F5D12}" srcId="{61A5F0D4-3E28-41D4-A88E-B4B8EE2D4A18}" destId="{63B4D2D5-7F1C-482E-B5A5-20FE5C6F89A2}" srcOrd="0" destOrd="0" parTransId="{D75FC607-6623-4C44-A31A-FC7EFE8B9200}" sibTransId="{1D76144F-474B-4DE2-8147-1AC58990ACD5}"/>
    <dgm:cxn modelId="{7BBE6785-8CC9-4EF7-A2DC-C41A2054D723}" type="presOf" srcId="{23C27745-418F-47F7-99A6-9550ED4FE323}" destId="{40898EFC-C7C9-4AA8-AF0A-079665563C53}" srcOrd="0" destOrd="0" presId="urn:microsoft.com/office/officeart/2018/2/layout/IconVerticalSolidList"/>
    <dgm:cxn modelId="{C31FFAA6-AD7D-4F43-ACA4-CB67C14DC907}" type="presOf" srcId="{61A5F0D4-3E28-41D4-A88E-B4B8EE2D4A18}" destId="{70C9E091-97F8-4E13-8945-48C4C7601DA0}" srcOrd="0" destOrd="0" presId="urn:microsoft.com/office/officeart/2018/2/layout/IconVerticalSolidList"/>
    <dgm:cxn modelId="{7E9A9ABF-5D70-44EF-94CB-011A34BF70B9}" srcId="{61A5F0D4-3E28-41D4-A88E-B4B8EE2D4A18}" destId="{23C27745-418F-47F7-99A6-9550ED4FE323}" srcOrd="3" destOrd="0" parTransId="{CADFBA83-2D5F-4BFB-A50D-DE9096857F3C}" sibTransId="{D259FA88-7E95-435B-8787-57A7B21077B6}"/>
    <dgm:cxn modelId="{583ED5D1-63F4-4979-8389-379A0A3A4390}" type="presOf" srcId="{63B4D2D5-7F1C-482E-B5A5-20FE5C6F89A2}" destId="{F00830FC-791C-4414-B319-E599F1F1EA4F}" srcOrd="0" destOrd="0" presId="urn:microsoft.com/office/officeart/2018/2/layout/IconVerticalSolidList"/>
    <dgm:cxn modelId="{53285C0C-6C72-4D07-8728-BDFBC149A299}" type="presParOf" srcId="{70C9E091-97F8-4E13-8945-48C4C7601DA0}" destId="{3C9BE6EB-47B9-41E8-B887-0CEE5AC4808A}" srcOrd="0" destOrd="0" presId="urn:microsoft.com/office/officeart/2018/2/layout/IconVerticalSolidList"/>
    <dgm:cxn modelId="{2A737D63-E246-4FA4-98EB-CAE6DAB5731D}" type="presParOf" srcId="{3C9BE6EB-47B9-41E8-B887-0CEE5AC4808A}" destId="{2751F416-8006-4FE5-AFD8-7E6257A855D2}" srcOrd="0" destOrd="0" presId="urn:microsoft.com/office/officeart/2018/2/layout/IconVerticalSolidList"/>
    <dgm:cxn modelId="{E81673D9-5095-458C-9E92-F448792BB05E}" type="presParOf" srcId="{3C9BE6EB-47B9-41E8-B887-0CEE5AC4808A}" destId="{FEBE7EA3-1AE7-41A7-8C2B-469DC9543103}" srcOrd="1" destOrd="0" presId="urn:microsoft.com/office/officeart/2018/2/layout/IconVerticalSolidList"/>
    <dgm:cxn modelId="{33B81A3F-78A8-4028-A582-1E38AB09D8CA}" type="presParOf" srcId="{3C9BE6EB-47B9-41E8-B887-0CEE5AC4808A}" destId="{CD1F6293-8965-44F4-BFCE-7CFDB1CBEDB9}" srcOrd="2" destOrd="0" presId="urn:microsoft.com/office/officeart/2018/2/layout/IconVerticalSolidList"/>
    <dgm:cxn modelId="{69965F95-5EFF-4311-BCD6-D0E6EF36AC3C}" type="presParOf" srcId="{3C9BE6EB-47B9-41E8-B887-0CEE5AC4808A}" destId="{F00830FC-791C-4414-B319-E599F1F1EA4F}" srcOrd="3" destOrd="0" presId="urn:microsoft.com/office/officeart/2018/2/layout/IconVerticalSolidList"/>
    <dgm:cxn modelId="{6FE71D2E-3DD2-4A22-A5E0-132CB81FABD7}" type="presParOf" srcId="{70C9E091-97F8-4E13-8945-48C4C7601DA0}" destId="{7AA3C8C3-87F5-47EC-AAD4-3EA9F562E387}" srcOrd="1" destOrd="0" presId="urn:microsoft.com/office/officeart/2018/2/layout/IconVerticalSolidList"/>
    <dgm:cxn modelId="{BE2A9102-70F6-4032-A5E0-8772E714445B}" type="presParOf" srcId="{70C9E091-97F8-4E13-8945-48C4C7601DA0}" destId="{F7800941-1504-4F1E-ABE1-B055F4893D15}" srcOrd="2" destOrd="0" presId="urn:microsoft.com/office/officeart/2018/2/layout/IconVerticalSolidList"/>
    <dgm:cxn modelId="{FC71709F-5F5C-4532-9EC6-2A6BB1BA3CA8}" type="presParOf" srcId="{F7800941-1504-4F1E-ABE1-B055F4893D15}" destId="{CDF117AA-8CBF-432E-8D94-6E85A44AFE75}" srcOrd="0" destOrd="0" presId="urn:microsoft.com/office/officeart/2018/2/layout/IconVerticalSolidList"/>
    <dgm:cxn modelId="{41F621A2-D577-4945-9B7D-209E70D3EF46}" type="presParOf" srcId="{F7800941-1504-4F1E-ABE1-B055F4893D15}" destId="{6B189581-09D8-44C7-BD4C-C62D7275BBC6}" srcOrd="1" destOrd="0" presId="urn:microsoft.com/office/officeart/2018/2/layout/IconVerticalSolidList"/>
    <dgm:cxn modelId="{88FDE47A-1A8E-43D2-8481-E702DAAEF979}" type="presParOf" srcId="{F7800941-1504-4F1E-ABE1-B055F4893D15}" destId="{477A133D-F177-423A-B0CA-12177E7CCAE7}" srcOrd="2" destOrd="0" presId="urn:microsoft.com/office/officeart/2018/2/layout/IconVerticalSolidList"/>
    <dgm:cxn modelId="{A15F10DE-8315-4771-A81C-F74492C6BEA3}" type="presParOf" srcId="{F7800941-1504-4F1E-ABE1-B055F4893D15}" destId="{07956271-8B50-408F-9925-698A976DE302}" srcOrd="3" destOrd="0" presId="urn:microsoft.com/office/officeart/2018/2/layout/IconVerticalSolidList"/>
    <dgm:cxn modelId="{BACD13B6-FA21-4E74-BFCD-43DC8B14F18A}" type="presParOf" srcId="{70C9E091-97F8-4E13-8945-48C4C7601DA0}" destId="{843D9729-94DB-4277-A6A8-9F5A1E80F1F3}" srcOrd="3" destOrd="0" presId="urn:microsoft.com/office/officeart/2018/2/layout/IconVerticalSolidList"/>
    <dgm:cxn modelId="{A8A39E10-99A6-4265-8522-92E47F65CF55}" type="presParOf" srcId="{70C9E091-97F8-4E13-8945-48C4C7601DA0}" destId="{3D743BE6-462E-43AE-B4FB-8BDF7FE3B0F3}" srcOrd="4" destOrd="0" presId="urn:microsoft.com/office/officeart/2018/2/layout/IconVerticalSolidList"/>
    <dgm:cxn modelId="{C533E404-0E0C-47E4-9BF8-92B32B54BBE7}" type="presParOf" srcId="{3D743BE6-462E-43AE-B4FB-8BDF7FE3B0F3}" destId="{28599EF8-5F84-42A4-82E1-F6D7F3FDA8AB}" srcOrd="0" destOrd="0" presId="urn:microsoft.com/office/officeart/2018/2/layout/IconVerticalSolidList"/>
    <dgm:cxn modelId="{FD76C694-A961-4841-BFB6-9175E818DD81}" type="presParOf" srcId="{3D743BE6-462E-43AE-B4FB-8BDF7FE3B0F3}" destId="{503DF656-E883-41FE-861E-22420DFE8FB1}" srcOrd="1" destOrd="0" presId="urn:microsoft.com/office/officeart/2018/2/layout/IconVerticalSolidList"/>
    <dgm:cxn modelId="{32715921-3245-4E90-85F5-B9FD1E7D3277}" type="presParOf" srcId="{3D743BE6-462E-43AE-B4FB-8BDF7FE3B0F3}" destId="{C549BCC8-7CFB-4494-90AD-65C2F061672D}" srcOrd="2" destOrd="0" presId="urn:microsoft.com/office/officeart/2018/2/layout/IconVerticalSolidList"/>
    <dgm:cxn modelId="{16192B17-6395-4CBC-A052-C8D3F7EB6104}" type="presParOf" srcId="{3D743BE6-462E-43AE-B4FB-8BDF7FE3B0F3}" destId="{E8B5E947-9586-4071-B038-7449F28D6989}" srcOrd="3" destOrd="0" presId="urn:microsoft.com/office/officeart/2018/2/layout/IconVerticalSolidList"/>
    <dgm:cxn modelId="{E2737531-FCF5-4979-A770-321824F7ABD8}" type="presParOf" srcId="{70C9E091-97F8-4E13-8945-48C4C7601DA0}" destId="{8C3FA10F-E70C-43D2-850C-5C94BBD83722}" srcOrd="5" destOrd="0" presId="urn:microsoft.com/office/officeart/2018/2/layout/IconVerticalSolidList"/>
    <dgm:cxn modelId="{42052A24-F2C7-488C-88C9-33A36B095754}" type="presParOf" srcId="{70C9E091-97F8-4E13-8945-48C4C7601DA0}" destId="{E3ABAF1D-50ED-45AC-8BF0-C5FE87C9F8C6}" srcOrd="6" destOrd="0" presId="urn:microsoft.com/office/officeart/2018/2/layout/IconVerticalSolidList"/>
    <dgm:cxn modelId="{6E1EC3E7-D6CA-49F0-AD63-9D7041B0D07F}" type="presParOf" srcId="{E3ABAF1D-50ED-45AC-8BF0-C5FE87C9F8C6}" destId="{2EC1E704-14DD-4C3D-942E-DE91AAE6B802}" srcOrd="0" destOrd="0" presId="urn:microsoft.com/office/officeart/2018/2/layout/IconVerticalSolidList"/>
    <dgm:cxn modelId="{E49A1E3D-A9F1-496B-AEFB-AA7F1BBCC21F}" type="presParOf" srcId="{E3ABAF1D-50ED-45AC-8BF0-C5FE87C9F8C6}" destId="{4FEA10D2-345B-4AFB-9A07-CF74EC320F6F}" srcOrd="1" destOrd="0" presId="urn:microsoft.com/office/officeart/2018/2/layout/IconVerticalSolidList"/>
    <dgm:cxn modelId="{2230E093-5080-4C57-8520-19494A42A492}" type="presParOf" srcId="{E3ABAF1D-50ED-45AC-8BF0-C5FE87C9F8C6}" destId="{F358C3C0-0A0E-4EEE-9F02-947442CDCBF6}" srcOrd="2" destOrd="0" presId="urn:microsoft.com/office/officeart/2018/2/layout/IconVerticalSolidList"/>
    <dgm:cxn modelId="{DCAEA9B9-2C37-4760-A514-3BD6540E70C0}" type="presParOf" srcId="{E3ABAF1D-50ED-45AC-8BF0-C5FE87C9F8C6}" destId="{40898EFC-C7C9-4AA8-AF0A-079665563C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88FFEB-897F-427E-8DE5-AD10B3152194}"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113CA47F-7473-4880-845A-2B5C82A7CE3A}">
      <dgm:prSet/>
      <dgm:spPr/>
      <dgm:t>
        <a:bodyPr/>
        <a:lstStyle/>
        <a:p>
          <a:r>
            <a:rPr lang="en-US"/>
            <a:t>Transferring deficits to more than one budget</a:t>
          </a:r>
        </a:p>
      </dgm:t>
    </dgm:pt>
    <dgm:pt modelId="{EE4C160B-FB46-4FCC-8D82-8F912B418228}" type="parTrans" cxnId="{FE745335-C4ED-4E3B-AA04-D4829C634A78}">
      <dgm:prSet/>
      <dgm:spPr/>
      <dgm:t>
        <a:bodyPr/>
        <a:lstStyle/>
        <a:p>
          <a:endParaRPr lang="en-US"/>
        </a:p>
      </dgm:t>
    </dgm:pt>
    <dgm:pt modelId="{2D09A25A-1512-4836-B9BB-3E93472B7C95}" type="sibTrans" cxnId="{FE745335-C4ED-4E3B-AA04-D4829C634A78}">
      <dgm:prSet/>
      <dgm:spPr/>
      <dgm:t>
        <a:bodyPr/>
        <a:lstStyle/>
        <a:p>
          <a:endParaRPr lang="en-US"/>
        </a:p>
      </dgm:t>
    </dgm:pt>
    <dgm:pt modelId="{EDC3027A-A779-4B53-86B3-4FD9A13DF03B}">
      <dgm:prSet custT="1"/>
      <dgm:spPr/>
      <dgm:t>
        <a:bodyPr/>
        <a:lstStyle/>
        <a:p>
          <a:endParaRPr lang="en-US" sz="2000"/>
        </a:p>
      </dgm:t>
    </dgm:pt>
    <dgm:pt modelId="{32CB5655-C9E7-41FC-A539-C997D2111CB2}" type="parTrans" cxnId="{A9C1B887-5246-442B-84B6-E182860A4139}">
      <dgm:prSet/>
      <dgm:spPr/>
      <dgm:t>
        <a:bodyPr/>
        <a:lstStyle/>
        <a:p>
          <a:endParaRPr lang="en-US"/>
        </a:p>
      </dgm:t>
    </dgm:pt>
    <dgm:pt modelId="{9069D293-286D-4465-ABCC-6EE3C2E4D2E3}" type="sibTrans" cxnId="{A9C1B887-5246-442B-84B6-E182860A4139}">
      <dgm:prSet/>
      <dgm:spPr/>
      <dgm:t>
        <a:bodyPr/>
        <a:lstStyle/>
        <a:p>
          <a:endParaRPr lang="en-US"/>
        </a:p>
      </dgm:t>
    </dgm:pt>
    <dgm:pt modelId="{A14BB834-B663-4800-AD21-47A430E39868}">
      <dgm:prSet custT="1"/>
      <dgm:spPr/>
      <dgm:t>
        <a:bodyPr/>
        <a:lstStyle/>
        <a:p>
          <a:r>
            <a:rPr lang="en-US" sz="2000"/>
            <a:t>Send request via GCA Help or Grant Tracker</a:t>
          </a:r>
        </a:p>
      </dgm:t>
    </dgm:pt>
    <dgm:pt modelId="{2AC2423D-CF2F-477D-BE12-FBBAAE1E4C49}" type="parTrans" cxnId="{3BDA512F-1A93-4BFD-B095-93F01D500770}">
      <dgm:prSet/>
      <dgm:spPr/>
      <dgm:t>
        <a:bodyPr/>
        <a:lstStyle/>
        <a:p>
          <a:endParaRPr lang="en-US"/>
        </a:p>
      </dgm:t>
    </dgm:pt>
    <dgm:pt modelId="{038D98A6-2EE0-405A-B88B-A83C0151D881}" type="sibTrans" cxnId="{3BDA512F-1A93-4BFD-B095-93F01D500770}">
      <dgm:prSet/>
      <dgm:spPr/>
      <dgm:t>
        <a:bodyPr/>
        <a:lstStyle/>
        <a:p>
          <a:endParaRPr lang="en-US"/>
        </a:p>
      </dgm:t>
    </dgm:pt>
    <dgm:pt modelId="{927F7A1B-1272-4E5B-B0FA-CF085DCC92A5}">
      <dgm:prSet custT="1"/>
      <dgm:spPr/>
      <dgm:t>
        <a:bodyPr/>
        <a:lstStyle/>
        <a:p>
          <a:r>
            <a:rPr lang="en-US" sz="2000"/>
            <a:t>Include the non-sponsored budget numbers with corresponding amounts</a:t>
          </a:r>
        </a:p>
      </dgm:t>
    </dgm:pt>
    <dgm:pt modelId="{50384496-1AAA-40E1-8264-0019B42F5919}" type="parTrans" cxnId="{A0E9064A-EA31-45E9-BA34-6825B8A70896}">
      <dgm:prSet/>
      <dgm:spPr/>
      <dgm:t>
        <a:bodyPr/>
        <a:lstStyle/>
        <a:p>
          <a:endParaRPr lang="en-US"/>
        </a:p>
      </dgm:t>
    </dgm:pt>
    <dgm:pt modelId="{9C26A24A-5C93-4323-BEBD-0E9FBAB92042}" type="sibTrans" cxnId="{A0E9064A-EA31-45E9-BA34-6825B8A70896}">
      <dgm:prSet/>
      <dgm:spPr/>
      <dgm:t>
        <a:bodyPr/>
        <a:lstStyle/>
        <a:p>
          <a:endParaRPr lang="en-US"/>
        </a:p>
      </dgm:t>
    </dgm:pt>
    <dgm:pt modelId="{3979905F-CEA1-4521-9F81-4D577F813AFC}">
      <dgm:prSet/>
      <dgm:spPr/>
      <dgm:t>
        <a:bodyPr/>
        <a:lstStyle/>
        <a:p>
          <a:r>
            <a:rPr lang="en-US"/>
            <a:t>Transferring deficits to or from a sub budget</a:t>
          </a:r>
        </a:p>
      </dgm:t>
    </dgm:pt>
    <dgm:pt modelId="{76CCF4A5-AFCF-4E18-B7E8-772236C7B5A4}" type="parTrans" cxnId="{0F2AF7F1-1470-4434-9DD5-74BC9334229C}">
      <dgm:prSet/>
      <dgm:spPr/>
      <dgm:t>
        <a:bodyPr/>
        <a:lstStyle/>
        <a:p>
          <a:endParaRPr lang="en-US"/>
        </a:p>
      </dgm:t>
    </dgm:pt>
    <dgm:pt modelId="{502BCFEE-ADF8-4B3B-9A1D-2386875CA6B6}" type="sibTrans" cxnId="{0F2AF7F1-1470-4434-9DD5-74BC9334229C}">
      <dgm:prSet/>
      <dgm:spPr/>
      <dgm:t>
        <a:bodyPr/>
        <a:lstStyle/>
        <a:p>
          <a:endParaRPr lang="en-US"/>
        </a:p>
      </dgm:t>
    </dgm:pt>
    <dgm:pt modelId="{0B0A9762-22DD-40EF-83E9-0DD58E4C9890}">
      <dgm:prSet/>
      <dgm:spPr/>
      <dgm:t>
        <a:bodyPr/>
        <a:lstStyle/>
        <a:p>
          <a:endParaRPr lang="en-US" sz="1800"/>
        </a:p>
      </dgm:t>
    </dgm:pt>
    <dgm:pt modelId="{1FF2A824-5648-4816-AAF0-795D0F29F569}" type="parTrans" cxnId="{E49ACA11-468E-4447-8726-5A793BF6356F}">
      <dgm:prSet/>
      <dgm:spPr/>
      <dgm:t>
        <a:bodyPr/>
        <a:lstStyle/>
        <a:p>
          <a:endParaRPr lang="en-US"/>
        </a:p>
      </dgm:t>
    </dgm:pt>
    <dgm:pt modelId="{0E3B8234-9D48-4D1E-B351-606DCD418481}" type="sibTrans" cxnId="{E49ACA11-468E-4447-8726-5A793BF6356F}">
      <dgm:prSet/>
      <dgm:spPr/>
      <dgm:t>
        <a:bodyPr/>
        <a:lstStyle/>
        <a:p>
          <a:endParaRPr lang="en-US"/>
        </a:p>
      </dgm:t>
    </dgm:pt>
    <dgm:pt modelId="{4AAB43E7-07B8-4B8D-A375-CAE07140C3EC}">
      <dgm:prSet custT="1"/>
      <dgm:spPr/>
      <dgm:t>
        <a:bodyPr/>
        <a:lstStyle/>
        <a:p>
          <a:r>
            <a:rPr lang="en-US" sz="2000"/>
            <a:t>Send request via GCA Help or Grant Tracker</a:t>
          </a:r>
        </a:p>
      </dgm:t>
    </dgm:pt>
    <dgm:pt modelId="{43EC9894-C794-47E7-AFA7-A4E01ED289A6}" type="parTrans" cxnId="{FA42AB50-9C41-4075-A966-01C027B44D0C}">
      <dgm:prSet/>
      <dgm:spPr/>
      <dgm:t>
        <a:bodyPr/>
        <a:lstStyle/>
        <a:p>
          <a:endParaRPr lang="en-US"/>
        </a:p>
      </dgm:t>
    </dgm:pt>
    <dgm:pt modelId="{6898287E-BF5D-4531-80C2-D7B089D9EB4E}" type="sibTrans" cxnId="{FA42AB50-9C41-4075-A966-01C027B44D0C}">
      <dgm:prSet/>
      <dgm:spPr/>
      <dgm:t>
        <a:bodyPr/>
        <a:lstStyle/>
        <a:p>
          <a:endParaRPr lang="en-US"/>
        </a:p>
      </dgm:t>
    </dgm:pt>
    <dgm:pt modelId="{EAAC9ADA-7DDF-47A1-A997-2F5463B18DBF}">
      <dgm:prSet custT="1"/>
      <dgm:spPr/>
      <dgm:t>
        <a:bodyPr/>
        <a:lstStyle/>
        <a:p>
          <a:r>
            <a:rPr lang="en-US" sz="2000"/>
            <a:t>The Grant Tracker deficit tool was not programmed to handle subs</a:t>
          </a:r>
        </a:p>
      </dgm:t>
    </dgm:pt>
    <dgm:pt modelId="{BCA09808-76B7-4BC3-9AF5-3F23A20576FF}" type="parTrans" cxnId="{A5356A3F-FFB4-4462-ACC6-5410C5B74FCB}">
      <dgm:prSet/>
      <dgm:spPr/>
      <dgm:t>
        <a:bodyPr/>
        <a:lstStyle/>
        <a:p>
          <a:endParaRPr lang="en-US"/>
        </a:p>
      </dgm:t>
    </dgm:pt>
    <dgm:pt modelId="{EAF9B683-542A-4156-AE5F-4E05C642D907}" type="sibTrans" cxnId="{A5356A3F-FFB4-4462-ACC6-5410C5B74FCB}">
      <dgm:prSet/>
      <dgm:spPr/>
      <dgm:t>
        <a:bodyPr/>
        <a:lstStyle/>
        <a:p>
          <a:endParaRPr lang="en-US"/>
        </a:p>
      </dgm:t>
    </dgm:pt>
    <dgm:pt modelId="{D83D13CD-3AC6-4C26-86DA-3BFA15F6F8A1}" type="pres">
      <dgm:prSet presAssocID="{9188FFEB-897F-427E-8DE5-AD10B3152194}" presName="Name0" presStyleCnt="0">
        <dgm:presLayoutVars>
          <dgm:dir/>
          <dgm:animLvl val="lvl"/>
          <dgm:resizeHandles val="exact"/>
        </dgm:presLayoutVars>
      </dgm:prSet>
      <dgm:spPr/>
    </dgm:pt>
    <dgm:pt modelId="{092700F5-7AB1-4CE7-87B8-673C295ED586}" type="pres">
      <dgm:prSet presAssocID="{113CA47F-7473-4880-845A-2B5C82A7CE3A}" presName="linNode" presStyleCnt="0"/>
      <dgm:spPr/>
    </dgm:pt>
    <dgm:pt modelId="{F64DE6F3-7010-4D94-8744-B5DB4E34F8E6}" type="pres">
      <dgm:prSet presAssocID="{113CA47F-7473-4880-845A-2B5C82A7CE3A}" presName="parentText" presStyleLbl="solidFgAcc1" presStyleIdx="0" presStyleCnt="2">
        <dgm:presLayoutVars>
          <dgm:chMax val="1"/>
          <dgm:bulletEnabled/>
        </dgm:presLayoutVars>
      </dgm:prSet>
      <dgm:spPr/>
    </dgm:pt>
    <dgm:pt modelId="{2693DF13-3848-44B2-9F13-D0D701DC8F04}" type="pres">
      <dgm:prSet presAssocID="{113CA47F-7473-4880-845A-2B5C82A7CE3A}" presName="descendantText" presStyleLbl="alignNode1" presStyleIdx="0" presStyleCnt="2">
        <dgm:presLayoutVars>
          <dgm:bulletEnabled/>
        </dgm:presLayoutVars>
      </dgm:prSet>
      <dgm:spPr/>
    </dgm:pt>
    <dgm:pt modelId="{66756DB8-ACB9-4432-8C2E-216F5EC4FFF3}" type="pres">
      <dgm:prSet presAssocID="{2D09A25A-1512-4836-B9BB-3E93472B7C95}" presName="sp" presStyleCnt="0"/>
      <dgm:spPr/>
    </dgm:pt>
    <dgm:pt modelId="{659D4E75-BC4E-4846-A471-DE9607A53483}" type="pres">
      <dgm:prSet presAssocID="{3979905F-CEA1-4521-9F81-4D577F813AFC}" presName="linNode" presStyleCnt="0"/>
      <dgm:spPr/>
    </dgm:pt>
    <dgm:pt modelId="{7D03E285-42E9-4110-B02C-14389D7F75EE}" type="pres">
      <dgm:prSet presAssocID="{3979905F-CEA1-4521-9F81-4D577F813AFC}" presName="parentText" presStyleLbl="solidFgAcc1" presStyleIdx="1" presStyleCnt="2">
        <dgm:presLayoutVars>
          <dgm:chMax val="1"/>
          <dgm:bulletEnabled/>
        </dgm:presLayoutVars>
      </dgm:prSet>
      <dgm:spPr/>
    </dgm:pt>
    <dgm:pt modelId="{3E932393-8480-4E8D-B1F0-256221391DA1}" type="pres">
      <dgm:prSet presAssocID="{3979905F-CEA1-4521-9F81-4D577F813AFC}" presName="descendantText" presStyleLbl="alignNode1" presStyleIdx="1" presStyleCnt="2">
        <dgm:presLayoutVars>
          <dgm:bulletEnabled/>
        </dgm:presLayoutVars>
      </dgm:prSet>
      <dgm:spPr/>
    </dgm:pt>
  </dgm:ptLst>
  <dgm:cxnLst>
    <dgm:cxn modelId="{4E18DF03-CD7F-4FB9-AF49-1BDC77EC8885}" type="presOf" srcId="{9188FFEB-897F-427E-8DE5-AD10B3152194}" destId="{D83D13CD-3AC6-4C26-86DA-3BFA15F6F8A1}" srcOrd="0" destOrd="0" presId="urn:microsoft.com/office/officeart/2016/7/layout/VerticalHollowActionList"/>
    <dgm:cxn modelId="{E49ACA11-468E-4447-8726-5A793BF6356F}" srcId="{3979905F-CEA1-4521-9F81-4D577F813AFC}" destId="{0B0A9762-22DD-40EF-83E9-0DD58E4C9890}" srcOrd="0" destOrd="0" parTransId="{1FF2A824-5648-4816-AAF0-795D0F29F569}" sibTransId="{0E3B8234-9D48-4D1E-B351-606DCD418481}"/>
    <dgm:cxn modelId="{9F631A1A-5D4E-47D8-B111-8BCE4AFA168F}" type="presOf" srcId="{EDC3027A-A779-4B53-86B3-4FD9A13DF03B}" destId="{2693DF13-3848-44B2-9F13-D0D701DC8F04}" srcOrd="0" destOrd="0" presId="urn:microsoft.com/office/officeart/2016/7/layout/VerticalHollowActionList"/>
    <dgm:cxn modelId="{3BDA512F-1A93-4BFD-B095-93F01D500770}" srcId="{EDC3027A-A779-4B53-86B3-4FD9A13DF03B}" destId="{A14BB834-B663-4800-AD21-47A430E39868}" srcOrd="0" destOrd="0" parTransId="{2AC2423D-CF2F-477D-BE12-FBBAAE1E4C49}" sibTransId="{038D98A6-2EE0-405A-B88B-A83C0151D881}"/>
    <dgm:cxn modelId="{716DE431-D717-490D-AB10-605F3554ECF2}" type="presOf" srcId="{113CA47F-7473-4880-845A-2B5C82A7CE3A}" destId="{F64DE6F3-7010-4D94-8744-B5DB4E34F8E6}" srcOrd="0" destOrd="0" presId="urn:microsoft.com/office/officeart/2016/7/layout/VerticalHollowActionList"/>
    <dgm:cxn modelId="{FE745335-C4ED-4E3B-AA04-D4829C634A78}" srcId="{9188FFEB-897F-427E-8DE5-AD10B3152194}" destId="{113CA47F-7473-4880-845A-2B5C82A7CE3A}" srcOrd="0" destOrd="0" parTransId="{EE4C160B-FB46-4FCC-8D82-8F912B418228}" sibTransId="{2D09A25A-1512-4836-B9BB-3E93472B7C95}"/>
    <dgm:cxn modelId="{A5356A3F-FFB4-4462-ACC6-5410C5B74FCB}" srcId="{0B0A9762-22DD-40EF-83E9-0DD58E4C9890}" destId="{EAAC9ADA-7DDF-47A1-A997-2F5463B18DBF}" srcOrd="1" destOrd="0" parTransId="{BCA09808-76B7-4BC3-9AF5-3F23A20576FF}" sibTransId="{EAF9B683-542A-4156-AE5F-4E05C642D907}"/>
    <dgm:cxn modelId="{14697761-3DCF-422B-8B2C-CA6D1C5D07E8}" type="presOf" srcId="{EAAC9ADA-7DDF-47A1-A997-2F5463B18DBF}" destId="{3E932393-8480-4E8D-B1F0-256221391DA1}" srcOrd="0" destOrd="2" presId="urn:microsoft.com/office/officeart/2016/7/layout/VerticalHollowActionList"/>
    <dgm:cxn modelId="{269CE442-6DA5-43FE-9B53-E323EFB4426D}" type="presOf" srcId="{A14BB834-B663-4800-AD21-47A430E39868}" destId="{2693DF13-3848-44B2-9F13-D0D701DC8F04}" srcOrd="0" destOrd="1" presId="urn:microsoft.com/office/officeart/2016/7/layout/VerticalHollowActionList"/>
    <dgm:cxn modelId="{A0E9064A-EA31-45E9-BA34-6825B8A70896}" srcId="{EDC3027A-A779-4B53-86B3-4FD9A13DF03B}" destId="{927F7A1B-1272-4E5B-B0FA-CF085DCC92A5}" srcOrd="1" destOrd="0" parTransId="{50384496-1AAA-40E1-8264-0019B42F5919}" sibTransId="{9C26A24A-5C93-4323-BEBD-0E9FBAB92042}"/>
    <dgm:cxn modelId="{FA42AB50-9C41-4075-A966-01C027B44D0C}" srcId="{0B0A9762-22DD-40EF-83E9-0DD58E4C9890}" destId="{4AAB43E7-07B8-4B8D-A375-CAE07140C3EC}" srcOrd="0" destOrd="0" parTransId="{43EC9894-C794-47E7-AFA7-A4E01ED289A6}" sibTransId="{6898287E-BF5D-4531-80C2-D7B089D9EB4E}"/>
    <dgm:cxn modelId="{32BE6B78-CA07-4CA9-9402-EE60FFCB141B}" type="presOf" srcId="{4AAB43E7-07B8-4B8D-A375-CAE07140C3EC}" destId="{3E932393-8480-4E8D-B1F0-256221391DA1}" srcOrd="0" destOrd="1" presId="urn:microsoft.com/office/officeart/2016/7/layout/VerticalHollowActionList"/>
    <dgm:cxn modelId="{A9C1B887-5246-442B-84B6-E182860A4139}" srcId="{113CA47F-7473-4880-845A-2B5C82A7CE3A}" destId="{EDC3027A-A779-4B53-86B3-4FD9A13DF03B}" srcOrd="0" destOrd="0" parTransId="{32CB5655-C9E7-41FC-A539-C997D2111CB2}" sibTransId="{9069D293-286D-4465-ABCC-6EE3C2E4D2E3}"/>
    <dgm:cxn modelId="{E01FA0B6-DBC5-4F69-BADD-D47BD1BF93E0}" type="presOf" srcId="{3979905F-CEA1-4521-9F81-4D577F813AFC}" destId="{7D03E285-42E9-4110-B02C-14389D7F75EE}" srcOrd="0" destOrd="0" presId="urn:microsoft.com/office/officeart/2016/7/layout/VerticalHollowActionList"/>
    <dgm:cxn modelId="{06D70EB8-D9F8-4E30-8296-4F7193ED54B7}" type="presOf" srcId="{0B0A9762-22DD-40EF-83E9-0DD58E4C9890}" destId="{3E932393-8480-4E8D-B1F0-256221391DA1}" srcOrd="0" destOrd="0" presId="urn:microsoft.com/office/officeart/2016/7/layout/VerticalHollowActionList"/>
    <dgm:cxn modelId="{0F2AF7F1-1470-4434-9DD5-74BC9334229C}" srcId="{9188FFEB-897F-427E-8DE5-AD10B3152194}" destId="{3979905F-CEA1-4521-9F81-4D577F813AFC}" srcOrd="1" destOrd="0" parTransId="{76CCF4A5-AFCF-4E18-B7E8-772236C7B5A4}" sibTransId="{502BCFEE-ADF8-4B3B-9A1D-2386875CA6B6}"/>
    <dgm:cxn modelId="{5083D6FA-2B27-4EC3-A506-098922BA3CE2}" type="presOf" srcId="{927F7A1B-1272-4E5B-B0FA-CF085DCC92A5}" destId="{2693DF13-3848-44B2-9F13-D0D701DC8F04}" srcOrd="0" destOrd="2" presId="urn:microsoft.com/office/officeart/2016/7/layout/VerticalHollowActionList"/>
    <dgm:cxn modelId="{AA5B4828-B54C-42D0-89F3-034C15CDBA4A}" type="presParOf" srcId="{D83D13CD-3AC6-4C26-86DA-3BFA15F6F8A1}" destId="{092700F5-7AB1-4CE7-87B8-673C295ED586}" srcOrd="0" destOrd="0" presId="urn:microsoft.com/office/officeart/2016/7/layout/VerticalHollowActionList"/>
    <dgm:cxn modelId="{AF01D3C1-45C5-47F5-8927-BF588F05D6C5}" type="presParOf" srcId="{092700F5-7AB1-4CE7-87B8-673C295ED586}" destId="{F64DE6F3-7010-4D94-8744-B5DB4E34F8E6}" srcOrd="0" destOrd="0" presId="urn:microsoft.com/office/officeart/2016/7/layout/VerticalHollowActionList"/>
    <dgm:cxn modelId="{B05777BB-F4CE-4F2F-8B40-609717FCB775}" type="presParOf" srcId="{092700F5-7AB1-4CE7-87B8-673C295ED586}" destId="{2693DF13-3848-44B2-9F13-D0D701DC8F04}" srcOrd="1" destOrd="0" presId="urn:microsoft.com/office/officeart/2016/7/layout/VerticalHollowActionList"/>
    <dgm:cxn modelId="{FF461395-73C3-45C1-97AA-DE300E165800}" type="presParOf" srcId="{D83D13CD-3AC6-4C26-86DA-3BFA15F6F8A1}" destId="{66756DB8-ACB9-4432-8C2E-216F5EC4FFF3}" srcOrd="1" destOrd="0" presId="urn:microsoft.com/office/officeart/2016/7/layout/VerticalHollowActionList"/>
    <dgm:cxn modelId="{A1FC59B6-DA82-4407-96CE-F9B989B5CF48}" type="presParOf" srcId="{D83D13CD-3AC6-4C26-86DA-3BFA15F6F8A1}" destId="{659D4E75-BC4E-4846-A471-DE9607A53483}" srcOrd="2" destOrd="0" presId="urn:microsoft.com/office/officeart/2016/7/layout/VerticalHollowActionList"/>
    <dgm:cxn modelId="{1244B22D-578A-4309-AB17-F4B8CEA5EC3D}" type="presParOf" srcId="{659D4E75-BC4E-4846-A471-DE9607A53483}" destId="{7D03E285-42E9-4110-B02C-14389D7F75EE}" srcOrd="0" destOrd="0" presId="urn:microsoft.com/office/officeart/2016/7/layout/VerticalHollowActionList"/>
    <dgm:cxn modelId="{8EB77034-2171-4BA3-83E5-E1690CCD6010}" type="presParOf" srcId="{659D4E75-BC4E-4846-A471-DE9607A53483}" destId="{3E932393-8480-4E8D-B1F0-256221391DA1}"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B29558-B328-4940-9F1D-D593DA34E061}"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709E2179-A818-4292-AC23-54DDB8873B78}">
      <dgm:prSet/>
      <dgm:spPr/>
      <dgm:t>
        <a:bodyPr/>
        <a:lstStyle/>
        <a:p>
          <a:r>
            <a:rPr lang="en-US"/>
            <a:t>This does NOT apply to all unspent balances</a:t>
          </a:r>
        </a:p>
      </dgm:t>
    </dgm:pt>
    <dgm:pt modelId="{B3529E99-A912-4FE6-A26A-65132E9C5B87}" type="parTrans" cxnId="{3854D219-E1A1-4696-AF04-98F3566C31BB}">
      <dgm:prSet/>
      <dgm:spPr/>
      <dgm:t>
        <a:bodyPr/>
        <a:lstStyle/>
        <a:p>
          <a:endParaRPr lang="en-US"/>
        </a:p>
      </dgm:t>
    </dgm:pt>
    <dgm:pt modelId="{363DA2FF-5B53-463F-8B75-C4DE495541F4}" type="sibTrans" cxnId="{3854D219-E1A1-4696-AF04-98F3566C31BB}">
      <dgm:prSet/>
      <dgm:spPr/>
      <dgm:t>
        <a:bodyPr/>
        <a:lstStyle/>
        <a:p>
          <a:endParaRPr lang="en-US"/>
        </a:p>
      </dgm:t>
    </dgm:pt>
    <dgm:pt modelId="{8DD28CF4-C208-4951-B0DE-1778E9D0EC8C}">
      <dgm:prSet/>
      <dgm:spPr/>
      <dgm:t>
        <a:bodyPr/>
        <a:lstStyle/>
        <a:p>
          <a:r>
            <a:rPr lang="en-US"/>
            <a:t>If a budget is Cost Reimbursable or Letter of Credit, even if the award is not fully spent there will be no </a:t>
          </a:r>
          <a:r>
            <a:rPr lang="en-US" b="1" i="1"/>
            <a:t>cash</a:t>
          </a:r>
          <a:r>
            <a:rPr lang="en-US"/>
            <a:t> balance on hand to either refund or transfer to surplus, because we only invoice or draw down for actual expenditures</a:t>
          </a:r>
        </a:p>
      </dgm:t>
    </dgm:pt>
    <dgm:pt modelId="{A4AD4063-3BAB-45C8-A336-660DAF7EF3E8}" type="parTrans" cxnId="{4B3969BC-3E66-4BE5-8B78-99F28CFE23F8}">
      <dgm:prSet/>
      <dgm:spPr/>
      <dgm:t>
        <a:bodyPr/>
        <a:lstStyle/>
        <a:p>
          <a:endParaRPr lang="en-US"/>
        </a:p>
      </dgm:t>
    </dgm:pt>
    <dgm:pt modelId="{4529405E-5DA0-4A36-A276-32CCF9CB4ACB}" type="sibTrans" cxnId="{4B3969BC-3E66-4BE5-8B78-99F28CFE23F8}">
      <dgm:prSet/>
      <dgm:spPr/>
      <dgm:t>
        <a:bodyPr/>
        <a:lstStyle/>
        <a:p>
          <a:endParaRPr lang="en-US"/>
        </a:p>
      </dgm:t>
    </dgm:pt>
    <dgm:pt modelId="{7C8071C8-5F95-4E69-9CF0-8CCED11EE1C9}">
      <dgm:prSet/>
      <dgm:spPr/>
      <dgm:t>
        <a:bodyPr/>
        <a:lstStyle/>
        <a:p>
          <a:r>
            <a:rPr lang="en-US"/>
            <a:t>Typically budgets with balances eligible for surplus transfer are Milestone, Scheduled Payment, or Form of Payment 11 (such as clinical trial budgets or capitation sub budgets)</a:t>
          </a:r>
        </a:p>
      </dgm:t>
    </dgm:pt>
    <dgm:pt modelId="{384E8145-BA70-4434-9588-9CD05409B08D}" type="parTrans" cxnId="{43520A4B-F36C-4B9C-9EC6-5F3E09C6C4B8}">
      <dgm:prSet/>
      <dgm:spPr/>
      <dgm:t>
        <a:bodyPr/>
        <a:lstStyle/>
        <a:p>
          <a:endParaRPr lang="en-US"/>
        </a:p>
      </dgm:t>
    </dgm:pt>
    <dgm:pt modelId="{09C909F8-8D47-47DC-A910-A0DC664B7EF4}" type="sibTrans" cxnId="{43520A4B-F36C-4B9C-9EC6-5F3E09C6C4B8}">
      <dgm:prSet/>
      <dgm:spPr/>
      <dgm:t>
        <a:bodyPr/>
        <a:lstStyle/>
        <a:p>
          <a:endParaRPr lang="en-US"/>
        </a:p>
      </dgm:t>
    </dgm:pt>
    <dgm:pt modelId="{357BF427-F72C-4AD0-AFC4-5BED26AB2CD9}" type="pres">
      <dgm:prSet presAssocID="{87B29558-B328-4940-9F1D-D593DA34E061}" presName="root" presStyleCnt="0">
        <dgm:presLayoutVars>
          <dgm:dir/>
          <dgm:resizeHandles val="exact"/>
        </dgm:presLayoutVars>
      </dgm:prSet>
      <dgm:spPr/>
    </dgm:pt>
    <dgm:pt modelId="{8AA84B65-E827-4F81-8A8E-9D82C48CA183}" type="pres">
      <dgm:prSet presAssocID="{709E2179-A818-4292-AC23-54DDB8873B78}" presName="compNode" presStyleCnt="0"/>
      <dgm:spPr/>
    </dgm:pt>
    <dgm:pt modelId="{22C391EB-5675-4757-9F32-55A20E45EA8F}" type="pres">
      <dgm:prSet presAssocID="{709E2179-A818-4292-AC23-54DDB8873B78}" presName="bgRect" presStyleLbl="bgShp" presStyleIdx="0" presStyleCnt="3"/>
      <dgm:spPr/>
    </dgm:pt>
    <dgm:pt modelId="{491C5C5E-D88B-49A9-8E03-3BA54EE7A6E9}" type="pres">
      <dgm:prSet presAssocID="{709E2179-A818-4292-AC23-54DDB8873B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3F6AD1F2-08A9-43E5-B9F6-3F0EC66D828C}" type="pres">
      <dgm:prSet presAssocID="{709E2179-A818-4292-AC23-54DDB8873B78}" presName="spaceRect" presStyleCnt="0"/>
      <dgm:spPr/>
    </dgm:pt>
    <dgm:pt modelId="{0F33CF1D-BCA8-41DB-9801-2F3546943C6C}" type="pres">
      <dgm:prSet presAssocID="{709E2179-A818-4292-AC23-54DDB8873B78}" presName="parTx" presStyleLbl="revTx" presStyleIdx="0" presStyleCnt="3">
        <dgm:presLayoutVars>
          <dgm:chMax val="0"/>
          <dgm:chPref val="0"/>
        </dgm:presLayoutVars>
      </dgm:prSet>
      <dgm:spPr/>
    </dgm:pt>
    <dgm:pt modelId="{5ACD43A8-958B-491C-8041-213FE784692F}" type="pres">
      <dgm:prSet presAssocID="{363DA2FF-5B53-463F-8B75-C4DE495541F4}" presName="sibTrans" presStyleCnt="0"/>
      <dgm:spPr/>
    </dgm:pt>
    <dgm:pt modelId="{0C5392DC-6885-4F2C-8FE3-4911B8505691}" type="pres">
      <dgm:prSet presAssocID="{8DD28CF4-C208-4951-B0DE-1778E9D0EC8C}" presName="compNode" presStyleCnt="0"/>
      <dgm:spPr/>
    </dgm:pt>
    <dgm:pt modelId="{9DA49090-C258-4B95-934C-A2A111B69F57}" type="pres">
      <dgm:prSet presAssocID="{8DD28CF4-C208-4951-B0DE-1778E9D0EC8C}" presName="bgRect" presStyleLbl="bgShp" presStyleIdx="1" presStyleCnt="3"/>
      <dgm:spPr/>
    </dgm:pt>
    <dgm:pt modelId="{6EF6A981-7102-4C74-A848-97A0321E6FAE}" type="pres">
      <dgm:prSet presAssocID="{8DD28CF4-C208-4951-B0DE-1778E9D0EC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43474518-D556-422F-B75F-9EE065D6BC11}" type="pres">
      <dgm:prSet presAssocID="{8DD28CF4-C208-4951-B0DE-1778E9D0EC8C}" presName="spaceRect" presStyleCnt="0"/>
      <dgm:spPr/>
    </dgm:pt>
    <dgm:pt modelId="{A6A26BE9-24B4-45A6-BD11-14E89B865C1C}" type="pres">
      <dgm:prSet presAssocID="{8DD28CF4-C208-4951-B0DE-1778E9D0EC8C}" presName="parTx" presStyleLbl="revTx" presStyleIdx="1" presStyleCnt="3">
        <dgm:presLayoutVars>
          <dgm:chMax val="0"/>
          <dgm:chPref val="0"/>
        </dgm:presLayoutVars>
      </dgm:prSet>
      <dgm:spPr/>
    </dgm:pt>
    <dgm:pt modelId="{4EF99EB7-08D2-43E5-A9CF-5E06718E5ECA}" type="pres">
      <dgm:prSet presAssocID="{4529405E-5DA0-4A36-A276-32CCF9CB4ACB}" presName="sibTrans" presStyleCnt="0"/>
      <dgm:spPr/>
    </dgm:pt>
    <dgm:pt modelId="{AE4C63A5-BA39-479D-AC4C-E8A46B851EE9}" type="pres">
      <dgm:prSet presAssocID="{7C8071C8-5F95-4E69-9CF0-8CCED11EE1C9}" presName="compNode" presStyleCnt="0"/>
      <dgm:spPr/>
    </dgm:pt>
    <dgm:pt modelId="{B5524793-7016-4A39-BF92-BF3523165AA3}" type="pres">
      <dgm:prSet presAssocID="{7C8071C8-5F95-4E69-9CF0-8CCED11EE1C9}" presName="bgRect" presStyleLbl="bgShp" presStyleIdx="2" presStyleCnt="3"/>
      <dgm:spPr/>
    </dgm:pt>
    <dgm:pt modelId="{BAFDD143-2231-4460-BD36-09022065F810}" type="pres">
      <dgm:prSet presAssocID="{7C8071C8-5F95-4E69-9CF0-8CCED11EE1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596AC17-56F2-431D-A449-AFABA218D0C7}" type="pres">
      <dgm:prSet presAssocID="{7C8071C8-5F95-4E69-9CF0-8CCED11EE1C9}" presName="spaceRect" presStyleCnt="0"/>
      <dgm:spPr/>
    </dgm:pt>
    <dgm:pt modelId="{3350E2CE-4B31-45DB-A222-8701EA8B1CEF}" type="pres">
      <dgm:prSet presAssocID="{7C8071C8-5F95-4E69-9CF0-8CCED11EE1C9}" presName="parTx" presStyleLbl="revTx" presStyleIdx="2" presStyleCnt="3">
        <dgm:presLayoutVars>
          <dgm:chMax val="0"/>
          <dgm:chPref val="0"/>
        </dgm:presLayoutVars>
      </dgm:prSet>
      <dgm:spPr/>
    </dgm:pt>
  </dgm:ptLst>
  <dgm:cxnLst>
    <dgm:cxn modelId="{BBA87804-707C-451B-B62E-00A9534E1BF1}" type="presOf" srcId="{709E2179-A818-4292-AC23-54DDB8873B78}" destId="{0F33CF1D-BCA8-41DB-9801-2F3546943C6C}" srcOrd="0" destOrd="0" presId="urn:microsoft.com/office/officeart/2018/2/layout/IconVerticalSolidList"/>
    <dgm:cxn modelId="{3854D219-E1A1-4696-AF04-98F3566C31BB}" srcId="{87B29558-B328-4940-9F1D-D593DA34E061}" destId="{709E2179-A818-4292-AC23-54DDB8873B78}" srcOrd="0" destOrd="0" parTransId="{B3529E99-A912-4FE6-A26A-65132E9C5B87}" sibTransId="{363DA2FF-5B53-463F-8B75-C4DE495541F4}"/>
    <dgm:cxn modelId="{E0A66E3C-1FE7-4481-A200-95779FE05063}" type="presOf" srcId="{7C8071C8-5F95-4E69-9CF0-8CCED11EE1C9}" destId="{3350E2CE-4B31-45DB-A222-8701EA8B1CEF}" srcOrd="0" destOrd="0" presId="urn:microsoft.com/office/officeart/2018/2/layout/IconVerticalSolidList"/>
    <dgm:cxn modelId="{43520A4B-F36C-4B9C-9EC6-5F3E09C6C4B8}" srcId="{87B29558-B328-4940-9F1D-D593DA34E061}" destId="{7C8071C8-5F95-4E69-9CF0-8CCED11EE1C9}" srcOrd="2" destOrd="0" parTransId="{384E8145-BA70-4434-9588-9CD05409B08D}" sibTransId="{09C909F8-8D47-47DC-A910-A0DC664B7EF4}"/>
    <dgm:cxn modelId="{DD4C5073-0714-45B5-9CF1-7F058CCF1F03}" type="presOf" srcId="{8DD28CF4-C208-4951-B0DE-1778E9D0EC8C}" destId="{A6A26BE9-24B4-45A6-BD11-14E89B865C1C}" srcOrd="0" destOrd="0" presId="urn:microsoft.com/office/officeart/2018/2/layout/IconVerticalSolidList"/>
    <dgm:cxn modelId="{4B3969BC-3E66-4BE5-8B78-99F28CFE23F8}" srcId="{87B29558-B328-4940-9F1D-D593DA34E061}" destId="{8DD28CF4-C208-4951-B0DE-1778E9D0EC8C}" srcOrd="1" destOrd="0" parTransId="{A4AD4063-3BAB-45C8-A336-660DAF7EF3E8}" sibTransId="{4529405E-5DA0-4A36-A276-32CCF9CB4ACB}"/>
    <dgm:cxn modelId="{7851E1C7-20BC-4ADD-AD8C-B2CE068568E2}" type="presOf" srcId="{87B29558-B328-4940-9F1D-D593DA34E061}" destId="{357BF427-F72C-4AD0-AFC4-5BED26AB2CD9}" srcOrd="0" destOrd="0" presId="urn:microsoft.com/office/officeart/2018/2/layout/IconVerticalSolidList"/>
    <dgm:cxn modelId="{3742BD68-CD98-468E-8CF4-1A25C3BC6374}" type="presParOf" srcId="{357BF427-F72C-4AD0-AFC4-5BED26AB2CD9}" destId="{8AA84B65-E827-4F81-8A8E-9D82C48CA183}" srcOrd="0" destOrd="0" presId="urn:microsoft.com/office/officeart/2018/2/layout/IconVerticalSolidList"/>
    <dgm:cxn modelId="{ABB6F00E-93FF-4834-93A8-C0BF0A283729}" type="presParOf" srcId="{8AA84B65-E827-4F81-8A8E-9D82C48CA183}" destId="{22C391EB-5675-4757-9F32-55A20E45EA8F}" srcOrd="0" destOrd="0" presId="urn:microsoft.com/office/officeart/2018/2/layout/IconVerticalSolidList"/>
    <dgm:cxn modelId="{D039F932-2733-43A8-9F4A-F80AB7C04D27}" type="presParOf" srcId="{8AA84B65-E827-4F81-8A8E-9D82C48CA183}" destId="{491C5C5E-D88B-49A9-8E03-3BA54EE7A6E9}" srcOrd="1" destOrd="0" presId="urn:microsoft.com/office/officeart/2018/2/layout/IconVerticalSolidList"/>
    <dgm:cxn modelId="{86FEE82C-0354-450A-979C-5905CEA64107}" type="presParOf" srcId="{8AA84B65-E827-4F81-8A8E-9D82C48CA183}" destId="{3F6AD1F2-08A9-43E5-B9F6-3F0EC66D828C}" srcOrd="2" destOrd="0" presId="urn:microsoft.com/office/officeart/2018/2/layout/IconVerticalSolidList"/>
    <dgm:cxn modelId="{5573F092-4850-43BE-81A2-EF76D40AB6B0}" type="presParOf" srcId="{8AA84B65-E827-4F81-8A8E-9D82C48CA183}" destId="{0F33CF1D-BCA8-41DB-9801-2F3546943C6C}" srcOrd="3" destOrd="0" presId="urn:microsoft.com/office/officeart/2018/2/layout/IconVerticalSolidList"/>
    <dgm:cxn modelId="{E25D2975-1B60-4F30-9753-7FEC0FD02B62}" type="presParOf" srcId="{357BF427-F72C-4AD0-AFC4-5BED26AB2CD9}" destId="{5ACD43A8-958B-491C-8041-213FE784692F}" srcOrd="1" destOrd="0" presId="urn:microsoft.com/office/officeart/2018/2/layout/IconVerticalSolidList"/>
    <dgm:cxn modelId="{89BB658D-90A7-4DF8-942F-2F048B06AAF5}" type="presParOf" srcId="{357BF427-F72C-4AD0-AFC4-5BED26AB2CD9}" destId="{0C5392DC-6885-4F2C-8FE3-4911B8505691}" srcOrd="2" destOrd="0" presId="urn:microsoft.com/office/officeart/2018/2/layout/IconVerticalSolidList"/>
    <dgm:cxn modelId="{B68F28F9-C152-4D17-AD7B-D66893386D1D}" type="presParOf" srcId="{0C5392DC-6885-4F2C-8FE3-4911B8505691}" destId="{9DA49090-C258-4B95-934C-A2A111B69F57}" srcOrd="0" destOrd="0" presId="urn:microsoft.com/office/officeart/2018/2/layout/IconVerticalSolidList"/>
    <dgm:cxn modelId="{6AE0649B-014F-4504-8942-C73D7A498077}" type="presParOf" srcId="{0C5392DC-6885-4F2C-8FE3-4911B8505691}" destId="{6EF6A981-7102-4C74-A848-97A0321E6FAE}" srcOrd="1" destOrd="0" presId="urn:microsoft.com/office/officeart/2018/2/layout/IconVerticalSolidList"/>
    <dgm:cxn modelId="{4ADE9ED1-C1BB-4129-8C68-2816489FCB31}" type="presParOf" srcId="{0C5392DC-6885-4F2C-8FE3-4911B8505691}" destId="{43474518-D556-422F-B75F-9EE065D6BC11}" srcOrd="2" destOrd="0" presId="urn:microsoft.com/office/officeart/2018/2/layout/IconVerticalSolidList"/>
    <dgm:cxn modelId="{06BFA8DA-2BC5-411B-B8CB-B4C86F413215}" type="presParOf" srcId="{0C5392DC-6885-4F2C-8FE3-4911B8505691}" destId="{A6A26BE9-24B4-45A6-BD11-14E89B865C1C}" srcOrd="3" destOrd="0" presId="urn:microsoft.com/office/officeart/2018/2/layout/IconVerticalSolidList"/>
    <dgm:cxn modelId="{F45C9248-DDA4-4E0C-8611-F778E8CB4100}" type="presParOf" srcId="{357BF427-F72C-4AD0-AFC4-5BED26AB2CD9}" destId="{4EF99EB7-08D2-43E5-A9CF-5E06718E5ECA}" srcOrd="3" destOrd="0" presId="urn:microsoft.com/office/officeart/2018/2/layout/IconVerticalSolidList"/>
    <dgm:cxn modelId="{B343E8C4-31DD-4FEE-9D0F-D0E72DC3BE84}" type="presParOf" srcId="{357BF427-F72C-4AD0-AFC4-5BED26AB2CD9}" destId="{AE4C63A5-BA39-479D-AC4C-E8A46B851EE9}" srcOrd="4" destOrd="0" presId="urn:microsoft.com/office/officeart/2018/2/layout/IconVerticalSolidList"/>
    <dgm:cxn modelId="{AB4F04FA-55AF-4EC7-91FC-FEE6F9DC4D60}" type="presParOf" srcId="{AE4C63A5-BA39-479D-AC4C-E8A46B851EE9}" destId="{B5524793-7016-4A39-BF92-BF3523165AA3}" srcOrd="0" destOrd="0" presId="urn:microsoft.com/office/officeart/2018/2/layout/IconVerticalSolidList"/>
    <dgm:cxn modelId="{3F17486E-D2AE-4E15-AD36-481D103B7FB8}" type="presParOf" srcId="{AE4C63A5-BA39-479D-AC4C-E8A46B851EE9}" destId="{BAFDD143-2231-4460-BD36-09022065F810}" srcOrd="1" destOrd="0" presId="urn:microsoft.com/office/officeart/2018/2/layout/IconVerticalSolidList"/>
    <dgm:cxn modelId="{1870AEAD-AE00-4759-AC02-384D9930B1ED}" type="presParOf" srcId="{AE4C63A5-BA39-479D-AC4C-E8A46B851EE9}" destId="{7596AC17-56F2-431D-A449-AFABA218D0C7}" srcOrd="2" destOrd="0" presId="urn:microsoft.com/office/officeart/2018/2/layout/IconVerticalSolidList"/>
    <dgm:cxn modelId="{74B15795-42D8-441A-BC75-3289B9181F1C}" type="presParOf" srcId="{AE4C63A5-BA39-479D-AC4C-E8A46B851EE9}" destId="{3350E2CE-4B31-45DB-A222-8701EA8B1C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47C76A-3EF4-46B2-9053-F1E4D63C608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83FA8BEE-F964-4C66-863E-65B41D3CAF10}">
      <dgm:prSet/>
      <dgm:spPr/>
      <dgm:t>
        <a:bodyPr/>
        <a:lstStyle/>
        <a:p>
          <a:r>
            <a:rPr lang="en-US" b="1" u="sng">
              <a:solidFill>
                <a:schemeClr val="accent2">
                  <a:lumMod val="75000"/>
                </a:schemeClr>
              </a:solidFill>
            </a:rPr>
            <a:t>NIH</a:t>
          </a:r>
          <a:endParaRPr lang="en-US">
            <a:solidFill>
              <a:schemeClr val="accent2">
                <a:lumMod val="75000"/>
              </a:schemeClr>
            </a:solidFill>
          </a:endParaRPr>
        </a:p>
      </dgm:t>
    </dgm:pt>
    <dgm:pt modelId="{8D600053-EFB7-4CCD-AF86-3A8C877DCB66}" type="parTrans" cxnId="{C652BBB4-BA9B-426F-8109-49D1179697B4}">
      <dgm:prSet/>
      <dgm:spPr/>
      <dgm:t>
        <a:bodyPr/>
        <a:lstStyle/>
        <a:p>
          <a:endParaRPr lang="en-US"/>
        </a:p>
      </dgm:t>
    </dgm:pt>
    <dgm:pt modelId="{B2104751-267F-4C77-B252-6661F20047C4}" type="sibTrans" cxnId="{C652BBB4-BA9B-426F-8109-49D1179697B4}">
      <dgm:prSet/>
      <dgm:spPr/>
      <dgm:t>
        <a:bodyPr/>
        <a:lstStyle/>
        <a:p>
          <a:endParaRPr lang="en-US"/>
        </a:p>
      </dgm:t>
    </dgm:pt>
    <dgm:pt modelId="{3B7D2688-598B-4515-965D-BCA56BB08EEF}">
      <dgm:prSet/>
      <dgm:spPr/>
      <dgm:t>
        <a:bodyPr/>
        <a:lstStyle/>
        <a:p>
          <a:r>
            <a:rPr lang="en-US">
              <a:solidFill>
                <a:schemeClr val="accent2">
                  <a:lumMod val="75000"/>
                </a:schemeClr>
              </a:solidFill>
            </a:rPr>
            <a:t>Department estimates how much we need to cover expenses through the PI’s last day</a:t>
          </a:r>
        </a:p>
      </dgm:t>
    </dgm:pt>
    <dgm:pt modelId="{59A03507-6963-4BC5-8FB8-A8061DDEDEAE}" type="parTrans" cxnId="{CE38CB4A-F91F-4E74-92DE-8D1D417C55EA}">
      <dgm:prSet/>
      <dgm:spPr/>
      <dgm:t>
        <a:bodyPr/>
        <a:lstStyle/>
        <a:p>
          <a:endParaRPr lang="en-US"/>
        </a:p>
      </dgm:t>
    </dgm:pt>
    <dgm:pt modelId="{D5A4CA32-5ECB-47C9-A606-9768CE768055}" type="sibTrans" cxnId="{CE38CB4A-F91F-4E74-92DE-8D1D417C55EA}">
      <dgm:prSet/>
      <dgm:spPr/>
      <dgm:t>
        <a:bodyPr/>
        <a:lstStyle/>
        <a:p>
          <a:endParaRPr lang="en-US"/>
        </a:p>
      </dgm:t>
    </dgm:pt>
    <dgm:pt modelId="{925796B9-4BC0-4E57-9404-B112F1FDAF16}">
      <dgm:prSet/>
      <dgm:spPr/>
      <dgm:t>
        <a:bodyPr/>
        <a:lstStyle/>
        <a:p>
          <a:r>
            <a:rPr lang="en-US">
              <a:solidFill>
                <a:schemeClr val="accent2">
                  <a:lumMod val="75000"/>
                </a:schemeClr>
              </a:solidFill>
            </a:rPr>
            <a:t>NIH will send an amendment to the UW after the new institution successfully completes the application.  The amendment changes the end date and reduces the UW amount (based on the estimate)</a:t>
          </a:r>
        </a:p>
      </dgm:t>
    </dgm:pt>
    <dgm:pt modelId="{A346C217-691D-4ADF-AFA4-24D1AFEE51D1}" type="parTrans" cxnId="{481B2AAC-35F9-425F-8942-3E1C60C9FFFD}">
      <dgm:prSet/>
      <dgm:spPr/>
      <dgm:t>
        <a:bodyPr/>
        <a:lstStyle/>
        <a:p>
          <a:endParaRPr lang="en-US"/>
        </a:p>
      </dgm:t>
    </dgm:pt>
    <dgm:pt modelId="{EDA7C05A-4579-47C2-A1D0-2E570D610DB9}" type="sibTrans" cxnId="{481B2AAC-35F9-425F-8942-3E1C60C9FFFD}">
      <dgm:prSet/>
      <dgm:spPr/>
      <dgm:t>
        <a:bodyPr/>
        <a:lstStyle/>
        <a:p>
          <a:endParaRPr lang="en-US"/>
        </a:p>
      </dgm:t>
    </dgm:pt>
    <dgm:pt modelId="{B53655A2-3C5D-455F-94AB-B187089C057D}">
      <dgm:prSet/>
      <dgm:spPr/>
      <dgm:t>
        <a:bodyPr/>
        <a:lstStyle/>
        <a:p>
          <a:r>
            <a:rPr lang="en-US" u="sng">
              <a:solidFill>
                <a:schemeClr val="accent2">
                  <a:lumMod val="75000"/>
                </a:schemeClr>
              </a:solidFill>
            </a:rPr>
            <a:t>The process can take many months</a:t>
          </a:r>
        </a:p>
      </dgm:t>
    </dgm:pt>
    <dgm:pt modelId="{25D01614-2B7A-41FA-80DA-67B2825D4069}" type="parTrans" cxnId="{7D26DABB-1913-443B-8500-102A29B66665}">
      <dgm:prSet/>
      <dgm:spPr/>
      <dgm:t>
        <a:bodyPr/>
        <a:lstStyle/>
        <a:p>
          <a:endParaRPr lang="en-US"/>
        </a:p>
      </dgm:t>
    </dgm:pt>
    <dgm:pt modelId="{35B6878D-2AB2-4D38-8563-C7D062A526E0}" type="sibTrans" cxnId="{7D26DABB-1913-443B-8500-102A29B66665}">
      <dgm:prSet/>
      <dgm:spPr/>
      <dgm:t>
        <a:bodyPr/>
        <a:lstStyle/>
        <a:p>
          <a:endParaRPr lang="en-US"/>
        </a:p>
      </dgm:t>
    </dgm:pt>
    <dgm:pt modelId="{CC6A06E4-066E-4CB8-B5E2-EDD546B772B1}">
      <dgm:prSet/>
      <dgm:spPr/>
      <dgm:t>
        <a:bodyPr/>
        <a:lstStyle/>
        <a:p>
          <a:r>
            <a:rPr lang="en-US">
              <a:solidFill>
                <a:schemeClr val="accent2">
                  <a:lumMod val="75000"/>
                </a:schemeClr>
              </a:solidFill>
            </a:rPr>
            <a:t>GCA can’t submit the final report until the window is opened in </a:t>
          </a:r>
          <a:r>
            <a:rPr lang="en-US" err="1">
              <a:solidFill>
                <a:schemeClr val="accent2">
                  <a:lumMod val="75000"/>
                </a:schemeClr>
              </a:solidFill>
            </a:rPr>
            <a:t>eRA</a:t>
          </a:r>
          <a:r>
            <a:rPr lang="en-US">
              <a:solidFill>
                <a:schemeClr val="accent2">
                  <a:lumMod val="75000"/>
                </a:schemeClr>
              </a:solidFill>
            </a:rPr>
            <a:t> Commons</a:t>
          </a:r>
        </a:p>
      </dgm:t>
    </dgm:pt>
    <dgm:pt modelId="{9BAB3B98-D40A-420A-9EAD-D1FD5E243E10}" type="parTrans" cxnId="{9CDED593-D603-439A-9E51-C3B99F95257E}">
      <dgm:prSet/>
      <dgm:spPr/>
      <dgm:t>
        <a:bodyPr/>
        <a:lstStyle/>
        <a:p>
          <a:endParaRPr lang="en-US"/>
        </a:p>
      </dgm:t>
    </dgm:pt>
    <dgm:pt modelId="{FA315E74-2290-47AF-93A2-9E88C40F8D3C}" type="sibTrans" cxnId="{9CDED593-D603-439A-9E51-C3B99F95257E}">
      <dgm:prSet/>
      <dgm:spPr/>
      <dgm:t>
        <a:bodyPr/>
        <a:lstStyle/>
        <a:p>
          <a:endParaRPr lang="en-US"/>
        </a:p>
      </dgm:t>
    </dgm:pt>
    <dgm:pt modelId="{7FF30630-DD57-4809-9947-9F44EC68F5BC}">
      <dgm:prSet/>
      <dgm:spPr/>
      <dgm:t>
        <a:bodyPr/>
        <a:lstStyle/>
        <a:p>
          <a:r>
            <a:rPr lang="en-US">
              <a:solidFill>
                <a:schemeClr val="accent2">
                  <a:lumMod val="75000"/>
                </a:schemeClr>
              </a:solidFill>
            </a:rPr>
            <a:t>New institution is awarded based on the amount entered on the relinquishment form</a:t>
          </a:r>
        </a:p>
      </dgm:t>
    </dgm:pt>
    <dgm:pt modelId="{82E2B490-F598-4311-AACF-6503774DCD77}" type="parTrans" cxnId="{A2F6E0EE-00D3-4D18-803E-CA7C1758833F}">
      <dgm:prSet/>
      <dgm:spPr/>
      <dgm:t>
        <a:bodyPr/>
        <a:lstStyle/>
        <a:p>
          <a:endParaRPr lang="en-US"/>
        </a:p>
      </dgm:t>
    </dgm:pt>
    <dgm:pt modelId="{3805F552-C255-4D19-82D3-0D42A8FC08AF}" type="sibTrans" cxnId="{A2F6E0EE-00D3-4D18-803E-CA7C1758833F}">
      <dgm:prSet/>
      <dgm:spPr/>
      <dgm:t>
        <a:bodyPr/>
        <a:lstStyle/>
        <a:p>
          <a:endParaRPr lang="en-US"/>
        </a:p>
      </dgm:t>
    </dgm:pt>
    <dgm:pt modelId="{952E8420-ADD1-4089-A29E-22E76B25DF39}">
      <dgm:prSet/>
      <dgm:spPr/>
      <dgm:t>
        <a:bodyPr/>
        <a:lstStyle/>
        <a:p>
          <a:r>
            <a:rPr lang="en-US">
              <a:solidFill>
                <a:schemeClr val="accent2">
                  <a:lumMod val="75000"/>
                </a:schemeClr>
              </a:solidFill>
            </a:rPr>
            <a:t>New institution will receive a supplement for any residual amount</a:t>
          </a:r>
        </a:p>
      </dgm:t>
    </dgm:pt>
    <dgm:pt modelId="{63FAB899-98A5-4582-8FEA-CBC52DFFA639}" type="parTrans" cxnId="{D5CF0487-6097-4CCE-A292-CBB1BE733A27}">
      <dgm:prSet/>
      <dgm:spPr/>
      <dgm:t>
        <a:bodyPr/>
        <a:lstStyle/>
        <a:p>
          <a:endParaRPr lang="en-US"/>
        </a:p>
      </dgm:t>
    </dgm:pt>
    <dgm:pt modelId="{0A85D77F-02BC-455F-8130-7D1C15597045}" type="sibTrans" cxnId="{D5CF0487-6097-4CCE-A292-CBB1BE733A27}">
      <dgm:prSet/>
      <dgm:spPr/>
      <dgm:t>
        <a:bodyPr/>
        <a:lstStyle/>
        <a:p>
          <a:endParaRPr lang="en-US"/>
        </a:p>
      </dgm:t>
    </dgm:pt>
    <dgm:pt modelId="{3A3D6B5E-4863-4F95-AA5E-515612334879}">
      <dgm:prSet/>
      <dgm:spPr/>
      <dgm:t>
        <a:bodyPr/>
        <a:lstStyle/>
        <a:p>
          <a:r>
            <a:rPr lang="en-US">
              <a:solidFill>
                <a:schemeClr val="accent2">
                  <a:lumMod val="75000"/>
                </a:schemeClr>
              </a:solidFill>
            </a:rPr>
            <a:t>If you over-relinquish (send too much back) you have to complete the entire process again, which will take months to get the funds back  </a:t>
          </a:r>
        </a:p>
      </dgm:t>
    </dgm:pt>
    <dgm:pt modelId="{66100C4B-0366-411E-B13A-840D464F45D2}" type="parTrans" cxnId="{3A0B534A-C32E-41EE-A4BF-076666B75A9D}">
      <dgm:prSet/>
      <dgm:spPr/>
      <dgm:t>
        <a:bodyPr/>
        <a:lstStyle/>
        <a:p>
          <a:endParaRPr lang="en-US"/>
        </a:p>
      </dgm:t>
    </dgm:pt>
    <dgm:pt modelId="{382874FE-02E6-4DB3-A356-13950DA1CEEA}" type="sibTrans" cxnId="{3A0B534A-C32E-41EE-A4BF-076666B75A9D}">
      <dgm:prSet/>
      <dgm:spPr/>
      <dgm:t>
        <a:bodyPr/>
        <a:lstStyle/>
        <a:p>
          <a:endParaRPr lang="en-US"/>
        </a:p>
      </dgm:t>
    </dgm:pt>
    <dgm:pt modelId="{D13EAD1E-511A-464F-9862-03C6D96973FA}">
      <dgm:prSet/>
      <dgm:spPr/>
      <dgm:t>
        <a:bodyPr/>
        <a:lstStyle/>
        <a:p>
          <a:endParaRPr lang="en-US">
            <a:solidFill>
              <a:schemeClr val="accent2">
                <a:lumMod val="75000"/>
              </a:schemeClr>
            </a:solidFill>
          </a:endParaRPr>
        </a:p>
      </dgm:t>
    </dgm:pt>
    <dgm:pt modelId="{819ED109-BF7C-4248-AD77-8635E47C61CA}" type="parTrans" cxnId="{13E9DCA7-BF72-483C-8329-6D34FCB0D069}">
      <dgm:prSet/>
      <dgm:spPr/>
      <dgm:t>
        <a:bodyPr/>
        <a:lstStyle/>
        <a:p>
          <a:endParaRPr lang="en-US"/>
        </a:p>
      </dgm:t>
    </dgm:pt>
    <dgm:pt modelId="{AA07B184-A415-42E7-ABC5-864B95D18CB6}" type="sibTrans" cxnId="{13E9DCA7-BF72-483C-8329-6D34FCB0D069}">
      <dgm:prSet/>
      <dgm:spPr/>
      <dgm:t>
        <a:bodyPr/>
        <a:lstStyle/>
        <a:p>
          <a:endParaRPr lang="en-US"/>
        </a:p>
      </dgm:t>
    </dgm:pt>
    <dgm:pt modelId="{D7EA5A1C-4497-4073-B3FB-D668FED1D6A7}">
      <dgm:prSet/>
      <dgm:spPr/>
      <dgm:t>
        <a:bodyPr/>
        <a:lstStyle/>
        <a:p>
          <a:endParaRPr lang="en-US">
            <a:solidFill>
              <a:schemeClr val="accent2">
                <a:lumMod val="75000"/>
              </a:schemeClr>
            </a:solidFill>
          </a:endParaRPr>
        </a:p>
      </dgm:t>
    </dgm:pt>
    <dgm:pt modelId="{5129D19B-1F63-4525-89E9-29D0F33295CD}" type="parTrans" cxnId="{60DDE57A-E7CF-410E-85F4-76D685A845CC}">
      <dgm:prSet/>
      <dgm:spPr/>
      <dgm:t>
        <a:bodyPr/>
        <a:lstStyle/>
        <a:p>
          <a:endParaRPr lang="en-US"/>
        </a:p>
      </dgm:t>
    </dgm:pt>
    <dgm:pt modelId="{FDF211FC-5F1A-4DAE-B188-7D796F955E17}" type="sibTrans" cxnId="{60DDE57A-E7CF-410E-85F4-76D685A845CC}">
      <dgm:prSet/>
      <dgm:spPr/>
      <dgm:t>
        <a:bodyPr/>
        <a:lstStyle/>
        <a:p>
          <a:endParaRPr lang="en-US"/>
        </a:p>
      </dgm:t>
    </dgm:pt>
    <dgm:pt modelId="{8CED4D38-B90A-47C3-B420-4C5DD3419969}">
      <dgm:prSet/>
      <dgm:spPr/>
      <dgm:t>
        <a:bodyPr/>
        <a:lstStyle/>
        <a:p>
          <a:endParaRPr lang="en-US">
            <a:solidFill>
              <a:schemeClr val="accent2">
                <a:lumMod val="75000"/>
              </a:schemeClr>
            </a:solidFill>
          </a:endParaRPr>
        </a:p>
      </dgm:t>
    </dgm:pt>
    <dgm:pt modelId="{25E47DAF-D86A-4DCE-9AE8-4C0248E4AE84}" type="parTrans" cxnId="{EF3601A9-82A6-4C88-A627-B62A279330A3}">
      <dgm:prSet/>
      <dgm:spPr/>
      <dgm:t>
        <a:bodyPr/>
        <a:lstStyle/>
        <a:p>
          <a:endParaRPr lang="en-US"/>
        </a:p>
      </dgm:t>
    </dgm:pt>
    <dgm:pt modelId="{80D28498-0A35-47FD-BFA4-3F9209D1B74A}" type="sibTrans" cxnId="{EF3601A9-82A6-4C88-A627-B62A279330A3}">
      <dgm:prSet/>
      <dgm:spPr/>
      <dgm:t>
        <a:bodyPr/>
        <a:lstStyle/>
        <a:p>
          <a:endParaRPr lang="en-US"/>
        </a:p>
      </dgm:t>
    </dgm:pt>
    <dgm:pt modelId="{ADB72C62-6253-4983-927E-FDBA57F36E59}">
      <dgm:prSet/>
      <dgm:spPr/>
      <dgm:t>
        <a:bodyPr/>
        <a:lstStyle/>
        <a:p>
          <a:endParaRPr lang="en-US">
            <a:solidFill>
              <a:schemeClr val="accent2">
                <a:lumMod val="75000"/>
              </a:schemeClr>
            </a:solidFill>
          </a:endParaRPr>
        </a:p>
      </dgm:t>
    </dgm:pt>
    <dgm:pt modelId="{AA09451B-7840-4B55-889F-7D4D0BD0504D}" type="parTrans" cxnId="{112A7424-DA2E-42CA-BC7A-BCA2DA9518AC}">
      <dgm:prSet/>
      <dgm:spPr/>
      <dgm:t>
        <a:bodyPr/>
        <a:lstStyle/>
        <a:p>
          <a:endParaRPr lang="en-US"/>
        </a:p>
      </dgm:t>
    </dgm:pt>
    <dgm:pt modelId="{5DAAFF62-B281-4758-A73C-0B85EBE4C867}" type="sibTrans" cxnId="{112A7424-DA2E-42CA-BC7A-BCA2DA9518AC}">
      <dgm:prSet/>
      <dgm:spPr/>
      <dgm:t>
        <a:bodyPr/>
        <a:lstStyle/>
        <a:p>
          <a:endParaRPr lang="en-US"/>
        </a:p>
      </dgm:t>
    </dgm:pt>
    <dgm:pt modelId="{78EE2A17-6036-4DD2-9966-E02B93CB1714}">
      <dgm:prSet/>
      <dgm:spPr/>
      <dgm:t>
        <a:bodyPr/>
        <a:lstStyle/>
        <a:p>
          <a:endParaRPr lang="en-US">
            <a:solidFill>
              <a:schemeClr val="accent2">
                <a:lumMod val="75000"/>
              </a:schemeClr>
            </a:solidFill>
          </a:endParaRPr>
        </a:p>
      </dgm:t>
    </dgm:pt>
    <dgm:pt modelId="{21733CF8-FFDA-488C-8466-59998000588D}" type="parTrans" cxnId="{43325CE8-B2C8-4200-9FE2-8A1638BDB36D}">
      <dgm:prSet/>
      <dgm:spPr/>
      <dgm:t>
        <a:bodyPr/>
        <a:lstStyle/>
        <a:p>
          <a:endParaRPr lang="en-US"/>
        </a:p>
      </dgm:t>
    </dgm:pt>
    <dgm:pt modelId="{B7BCE02B-86E3-4637-8C60-D56FABEBAE9F}" type="sibTrans" cxnId="{43325CE8-B2C8-4200-9FE2-8A1638BDB36D}">
      <dgm:prSet/>
      <dgm:spPr/>
      <dgm:t>
        <a:bodyPr/>
        <a:lstStyle/>
        <a:p>
          <a:endParaRPr lang="en-US"/>
        </a:p>
      </dgm:t>
    </dgm:pt>
    <dgm:pt modelId="{4F05736C-9310-4345-B312-4DC35070781D}">
      <dgm:prSet/>
      <dgm:spPr/>
      <dgm:t>
        <a:bodyPr/>
        <a:lstStyle/>
        <a:p>
          <a:endParaRPr lang="en-US">
            <a:solidFill>
              <a:schemeClr val="accent2">
                <a:lumMod val="75000"/>
              </a:schemeClr>
            </a:solidFill>
          </a:endParaRPr>
        </a:p>
      </dgm:t>
    </dgm:pt>
    <dgm:pt modelId="{F6F31DBB-29AD-4B76-930D-F976A018815E}" type="parTrans" cxnId="{6249FBB6-980D-4FFC-84B2-B1FA2B34CDAA}">
      <dgm:prSet/>
      <dgm:spPr/>
      <dgm:t>
        <a:bodyPr/>
        <a:lstStyle/>
        <a:p>
          <a:endParaRPr lang="en-US"/>
        </a:p>
      </dgm:t>
    </dgm:pt>
    <dgm:pt modelId="{AF68F649-E3A7-4CF0-90CB-6217F1E2386C}" type="sibTrans" cxnId="{6249FBB6-980D-4FFC-84B2-B1FA2B34CDAA}">
      <dgm:prSet/>
      <dgm:spPr/>
      <dgm:t>
        <a:bodyPr/>
        <a:lstStyle/>
        <a:p>
          <a:endParaRPr lang="en-US"/>
        </a:p>
      </dgm:t>
    </dgm:pt>
    <dgm:pt modelId="{C9B6B178-0731-4B73-949A-BCF790F12B49}" type="pres">
      <dgm:prSet presAssocID="{2D47C76A-3EF4-46B2-9053-F1E4D63C6082}" presName="linearFlow" presStyleCnt="0">
        <dgm:presLayoutVars>
          <dgm:resizeHandles val="exact"/>
        </dgm:presLayoutVars>
      </dgm:prSet>
      <dgm:spPr/>
    </dgm:pt>
    <dgm:pt modelId="{707218BC-ADB3-40F4-8462-F0564AA5CA45}" type="pres">
      <dgm:prSet presAssocID="{83FA8BEE-F964-4C66-863E-65B41D3CAF10}" presName="node" presStyleLbl="node1" presStyleIdx="0" presStyleCnt="1">
        <dgm:presLayoutVars>
          <dgm:bulletEnabled val="1"/>
        </dgm:presLayoutVars>
      </dgm:prSet>
      <dgm:spPr/>
    </dgm:pt>
  </dgm:ptLst>
  <dgm:cxnLst>
    <dgm:cxn modelId="{3764C709-007F-4111-8245-48DED83AE25D}" type="presOf" srcId="{D13EAD1E-511A-464F-9862-03C6D96973FA}" destId="{707218BC-ADB3-40F4-8462-F0564AA5CA45}" srcOrd="0" destOrd="2" presId="urn:microsoft.com/office/officeart/2005/8/layout/process2"/>
    <dgm:cxn modelId="{D148200D-A7A7-49C8-981F-98E4540ED4D7}" type="presOf" srcId="{8CED4D38-B90A-47C3-B420-4C5DD3419969}" destId="{707218BC-ADB3-40F4-8462-F0564AA5CA45}" srcOrd="0" destOrd="6" presId="urn:microsoft.com/office/officeart/2005/8/layout/process2"/>
    <dgm:cxn modelId="{112A7424-DA2E-42CA-BC7A-BCA2DA9518AC}" srcId="{83FA8BEE-F964-4C66-863E-65B41D3CAF10}" destId="{ADB72C62-6253-4983-927E-FDBA57F36E59}" srcOrd="7" destOrd="0" parTransId="{AA09451B-7840-4B55-889F-7D4D0BD0504D}" sibTransId="{5DAAFF62-B281-4758-A73C-0B85EBE4C867}"/>
    <dgm:cxn modelId="{72EFFA24-59C9-41CC-A385-56F3B2EB36E9}" type="presOf" srcId="{B53655A2-3C5D-455F-94AB-B187089C057D}" destId="{707218BC-ADB3-40F4-8462-F0564AA5CA45}" srcOrd="0" destOrd="5" presId="urn:microsoft.com/office/officeart/2005/8/layout/process2"/>
    <dgm:cxn modelId="{56DF5525-E3D7-4154-9DF3-9EA8A36CC869}" type="presOf" srcId="{83FA8BEE-F964-4C66-863E-65B41D3CAF10}" destId="{707218BC-ADB3-40F4-8462-F0564AA5CA45}" srcOrd="0" destOrd="0" presId="urn:microsoft.com/office/officeart/2005/8/layout/process2"/>
    <dgm:cxn modelId="{B74A7729-0B7F-4588-B5B2-F257EA8DF6DB}" type="presOf" srcId="{3B7D2688-598B-4515-965D-BCA56BB08EEF}" destId="{707218BC-ADB3-40F4-8462-F0564AA5CA45}" srcOrd="0" destOrd="1" presId="urn:microsoft.com/office/officeart/2005/8/layout/process2"/>
    <dgm:cxn modelId="{9FE85F39-2E52-4BBB-BB97-3A8D64E25DF2}" type="presOf" srcId="{ADB72C62-6253-4983-927E-FDBA57F36E59}" destId="{707218BC-ADB3-40F4-8462-F0564AA5CA45}" srcOrd="0" destOrd="8" presId="urn:microsoft.com/office/officeart/2005/8/layout/process2"/>
    <dgm:cxn modelId="{489A5545-B84F-4A5D-BA50-5E69FCAF0A89}" type="presOf" srcId="{3A3D6B5E-4863-4F95-AA5E-515612334879}" destId="{707218BC-ADB3-40F4-8462-F0564AA5CA45}" srcOrd="0" destOrd="13" presId="urn:microsoft.com/office/officeart/2005/8/layout/process2"/>
    <dgm:cxn modelId="{DA990248-7789-48B4-AA2F-5CDE47FBA08C}" type="presOf" srcId="{952E8420-ADD1-4089-A29E-22E76B25DF39}" destId="{707218BC-ADB3-40F4-8462-F0564AA5CA45}" srcOrd="0" destOrd="11" presId="urn:microsoft.com/office/officeart/2005/8/layout/process2"/>
    <dgm:cxn modelId="{3A0B534A-C32E-41EE-A4BF-076666B75A9D}" srcId="{83FA8BEE-F964-4C66-863E-65B41D3CAF10}" destId="{3A3D6B5E-4863-4F95-AA5E-515612334879}" srcOrd="12" destOrd="0" parTransId="{66100C4B-0366-411E-B13A-840D464F45D2}" sibTransId="{382874FE-02E6-4DB3-A356-13950DA1CEEA}"/>
    <dgm:cxn modelId="{CE38CB4A-F91F-4E74-92DE-8D1D417C55EA}" srcId="{83FA8BEE-F964-4C66-863E-65B41D3CAF10}" destId="{3B7D2688-598B-4515-965D-BCA56BB08EEF}" srcOrd="0" destOrd="0" parTransId="{59A03507-6963-4BC5-8FB8-A8061DDEDEAE}" sibTransId="{D5A4CA32-5ECB-47C9-A606-9768CE768055}"/>
    <dgm:cxn modelId="{24E3B44F-3F25-46AB-99F4-6A3C7DCC772A}" type="presOf" srcId="{D7EA5A1C-4497-4073-B3FB-D668FED1D6A7}" destId="{707218BC-ADB3-40F4-8462-F0564AA5CA45}" srcOrd="0" destOrd="4" presId="urn:microsoft.com/office/officeart/2005/8/layout/process2"/>
    <dgm:cxn modelId="{DAE22570-FA44-4AE8-A4C9-0CA2580D48DC}" type="presOf" srcId="{CC6A06E4-066E-4CB8-B5E2-EDD546B772B1}" destId="{707218BC-ADB3-40F4-8462-F0564AA5CA45}" srcOrd="0" destOrd="7" presId="urn:microsoft.com/office/officeart/2005/8/layout/process2"/>
    <dgm:cxn modelId="{60DDE57A-E7CF-410E-85F4-76D685A845CC}" srcId="{83FA8BEE-F964-4C66-863E-65B41D3CAF10}" destId="{D7EA5A1C-4497-4073-B3FB-D668FED1D6A7}" srcOrd="3" destOrd="0" parTransId="{5129D19B-1F63-4525-89E9-29D0F33295CD}" sibTransId="{FDF211FC-5F1A-4DAE-B188-7D796F955E17}"/>
    <dgm:cxn modelId="{13125F85-ADC0-40AA-B667-471CE8DEB43B}" type="presOf" srcId="{2D47C76A-3EF4-46B2-9053-F1E4D63C6082}" destId="{C9B6B178-0731-4B73-949A-BCF790F12B49}" srcOrd="0" destOrd="0" presId="urn:microsoft.com/office/officeart/2005/8/layout/process2"/>
    <dgm:cxn modelId="{D5CF0487-6097-4CCE-A292-CBB1BE733A27}" srcId="{83FA8BEE-F964-4C66-863E-65B41D3CAF10}" destId="{952E8420-ADD1-4089-A29E-22E76B25DF39}" srcOrd="10" destOrd="0" parTransId="{63FAB899-98A5-4582-8FEA-CBC52DFFA639}" sibTransId="{0A85D77F-02BC-455F-8130-7D1C15597045}"/>
    <dgm:cxn modelId="{9CDED593-D603-439A-9E51-C3B99F95257E}" srcId="{83FA8BEE-F964-4C66-863E-65B41D3CAF10}" destId="{CC6A06E4-066E-4CB8-B5E2-EDD546B772B1}" srcOrd="6" destOrd="0" parTransId="{9BAB3B98-D40A-420A-9EAD-D1FD5E243E10}" sibTransId="{FA315E74-2290-47AF-93A2-9E88C40F8D3C}"/>
    <dgm:cxn modelId="{13E9DCA7-BF72-483C-8329-6D34FCB0D069}" srcId="{83FA8BEE-F964-4C66-863E-65B41D3CAF10}" destId="{D13EAD1E-511A-464F-9862-03C6D96973FA}" srcOrd="1" destOrd="0" parTransId="{819ED109-BF7C-4248-AD77-8635E47C61CA}" sibTransId="{AA07B184-A415-42E7-ABC5-864B95D18CB6}"/>
    <dgm:cxn modelId="{EF3601A9-82A6-4C88-A627-B62A279330A3}" srcId="{83FA8BEE-F964-4C66-863E-65B41D3CAF10}" destId="{8CED4D38-B90A-47C3-B420-4C5DD3419969}" srcOrd="5" destOrd="0" parTransId="{25E47DAF-D86A-4DCE-9AE8-4C0248E4AE84}" sibTransId="{80D28498-0A35-47FD-BFA4-3F9209D1B74A}"/>
    <dgm:cxn modelId="{481B2AAC-35F9-425F-8942-3E1C60C9FFFD}" srcId="{83FA8BEE-F964-4C66-863E-65B41D3CAF10}" destId="{925796B9-4BC0-4E57-9404-B112F1FDAF16}" srcOrd="2" destOrd="0" parTransId="{A346C217-691D-4ADF-AFA4-24D1AFEE51D1}" sibTransId="{EDA7C05A-4579-47C2-A1D0-2E570D610DB9}"/>
    <dgm:cxn modelId="{C652BBB4-BA9B-426F-8109-49D1179697B4}" srcId="{2D47C76A-3EF4-46B2-9053-F1E4D63C6082}" destId="{83FA8BEE-F964-4C66-863E-65B41D3CAF10}" srcOrd="0" destOrd="0" parTransId="{8D600053-EFB7-4CCD-AF86-3A8C877DCB66}" sibTransId="{B2104751-267F-4C77-B252-6661F20047C4}"/>
    <dgm:cxn modelId="{5FFFE7B5-5092-4A17-8973-6FAE8CF961BF}" type="presOf" srcId="{7FF30630-DD57-4809-9947-9F44EC68F5BC}" destId="{707218BC-ADB3-40F4-8462-F0564AA5CA45}" srcOrd="0" destOrd="9" presId="urn:microsoft.com/office/officeart/2005/8/layout/process2"/>
    <dgm:cxn modelId="{6249FBB6-980D-4FFC-84B2-B1FA2B34CDAA}" srcId="{83FA8BEE-F964-4C66-863E-65B41D3CAF10}" destId="{4F05736C-9310-4345-B312-4DC35070781D}" srcOrd="11" destOrd="0" parTransId="{F6F31DBB-29AD-4B76-930D-F976A018815E}" sibTransId="{AF68F649-E3A7-4CF0-90CB-6217F1E2386C}"/>
    <dgm:cxn modelId="{7D26DABB-1913-443B-8500-102A29B66665}" srcId="{83FA8BEE-F964-4C66-863E-65B41D3CAF10}" destId="{B53655A2-3C5D-455F-94AB-B187089C057D}" srcOrd="4" destOrd="0" parTransId="{25D01614-2B7A-41FA-80DA-67B2825D4069}" sibTransId="{35B6878D-2AB2-4D38-8563-C7D062A526E0}"/>
    <dgm:cxn modelId="{CE18D6E4-3D72-44AB-842A-13B11C3B3619}" type="presOf" srcId="{78EE2A17-6036-4DD2-9966-E02B93CB1714}" destId="{707218BC-ADB3-40F4-8462-F0564AA5CA45}" srcOrd="0" destOrd="10" presId="urn:microsoft.com/office/officeart/2005/8/layout/process2"/>
    <dgm:cxn modelId="{43325CE8-B2C8-4200-9FE2-8A1638BDB36D}" srcId="{83FA8BEE-F964-4C66-863E-65B41D3CAF10}" destId="{78EE2A17-6036-4DD2-9966-E02B93CB1714}" srcOrd="9" destOrd="0" parTransId="{21733CF8-FFDA-488C-8466-59998000588D}" sibTransId="{B7BCE02B-86E3-4637-8C60-D56FABEBAE9F}"/>
    <dgm:cxn modelId="{0060AEED-5398-4607-A34B-BDC9F031E05B}" type="presOf" srcId="{925796B9-4BC0-4E57-9404-B112F1FDAF16}" destId="{707218BC-ADB3-40F4-8462-F0564AA5CA45}" srcOrd="0" destOrd="3" presId="urn:microsoft.com/office/officeart/2005/8/layout/process2"/>
    <dgm:cxn modelId="{A2F6E0EE-00D3-4D18-803E-CA7C1758833F}" srcId="{83FA8BEE-F964-4C66-863E-65B41D3CAF10}" destId="{7FF30630-DD57-4809-9947-9F44EC68F5BC}" srcOrd="8" destOrd="0" parTransId="{82E2B490-F598-4311-AACF-6503774DCD77}" sibTransId="{3805F552-C255-4D19-82D3-0D42A8FC08AF}"/>
    <dgm:cxn modelId="{C7F526FB-03E4-479C-9BB4-36C9CCEA4908}" type="presOf" srcId="{4F05736C-9310-4345-B312-4DC35070781D}" destId="{707218BC-ADB3-40F4-8462-F0564AA5CA45}" srcOrd="0" destOrd="12" presId="urn:microsoft.com/office/officeart/2005/8/layout/process2"/>
    <dgm:cxn modelId="{270AA879-64E6-4CDC-B83E-A719FD1D024E}" type="presParOf" srcId="{C9B6B178-0731-4B73-949A-BCF790F12B49}" destId="{707218BC-ADB3-40F4-8462-F0564AA5CA45}"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1CE308-F06F-42E7-8B71-74FA3FBEB6B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AAFA21C-B22C-4A8C-ABEC-B8609601D3EA}">
      <dgm:prSet/>
      <dgm:spPr/>
      <dgm:t>
        <a:bodyPr/>
        <a:lstStyle/>
        <a:p>
          <a:pPr>
            <a:lnSpc>
              <a:spcPct val="100000"/>
            </a:lnSpc>
            <a:defRPr cap="all"/>
          </a:pPr>
          <a:r>
            <a:rPr lang="en-US" b="1"/>
            <a:t>August 2022 </a:t>
          </a:r>
        </a:p>
        <a:p>
          <a:pPr>
            <a:lnSpc>
              <a:spcPct val="100000"/>
            </a:lnSpc>
            <a:defRPr cap="all"/>
          </a:pPr>
          <a:r>
            <a:rPr lang="en-US" b="0"/>
            <a:t>via </a:t>
          </a:r>
        </a:p>
        <a:p>
          <a:pPr>
            <a:lnSpc>
              <a:spcPct val="100000"/>
            </a:lnSpc>
            <a:defRPr cap="all"/>
          </a:pPr>
          <a:r>
            <a:rPr lang="en-US" b="0"/>
            <a:t>Zoom</a:t>
          </a:r>
        </a:p>
      </dgm:t>
    </dgm:pt>
    <dgm:pt modelId="{D03448AC-725D-4657-A861-66FF9C349B4F}" type="parTrans" cxnId="{5D93DBC6-991F-4AE3-9B54-8B13152BEB9F}">
      <dgm:prSet/>
      <dgm:spPr/>
      <dgm:t>
        <a:bodyPr/>
        <a:lstStyle/>
        <a:p>
          <a:endParaRPr lang="en-US"/>
        </a:p>
      </dgm:t>
    </dgm:pt>
    <dgm:pt modelId="{E367A97E-AC68-4BBD-8A2E-315B493264AD}" type="sibTrans" cxnId="{5D93DBC6-991F-4AE3-9B54-8B13152BEB9F}">
      <dgm:prSet/>
      <dgm:spPr/>
      <dgm:t>
        <a:bodyPr/>
        <a:lstStyle/>
        <a:p>
          <a:endParaRPr lang="en-US"/>
        </a:p>
      </dgm:t>
    </dgm:pt>
    <dgm:pt modelId="{2F3280B0-A263-413B-AF53-1B9A5CC8AEA8}">
      <dgm:prSet custT="1"/>
      <dgm:spPr/>
      <dgm:t>
        <a:bodyPr/>
        <a:lstStyle/>
        <a:p>
          <a:pPr>
            <a:lnSpc>
              <a:spcPct val="100000"/>
            </a:lnSpc>
            <a:defRPr cap="all"/>
          </a:pPr>
          <a:r>
            <a:rPr lang="en-US" sz="1200" b="0">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https://finance.uw.edu/gca/</a:t>
          </a:r>
        </a:p>
        <a:p>
          <a:pPr>
            <a:lnSpc>
              <a:spcPct val="100000"/>
            </a:lnSpc>
            <a:defRPr cap="all"/>
          </a:pPr>
          <a:r>
            <a:rPr lang="en-US" sz="1200" b="0">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training-outreach/gca-forum</a:t>
          </a:r>
          <a:endParaRPr lang="en-US" sz="1200" b="0">
            <a:solidFill>
              <a:schemeClr val="accent1">
                <a:lumMod val="50000"/>
              </a:schemeClr>
            </a:solidFill>
          </a:endParaRPr>
        </a:p>
      </dgm:t>
    </dgm:pt>
    <dgm:pt modelId="{0BD1FA34-E8D8-47C8-806D-0A59A2737BF0}" type="parTrans" cxnId="{4F50086D-6C13-489A-A625-01159E104E9D}">
      <dgm:prSet/>
      <dgm:spPr/>
      <dgm:t>
        <a:bodyPr/>
        <a:lstStyle/>
        <a:p>
          <a:endParaRPr lang="en-US"/>
        </a:p>
      </dgm:t>
    </dgm:pt>
    <dgm:pt modelId="{F49ACCE8-EE2D-4877-B7EE-3E437EA0EB5B}" type="sibTrans" cxnId="{4F50086D-6C13-489A-A625-01159E104E9D}">
      <dgm:prSet/>
      <dgm:spPr/>
      <dgm:t>
        <a:bodyPr/>
        <a:lstStyle/>
        <a:p>
          <a:endParaRPr lang="en-US"/>
        </a:p>
      </dgm:t>
    </dgm:pt>
    <dgm:pt modelId="{5150F0ED-3436-4CBC-8C56-2334767FC512}">
      <dgm:prSet/>
      <dgm:spPr/>
      <dgm:t>
        <a:bodyPr/>
        <a:lstStyle/>
        <a:p>
          <a:pPr>
            <a:lnSpc>
              <a:spcPct val="100000"/>
            </a:lnSpc>
            <a:defRPr cap="all"/>
          </a:pPr>
          <a:r>
            <a:rPr lang="en-US" b="0"/>
            <a:t>Survey about today’s forum will be sent out soon!</a:t>
          </a:r>
        </a:p>
      </dgm:t>
    </dgm:pt>
    <dgm:pt modelId="{A9531B22-0F88-4960-9D42-EB8337D4A312}" type="parTrans" cxnId="{FAC51A1E-C763-4285-90DB-23050EEB9DE7}">
      <dgm:prSet/>
      <dgm:spPr/>
      <dgm:t>
        <a:bodyPr/>
        <a:lstStyle/>
        <a:p>
          <a:endParaRPr lang="en-US"/>
        </a:p>
      </dgm:t>
    </dgm:pt>
    <dgm:pt modelId="{53C1800F-B835-4BC9-834E-EA50113FB11B}" type="sibTrans" cxnId="{FAC51A1E-C763-4285-90DB-23050EEB9DE7}">
      <dgm:prSet/>
      <dgm:spPr/>
      <dgm:t>
        <a:bodyPr/>
        <a:lstStyle/>
        <a:p>
          <a:endParaRPr lang="en-US"/>
        </a:p>
      </dgm:t>
    </dgm:pt>
    <dgm:pt modelId="{27D5075A-E5D7-4336-AF01-BD90B478527C}" type="pres">
      <dgm:prSet presAssocID="{AF1CE308-F06F-42E7-8B71-74FA3FBEB6B0}" presName="root" presStyleCnt="0">
        <dgm:presLayoutVars>
          <dgm:dir/>
          <dgm:resizeHandles val="exact"/>
        </dgm:presLayoutVars>
      </dgm:prSet>
      <dgm:spPr/>
    </dgm:pt>
    <dgm:pt modelId="{5E4FD506-1E1E-4CF3-BAF7-84B27F047083}" type="pres">
      <dgm:prSet presAssocID="{7AAFA21C-B22C-4A8C-ABEC-B8609601D3EA}" presName="compNode" presStyleCnt="0"/>
      <dgm:spPr/>
    </dgm:pt>
    <dgm:pt modelId="{C93FD2F8-B9E0-45CE-8972-35464879F795}" type="pres">
      <dgm:prSet presAssocID="{7AAFA21C-B22C-4A8C-ABEC-B8609601D3EA}" presName="iconBgRect" presStyleLbl="bgShp" presStyleIdx="0" presStyleCnt="3"/>
      <dgm:spPr>
        <a:solidFill>
          <a:schemeClr val="accent2">
            <a:lumMod val="20000"/>
            <a:lumOff val="80000"/>
          </a:schemeClr>
        </a:solidFill>
      </dgm:spPr>
    </dgm:pt>
    <dgm:pt modelId="{242A18CB-1BB2-47CE-9B33-DA1735E6967C}" type="pres">
      <dgm:prSet presAssocID="{7AAFA21C-B22C-4A8C-ABEC-B8609601D3EA}" presName="iconRect" presStyleLbl="node1" presStyleIdx="0" presStyleCnt="3"/>
      <dgm:spPr>
        <a:blipFill>
          <a:blip xmlns:r="http://schemas.openxmlformats.org/officeDocument/2006/relationships" r:embed="rId2">
            <a:duotone>
              <a:prstClr val="black"/>
              <a:schemeClr val="accent2">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Teacher with solid fill"/>
        </a:ext>
      </dgm:extLst>
    </dgm:pt>
    <dgm:pt modelId="{E1AE7638-7A98-4435-89C4-EA8155035DDB}" type="pres">
      <dgm:prSet presAssocID="{7AAFA21C-B22C-4A8C-ABEC-B8609601D3EA}" presName="spaceRect" presStyleCnt="0"/>
      <dgm:spPr/>
    </dgm:pt>
    <dgm:pt modelId="{D3AD1D69-9386-4D85-AF66-575B129754B8}" type="pres">
      <dgm:prSet presAssocID="{7AAFA21C-B22C-4A8C-ABEC-B8609601D3EA}" presName="textRect" presStyleLbl="revTx" presStyleIdx="0" presStyleCnt="3">
        <dgm:presLayoutVars>
          <dgm:chMax val="1"/>
          <dgm:chPref val="1"/>
        </dgm:presLayoutVars>
      </dgm:prSet>
      <dgm:spPr/>
    </dgm:pt>
    <dgm:pt modelId="{FD372725-0699-486B-82C3-0E10075AFC98}" type="pres">
      <dgm:prSet presAssocID="{E367A97E-AC68-4BBD-8A2E-315B493264AD}" presName="sibTrans" presStyleCnt="0"/>
      <dgm:spPr/>
    </dgm:pt>
    <dgm:pt modelId="{750A6C8D-8F3A-46D2-ADB7-594DF272CE14}" type="pres">
      <dgm:prSet presAssocID="{2F3280B0-A263-413B-AF53-1B9A5CC8AEA8}" presName="compNode" presStyleCnt="0"/>
      <dgm:spPr/>
    </dgm:pt>
    <dgm:pt modelId="{36E44DB7-B194-4070-8FCD-13586EEE5718}" type="pres">
      <dgm:prSet presAssocID="{2F3280B0-A263-413B-AF53-1B9A5CC8AEA8}" presName="iconBgRect" presStyleLbl="bgShp" presStyleIdx="1" presStyleCnt="3"/>
      <dgm:spPr>
        <a:solidFill>
          <a:schemeClr val="accent2">
            <a:lumMod val="20000"/>
            <a:lumOff val="80000"/>
          </a:schemeClr>
        </a:solidFill>
      </dgm:spPr>
    </dgm:pt>
    <dgm:pt modelId="{854E9448-9E04-4C99-848B-03468546C2BA}" type="pres">
      <dgm:prSet presAssocID="{2F3280B0-A263-413B-AF53-1B9A5CC8AEA8}" presName="iconRect" presStyleLbl="node1" presStyleIdx="1" presStyleCnt="3"/>
      <dgm:spPr>
        <a:blipFill>
          <a:blip xmlns:r="http://schemas.openxmlformats.org/officeDocument/2006/relationships" r:embed="rId4">
            <a:duotone>
              <a:prstClr val="black"/>
              <a:schemeClr val="accent5">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dgm:spPr>
    </dgm:pt>
    <dgm:pt modelId="{4DC266DD-525C-482E-B848-9DB9B71D8CC8}" type="pres">
      <dgm:prSet presAssocID="{2F3280B0-A263-413B-AF53-1B9A5CC8AEA8}" presName="spaceRect" presStyleCnt="0"/>
      <dgm:spPr/>
    </dgm:pt>
    <dgm:pt modelId="{163CE95E-EA59-4C85-8319-12669646CF81}" type="pres">
      <dgm:prSet presAssocID="{2F3280B0-A263-413B-AF53-1B9A5CC8AEA8}" presName="textRect" presStyleLbl="revTx" presStyleIdx="1" presStyleCnt="3">
        <dgm:presLayoutVars>
          <dgm:chMax val="1"/>
          <dgm:chPref val="1"/>
        </dgm:presLayoutVars>
      </dgm:prSet>
      <dgm:spPr/>
    </dgm:pt>
    <dgm:pt modelId="{4F2E935A-6645-418F-9CD9-4F845B44D320}" type="pres">
      <dgm:prSet presAssocID="{F49ACCE8-EE2D-4877-B7EE-3E437EA0EB5B}" presName="sibTrans" presStyleCnt="0"/>
      <dgm:spPr/>
    </dgm:pt>
    <dgm:pt modelId="{0B108C87-F45B-4FC6-92DB-C0675823AF3D}" type="pres">
      <dgm:prSet presAssocID="{5150F0ED-3436-4CBC-8C56-2334767FC512}" presName="compNode" presStyleCnt="0"/>
      <dgm:spPr/>
    </dgm:pt>
    <dgm:pt modelId="{AE260937-8D4C-46B5-9739-0F54D7D3C8D2}" type="pres">
      <dgm:prSet presAssocID="{5150F0ED-3436-4CBC-8C56-2334767FC512}" presName="iconBgRect" presStyleLbl="bgShp" presStyleIdx="2" presStyleCnt="3"/>
      <dgm:spPr>
        <a:solidFill>
          <a:schemeClr val="accent2">
            <a:lumMod val="20000"/>
            <a:lumOff val="80000"/>
          </a:schemeClr>
        </a:solidFill>
      </dgm:spPr>
    </dgm:pt>
    <dgm:pt modelId="{223F279C-DCCE-47EB-9E6D-65561C65B6CC}" type="pres">
      <dgm:prSet presAssocID="{5150F0ED-3436-4CBC-8C56-2334767FC512}" presName="iconRect" presStyleLbl="node1" presStyleIdx="2" presStyleCnt="3"/>
      <dgm:spPr>
        <a:blipFill>
          <a:blip xmlns:r="http://schemas.openxmlformats.org/officeDocument/2006/relationships" r:embed="rId6">
            <a:duotone>
              <a:prstClr val="black"/>
              <a:srgbClr val="D9C3A5">
                <a:tint val="50000"/>
                <a:satMod val="180000"/>
              </a:srgbClr>
            </a:duotone>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 List"/>
        </a:ext>
      </dgm:extLst>
    </dgm:pt>
    <dgm:pt modelId="{93A77EE0-2270-4CBD-AA24-F542D10CA3EE}" type="pres">
      <dgm:prSet presAssocID="{5150F0ED-3436-4CBC-8C56-2334767FC512}" presName="spaceRect" presStyleCnt="0"/>
      <dgm:spPr/>
    </dgm:pt>
    <dgm:pt modelId="{844D5187-A95E-45E7-B0EF-E7BCB4E6600D}" type="pres">
      <dgm:prSet presAssocID="{5150F0ED-3436-4CBC-8C56-2334767FC512}" presName="textRect" presStyleLbl="revTx" presStyleIdx="2" presStyleCnt="3">
        <dgm:presLayoutVars>
          <dgm:chMax val="1"/>
          <dgm:chPref val="1"/>
        </dgm:presLayoutVars>
      </dgm:prSet>
      <dgm:spPr/>
    </dgm:pt>
  </dgm:ptLst>
  <dgm:cxnLst>
    <dgm:cxn modelId="{DAE4410D-6134-4A9C-AA8D-1951FD1292C1}" type="presOf" srcId="{7AAFA21C-B22C-4A8C-ABEC-B8609601D3EA}" destId="{D3AD1D69-9386-4D85-AF66-575B129754B8}" srcOrd="0" destOrd="0" presId="urn:microsoft.com/office/officeart/2018/5/layout/IconCircleLabelList"/>
    <dgm:cxn modelId="{FAC51A1E-C763-4285-90DB-23050EEB9DE7}" srcId="{AF1CE308-F06F-42E7-8B71-74FA3FBEB6B0}" destId="{5150F0ED-3436-4CBC-8C56-2334767FC512}" srcOrd="2" destOrd="0" parTransId="{A9531B22-0F88-4960-9D42-EB8337D4A312}" sibTransId="{53C1800F-B835-4BC9-834E-EA50113FB11B}"/>
    <dgm:cxn modelId="{4F50086D-6C13-489A-A625-01159E104E9D}" srcId="{AF1CE308-F06F-42E7-8B71-74FA3FBEB6B0}" destId="{2F3280B0-A263-413B-AF53-1B9A5CC8AEA8}" srcOrd="1" destOrd="0" parTransId="{0BD1FA34-E8D8-47C8-806D-0A59A2737BF0}" sibTransId="{F49ACCE8-EE2D-4877-B7EE-3E437EA0EB5B}"/>
    <dgm:cxn modelId="{C0B06398-2336-4B01-AE28-5A6D5883C8ED}" type="presOf" srcId="{5150F0ED-3436-4CBC-8C56-2334767FC512}" destId="{844D5187-A95E-45E7-B0EF-E7BCB4E6600D}" srcOrd="0" destOrd="0" presId="urn:microsoft.com/office/officeart/2018/5/layout/IconCircleLabelList"/>
    <dgm:cxn modelId="{F9E5C0B1-1EF2-494E-9AD0-8636CBA0FADA}" type="presOf" srcId="{AF1CE308-F06F-42E7-8B71-74FA3FBEB6B0}" destId="{27D5075A-E5D7-4336-AF01-BD90B478527C}" srcOrd="0" destOrd="0" presId="urn:microsoft.com/office/officeart/2018/5/layout/IconCircleLabelList"/>
    <dgm:cxn modelId="{5D93DBC6-991F-4AE3-9B54-8B13152BEB9F}" srcId="{AF1CE308-F06F-42E7-8B71-74FA3FBEB6B0}" destId="{7AAFA21C-B22C-4A8C-ABEC-B8609601D3EA}" srcOrd="0" destOrd="0" parTransId="{D03448AC-725D-4657-A861-66FF9C349B4F}" sibTransId="{E367A97E-AC68-4BBD-8A2E-315B493264AD}"/>
    <dgm:cxn modelId="{43B44BEE-D7CF-4B3C-BBDA-A208E558A26A}" type="presOf" srcId="{2F3280B0-A263-413B-AF53-1B9A5CC8AEA8}" destId="{163CE95E-EA59-4C85-8319-12669646CF81}" srcOrd="0" destOrd="0" presId="urn:microsoft.com/office/officeart/2018/5/layout/IconCircleLabelList"/>
    <dgm:cxn modelId="{0912936B-927D-46A7-ABF3-ADA82E46F75D}" type="presParOf" srcId="{27D5075A-E5D7-4336-AF01-BD90B478527C}" destId="{5E4FD506-1E1E-4CF3-BAF7-84B27F047083}" srcOrd="0" destOrd="0" presId="urn:microsoft.com/office/officeart/2018/5/layout/IconCircleLabelList"/>
    <dgm:cxn modelId="{0046C261-0E21-41CF-B6F6-4EF8777D4401}" type="presParOf" srcId="{5E4FD506-1E1E-4CF3-BAF7-84B27F047083}" destId="{C93FD2F8-B9E0-45CE-8972-35464879F795}" srcOrd="0" destOrd="0" presId="urn:microsoft.com/office/officeart/2018/5/layout/IconCircleLabelList"/>
    <dgm:cxn modelId="{8D6BCA40-2376-4C22-A607-936EB15E1D05}" type="presParOf" srcId="{5E4FD506-1E1E-4CF3-BAF7-84B27F047083}" destId="{242A18CB-1BB2-47CE-9B33-DA1735E6967C}" srcOrd="1" destOrd="0" presId="urn:microsoft.com/office/officeart/2018/5/layout/IconCircleLabelList"/>
    <dgm:cxn modelId="{F4CFF253-FBD9-4EBD-BDE2-94254653E1BE}" type="presParOf" srcId="{5E4FD506-1E1E-4CF3-BAF7-84B27F047083}" destId="{E1AE7638-7A98-4435-89C4-EA8155035DDB}" srcOrd="2" destOrd="0" presId="urn:microsoft.com/office/officeart/2018/5/layout/IconCircleLabelList"/>
    <dgm:cxn modelId="{072C0780-983D-4ACC-9223-180BDE1EDDA5}" type="presParOf" srcId="{5E4FD506-1E1E-4CF3-BAF7-84B27F047083}" destId="{D3AD1D69-9386-4D85-AF66-575B129754B8}" srcOrd="3" destOrd="0" presId="urn:microsoft.com/office/officeart/2018/5/layout/IconCircleLabelList"/>
    <dgm:cxn modelId="{2EA7DEF4-6178-422E-9B6E-EB435E513D3C}" type="presParOf" srcId="{27D5075A-E5D7-4336-AF01-BD90B478527C}" destId="{FD372725-0699-486B-82C3-0E10075AFC98}" srcOrd="1" destOrd="0" presId="urn:microsoft.com/office/officeart/2018/5/layout/IconCircleLabelList"/>
    <dgm:cxn modelId="{8613F939-E273-45BE-9715-E985D190A5CB}" type="presParOf" srcId="{27D5075A-E5D7-4336-AF01-BD90B478527C}" destId="{750A6C8D-8F3A-46D2-ADB7-594DF272CE14}" srcOrd="2" destOrd="0" presId="urn:microsoft.com/office/officeart/2018/5/layout/IconCircleLabelList"/>
    <dgm:cxn modelId="{22A9577B-080C-4142-9FF6-2DA1D7C574C5}" type="presParOf" srcId="{750A6C8D-8F3A-46D2-ADB7-594DF272CE14}" destId="{36E44DB7-B194-4070-8FCD-13586EEE5718}" srcOrd="0" destOrd="0" presId="urn:microsoft.com/office/officeart/2018/5/layout/IconCircleLabelList"/>
    <dgm:cxn modelId="{9B862E77-B492-4B64-82C1-DCF1FBCB79C1}" type="presParOf" srcId="{750A6C8D-8F3A-46D2-ADB7-594DF272CE14}" destId="{854E9448-9E04-4C99-848B-03468546C2BA}" srcOrd="1" destOrd="0" presId="urn:microsoft.com/office/officeart/2018/5/layout/IconCircleLabelList"/>
    <dgm:cxn modelId="{A259AFA2-658F-477C-9C85-00A2DA02CDA5}" type="presParOf" srcId="{750A6C8D-8F3A-46D2-ADB7-594DF272CE14}" destId="{4DC266DD-525C-482E-B848-9DB9B71D8CC8}" srcOrd="2" destOrd="0" presId="urn:microsoft.com/office/officeart/2018/5/layout/IconCircleLabelList"/>
    <dgm:cxn modelId="{91A6C0C3-EA42-4215-BDB7-554DAFF06C6A}" type="presParOf" srcId="{750A6C8D-8F3A-46D2-ADB7-594DF272CE14}" destId="{163CE95E-EA59-4C85-8319-12669646CF81}" srcOrd="3" destOrd="0" presId="urn:microsoft.com/office/officeart/2018/5/layout/IconCircleLabelList"/>
    <dgm:cxn modelId="{7FB24076-194A-4B67-893C-E07F0956368F}" type="presParOf" srcId="{27D5075A-E5D7-4336-AF01-BD90B478527C}" destId="{4F2E935A-6645-418F-9CD9-4F845B44D320}" srcOrd="3" destOrd="0" presId="urn:microsoft.com/office/officeart/2018/5/layout/IconCircleLabelList"/>
    <dgm:cxn modelId="{F8B487C1-0214-4760-8BAD-EB623776B639}" type="presParOf" srcId="{27D5075A-E5D7-4336-AF01-BD90B478527C}" destId="{0B108C87-F45B-4FC6-92DB-C0675823AF3D}" srcOrd="4" destOrd="0" presId="urn:microsoft.com/office/officeart/2018/5/layout/IconCircleLabelList"/>
    <dgm:cxn modelId="{DC40013F-6998-4BA5-9253-E8279B307272}" type="presParOf" srcId="{0B108C87-F45B-4FC6-92DB-C0675823AF3D}" destId="{AE260937-8D4C-46B5-9739-0F54D7D3C8D2}" srcOrd="0" destOrd="0" presId="urn:microsoft.com/office/officeart/2018/5/layout/IconCircleLabelList"/>
    <dgm:cxn modelId="{E68E8AEB-7F92-4AA2-ACDE-1D717290B790}" type="presParOf" srcId="{0B108C87-F45B-4FC6-92DB-C0675823AF3D}" destId="{223F279C-DCCE-47EB-9E6D-65561C65B6CC}" srcOrd="1" destOrd="0" presId="urn:microsoft.com/office/officeart/2018/5/layout/IconCircleLabelList"/>
    <dgm:cxn modelId="{B0FA678E-8323-4E79-B737-9C74D7CB8AFC}" type="presParOf" srcId="{0B108C87-F45B-4FC6-92DB-C0675823AF3D}" destId="{93A77EE0-2270-4CBD-AA24-F542D10CA3EE}" srcOrd="2" destOrd="0" presId="urn:microsoft.com/office/officeart/2018/5/layout/IconCircleLabelList"/>
    <dgm:cxn modelId="{76B1E1DD-38E9-40B5-9646-7022528B849C}" type="presParOf" srcId="{0B108C87-F45B-4FC6-92DB-C0675823AF3D}" destId="{844D5187-A95E-45E7-B0EF-E7BCB4E6600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A37AA-BBC6-4B4F-BBBD-3FFE03B69EC4}">
      <dsp:nvSpPr>
        <dsp:cNvPr id="0" name=""/>
        <dsp:cNvSpPr/>
      </dsp:nvSpPr>
      <dsp:spPr>
        <a:xfrm>
          <a:off x="0" y="0"/>
          <a:ext cx="634101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05ABC4-2D28-47A1-9F1C-AA2C2FAC57DB}">
      <dsp:nvSpPr>
        <dsp:cNvPr id="0" name=""/>
        <dsp:cNvSpPr/>
      </dsp:nvSpPr>
      <dsp:spPr>
        <a:xfrm>
          <a:off x="0" y="0"/>
          <a:ext cx="6341016" cy="115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GCA Forum will be recorded and retained for the legally approved retention period under Washington State Policy</a:t>
          </a:r>
        </a:p>
      </dsp:txBody>
      <dsp:txXfrm>
        <a:off x="0" y="0"/>
        <a:ext cx="6341016" cy="1150974"/>
      </dsp:txXfrm>
    </dsp:sp>
    <dsp:sp modelId="{466CE82D-59FC-4D6B-AF07-13176FE6E334}">
      <dsp:nvSpPr>
        <dsp:cNvPr id="0" name=""/>
        <dsp:cNvSpPr/>
      </dsp:nvSpPr>
      <dsp:spPr>
        <a:xfrm>
          <a:off x="0" y="1150974"/>
          <a:ext cx="634101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A14BC-11FC-40B9-8AFB-CA4F88BB76D4}">
      <dsp:nvSpPr>
        <dsp:cNvPr id="0" name=""/>
        <dsp:cNvSpPr/>
      </dsp:nvSpPr>
      <dsp:spPr>
        <a:xfrm>
          <a:off x="0" y="1150974"/>
          <a:ext cx="6341016" cy="115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It is subject to release under the Washington State Public Records Act or Federal Freedom of Information Act (FOIA)</a:t>
          </a:r>
        </a:p>
      </dsp:txBody>
      <dsp:txXfrm>
        <a:off x="0" y="1150974"/>
        <a:ext cx="6341016" cy="1150974"/>
      </dsp:txXfrm>
    </dsp:sp>
    <dsp:sp modelId="{4F9AD516-7C22-4FB4-9E99-4776E6F8B051}">
      <dsp:nvSpPr>
        <dsp:cNvPr id="0" name=""/>
        <dsp:cNvSpPr/>
      </dsp:nvSpPr>
      <dsp:spPr>
        <a:xfrm>
          <a:off x="0" y="2301949"/>
          <a:ext cx="634101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AFA90-1961-4C33-8525-E2BDEB87AF0D}">
      <dsp:nvSpPr>
        <dsp:cNvPr id="0" name=""/>
        <dsp:cNvSpPr/>
      </dsp:nvSpPr>
      <dsp:spPr>
        <a:xfrm>
          <a:off x="0" y="2301949"/>
          <a:ext cx="6341016" cy="115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It will be posted publicly on our GCA YouTube channel</a:t>
          </a:r>
        </a:p>
      </dsp:txBody>
      <dsp:txXfrm>
        <a:off x="0" y="2301949"/>
        <a:ext cx="6341016" cy="1150974"/>
      </dsp:txXfrm>
    </dsp:sp>
    <dsp:sp modelId="{54EC68D8-832A-4764-BF30-22E7BD41E62A}">
      <dsp:nvSpPr>
        <dsp:cNvPr id="0" name=""/>
        <dsp:cNvSpPr/>
      </dsp:nvSpPr>
      <dsp:spPr>
        <a:xfrm>
          <a:off x="0" y="3452925"/>
          <a:ext cx="634101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38C380-F164-4BA3-9EF2-5D37624AAEA9}">
      <dsp:nvSpPr>
        <dsp:cNvPr id="0" name=""/>
        <dsp:cNvSpPr/>
      </dsp:nvSpPr>
      <dsp:spPr>
        <a:xfrm>
          <a:off x="0" y="3452925"/>
          <a:ext cx="6341016" cy="115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Slide decks and recordings for this and past Forums are linked on our GCA Forum web page: </a:t>
          </a:r>
          <a:r>
            <a:rPr lang="en-US" sz="2100" kern="1200">
              <a:hlinkClick xmlns:r="http://schemas.openxmlformats.org/officeDocument/2006/relationships" r:id="rId1"/>
            </a:rPr>
            <a:t>https://finance.uw.edu/gca/resources/gca-forum </a:t>
          </a:r>
          <a:endParaRPr lang="en-US" sz="2100" kern="1200"/>
        </a:p>
      </dsp:txBody>
      <dsp:txXfrm>
        <a:off x="0" y="3452925"/>
        <a:ext cx="6341016" cy="1150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48A19-A574-4E3C-B2FA-05220C9B574E}">
      <dsp:nvSpPr>
        <dsp:cNvPr id="0" name=""/>
        <dsp:cNvSpPr/>
      </dsp:nvSpPr>
      <dsp:spPr>
        <a:xfrm>
          <a:off x="707812" y="56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0564A-F62C-4825-9DE7-FC7772DB8ECE}">
      <dsp:nvSpPr>
        <dsp:cNvPr id="0" name=""/>
        <dsp:cNvSpPr/>
      </dsp:nvSpPr>
      <dsp:spPr>
        <a:xfrm>
          <a:off x="1124625" y="417374"/>
          <a:ext cx="1122187" cy="11221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CB685B-FC74-4440-AE29-2A404EED7DA9}">
      <dsp:nvSpPr>
        <dsp:cNvPr id="0" name=""/>
        <dsp:cNvSpPr/>
      </dsp:nvSpPr>
      <dsp:spPr>
        <a:xfrm>
          <a:off x="82593" y="256556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Please make sure you are muted in order to reduce background noise during the presentation</a:t>
          </a:r>
        </a:p>
      </dsp:txBody>
      <dsp:txXfrm>
        <a:off x="82593" y="2565562"/>
        <a:ext cx="3206250" cy="720000"/>
      </dsp:txXfrm>
    </dsp:sp>
    <dsp:sp modelId="{9ACA5318-AF96-4096-946A-5F83D53B3C77}">
      <dsp:nvSpPr>
        <dsp:cNvPr id="0" name=""/>
        <dsp:cNvSpPr/>
      </dsp:nvSpPr>
      <dsp:spPr>
        <a:xfrm>
          <a:off x="4475156" y="56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47CFD-E69D-4AA9-8FD7-D8132F94BA31}">
      <dsp:nvSpPr>
        <dsp:cNvPr id="0" name=""/>
        <dsp:cNvSpPr/>
      </dsp:nvSpPr>
      <dsp:spPr>
        <a:xfrm>
          <a:off x="4891968" y="417374"/>
          <a:ext cx="1122187" cy="11221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248CE4-4171-414F-A2E3-53D9B9D4A1DF}">
      <dsp:nvSpPr>
        <dsp:cNvPr id="0" name=""/>
        <dsp:cNvSpPr/>
      </dsp:nvSpPr>
      <dsp:spPr>
        <a:xfrm>
          <a:off x="3849937" y="256556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Please ask us questions using the Chat feature in Zoom. We will pause after each segment to answer them</a:t>
          </a:r>
        </a:p>
      </dsp:txBody>
      <dsp:txXfrm>
        <a:off x="3849937" y="2565562"/>
        <a:ext cx="3206250" cy="720000"/>
      </dsp:txXfrm>
    </dsp:sp>
    <dsp:sp modelId="{AFCF2FD3-0D7C-4AD6-A566-F49591482D9D}">
      <dsp:nvSpPr>
        <dsp:cNvPr id="0" name=""/>
        <dsp:cNvSpPr/>
      </dsp:nvSpPr>
      <dsp:spPr>
        <a:xfrm>
          <a:off x="8242500" y="56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D2A43-980B-4789-95D9-CF5CCDF4E658}">
      <dsp:nvSpPr>
        <dsp:cNvPr id="0" name=""/>
        <dsp:cNvSpPr/>
      </dsp:nvSpPr>
      <dsp:spPr>
        <a:xfrm>
          <a:off x="8659312" y="417374"/>
          <a:ext cx="1122187" cy="112218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1BBDA8-E54C-4D24-9C46-CD157F367441}">
      <dsp:nvSpPr>
        <dsp:cNvPr id="0" name=""/>
        <dsp:cNvSpPr/>
      </dsp:nvSpPr>
      <dsp:spPr>
        <a:xfrm>
          <a:off x="7617281" y="256556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We want you to be engaged.</a:t>
          </a:r>
          <a:r>
            <a:rPr lang="en-US" sz="1300" kern="1200">
              <a:latin typeface="Calibri Light" panose="020F0302020204030204"/>
            </a:rPr>
            <a:t>  </a:t>
          </a:r>
          <a:r>
            <a:rPr lang="en-US" sz="1300" kern="1200"/>
            <a:t>This meeting is for you</a:t>
          </a:r>
          <a:r>
            <a:rPr lang="en-US" sz="1300" kern="1200">
              <a:latin typeface="Calibri Light"/>
              <a:cs typeface="Calibri Light"/>
            </a:rPr>
            <a:t>!</a:t>
          </a:r>
          <a:endParaRPr lang="en-US" sz="1300" kern="1200">
            <a:latin typeface="Corbel" panose="020B0503020204020204"/>
          </a:endParaRPr>
        </a:p>
      </dsp:txBody>
      <dsp:txXfrm>
        <a:off x="7617281" y="2565562"/>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B3154-BA5D-4380-8602-402A406A33CA}">
      <dsp:nvSpPr>
        <dsp:cNvPr id="0" name=""/>
        <dsp:cNvSpPr/>
      </dsp:nvSpPr>
      <dsp:spPr>
        <a:xfrm>
          <a:off x="0" y="299930"/>
          <a:ext cx="9618133" cy="7371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270764" rIns="74647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Federal Unique Entity Identifier (UEI) replaced DUNS</a:t>
          </a:r>
        </a:p>
        <a:p>
          <a:pPr marL="114300" lvl="1" indent="-114300" algn="l" defTabSz="577850">
            <a:lnSpc>
              <a:spcPct val="90000"/>
            </a:lnSpc>
            <a:spcBef>
              <a:spcPct val="0"/>
            </a:spcBef>
            <a:spcAft>
              <a:spcPct val="15000"/>
            </a:spcAft>
            <a:buChar char="•"/>
          </a:pPr>
          <a:r>
            <a:rPr lang="en-US" sz="1300" kern="1200"/>
            <a:t>Washington State Estimate Letters</a:t>
          </a:r>
        </a:p>
      </dsp:txBody>
      <dsp:txXfrm>
        <a:off x="0" y="299930"/>
        <a:ext cx="9618133" cy="737100"/>
      </dsp:txXfrm>
    </dsp:sp>
    <dsp:sp modelId="{81996912-620D-46D1-8364-13256BD9E695}">
      <dsp:nvSpPr>
        <dsp:cNvPr id="0" name=""/>
        <dsp:cNvSpPr/>
      </dsp:nvSpPr>
      <dsp:spPr>
        <a:xfrm>
          <a:off x="480906" y="108050"/>
          <a:ext cx="6732693"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577850" rtl="0">
            <a:lnSpc>
              <a:spcPct val="90000"/>
            </a:lnSpc>
            <a:spcBef>
              <a:spcPct val="0"/>
            </a:spcBef>
            <a:spcAft>
              <a:spcPct val="35000"/>
            </a:spcAft>
            <a:buNone/>
          </a:pPr>
          <a:r>
            <a:rPr lang="en-US" sz="1300" kern="1200">
              <a:latin typeface="Trebuchet MS" panose="020B0603020202020204"/>
            </a:rPr>
            <a:t>Quick Updates</a:t>
          </a:r>
          <a:r>
            <a:rPr lang="en-US" sz="1300" kern="1200"/>
            <a:t> and Reminders from GCA</a:t>
          </a:r>
        </a:p>
      </dsp:txBody>
      <dsp:txXfrm>
        <a:off x="499640" y="126784"/>
        <a:ext cx="6695225" cy="346292"/>
      </dsp:txXfrm>
    </dsp:sp>
    <dsp:sp modelId="{8F423E30-0FE7-441F-B7CC-75A57686B2BB}">
      <dsp:nvSpPr>
        <dsp:cNvPr id="0" name=""/>
        <dsp:cNvSpPr/>
      </dsp:nvSpPr>
      <dsp:spPr>
        <a:xfrm>
          <a:off x="0" y="1299111"/>
          <a:ext cx="9618133" cy="327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6700D-504E-4BD2-9BA9-3DCFB9AABF3A}">
      <dsp:nvSpPr>
        <dsp:cNvPr id="0" name=""/>
        <dsp:cNvSpPr/>
      </dsp:nvSpPr>
      <dsp:spPr>
        <a:xfrm>
          <a:off x="480906" y="1107230"/>
          <a:ext cx="6732693"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577850" rtl="0">
            <a:lnSpc>
              <a:spcPct val="90000"/>
            </a:lnSpc>
            <a:spcBef>
              <a:spcPct val="0"/>
            </a:spcBef>
            <a:spcAft>
              <a:spcPct val="35000"/>
            </a:spcAft>
            <a:buNone/>
          </a:pPr>
          <a:r>
            <a:rPr lang="en-US" sz="1300" kern="1200">
              <a:latin typeface="Trebuchet MS" panose="020B0603020202020204"/>
            </a:rPr>
            <a:t>Introduction to ECC (MAA)</a:t>
          </a:r>
        </a:p>
      </dsp:txBody>
      <dsp:txXfrm>
        <a:off x="499640" y="1125964"/>
        <a:ext cx="6695225" cy="346292"/>
      </dsp:txXfrm>
    </dsp:sp>
    <dsp:sp modelId="{46D8788F-06D0-4DFA-A5C2-1921A3E20A82}">
      <dsp:nvSpPr>
        <dsp:cNvPr id="0" name=""/>
        <dsp:cNvSpPr/>
      </dsp:nvSpPr>
      <dsp:spPr>
        <a:xfrm>
          <a:off x="0" y="1888791"/>
          <a:ext cx="9618133" cy="327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77BCF-5EBC-48DC-980B-C4D05D8EDDA2}">
      <dsp:nvSpPr>
        <dsp:cNvPr id="0" name=""/>
        <dsp:cNvSpPr/>
      </dsp:nvSpPr>
      <dsp:spPr>
        <a:xfrm>
          <a:off x="480906" y="1696911"/>
          <a:ext cx="6732693"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577850">
            <a:lnSpc>
              <a:spcPct val="90000"/>
            </a:lnSpc>
            <a:spcBef>
              <a:spcPct val="0"/>
            </a:spcBef>
            <a:spcAft>
              <a:spcPct val="35000"/>
            </a:spcAft>
            <a:buNone/>
          </a:pPr>
          <a:r>
            <a:rPr lang="en-US" sz="1300" kern="1200"/>
            <a:t>Final Action Date</a:t>
          </a:r>
        </a:p>
      </dsp:txBody>
      <dsp:txXfrm>
        <a:off x="499640" y="1715645"/>
        <a:ext cx="6695225" cy="346292"/>
      </dsp:txXfrm>
    </dsp:sp>
    <dsp:sp modelId="{2E800E01-674D-4AE8-B356-3B26A816DEF6}">
      <dsp:nvSpPr>
        <dsp:cNvPr id="0" name=""/>
        <dsp:cNvSpPr/>
      </dsp:nvSpPr>
      <dsp:spPr>
        <a:xfrm>
          <a:off x="0" y="2478471"/>
          <a:ext cx="9618133" cy="327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E0789-93C0-4971-94F4-6E9B13E030C8}">
      <dsp:nvSpPr>
        <dsp:cNvPr id="0" name=""/>
        <dsp:cNvSpPr/>
      </dsp:nvSpPr>
      <dsp:spPr>
        <a:xfrm>
          <a:off x="480906" y="2286591"/>
          <a:ext cx="6732693"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577850">
            <a:lnSpc>
              <a:spcPct val="90000"/>
            </a:lnSpc>
            <a:spcBef>
              <a:spcPct val="0"/>
            </a:spcBef>
            <a:spcAft>
              <a:spcPct val="35000"/>
            </a:spcAft>
            <a:buNone/>
          </a:pPr>
          <a:r>
            <a:rPr lang="en-US" sz="1300" kern="1200"/>
            <a:t>Deficit vs. Expense Transfers</a:t>
          </a:r>
        </a:p>
      </dsp:txBody>
      <dsp:txXfrm>
        <a:off x="499640" y="2305325"/>
        <a:ext cx="6695225" cy="346292"/>
      </dsp:txXfrm>
    </dsp:sp>
    <dsp:sp modelId="{408D79F3-0B1D-4AFA-83C6-D06BD73D59A4}">
      <dsp:nvSpPr>
        <dsp:cNvPr id="0" name=""/>
        <dsp:cNvSpPr/>
      </dsp:nvSpPr>
      <dsp:spPr>
        <a:xfrm>
          <a:off x="0" y="3068151"/>
          <a:ext cx="9618133" cy="327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4D9B1-8EAB-488B-B2DC-008A20713CDA}">
      <dsp:nvSpPr>
        <dsp:cNvPr id="0" name=""/>
        <dsp:cNvSpPr/>
      </dsp:nvSpPr>
      <dsp:spPr>
        <a:xfrm>
          <a:off x="480906" y="2876271"/>
          <a:ext cx="6732693"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577850">
            <a:lnSpc>
              <a:spcPct val="90000"/>
            </a:lnSpc>
            <a:spcBef>
              <a:spcPct val="0"/>
            </a:spcBef>
            <a:spcAft>
              <a:spcPct val="35000"/>
            </a:spcAft>
            <a:buNone/>
          </a:pPr>
          <a:r>
            <a:rPr lang="en-US" sz="1300" kern="1200"/>
            <a:t>Surplus Budgets 101</a:t>
          </a:r>
        </a:p>
      </dsp:txBody>
      <dsp:txXfrm>
        <a:off x="499640" y="2895005"/>
        <a:ext cx="6695225" cy="346292"/>
      </dsp:txXfrm>
    </dsp:sp>
    <dsp:sp modelId="{6B989176-D0E9-4A9E-BC01-CF71366CA397}">
      <dsp:nvSpPr>
        <dsp:cNvPr id="0" name=""/>
        <dsp:cNvSpPr/>
      </dsp:nvSpPr>
      <dsp:spPr>
        <a:xfrm>
          <a:off x="0" y="3657831"/>
          <a:ext cx="9618133" cy="327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CA096-DD4E-4D94-A6EB-DF662945C791}">
      <dsp:nvSpPr>
        <dsp:cNvPr id="0" name=""/>
        <dsp:cNvSpPr/>
      </dsp:nvSpPr>
      <dsp:spPr>
        <a:xfrm>
          <a:off x="480906" y="3465951"/>
          <a:ext cx="6732693"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577850">
            <a:lnSpc>
              <a:spcPct val="90000"/>
            </a:lnSpc>
            <a:spcBef>
              <a:spcPct val="0"/>
            </a:spcBef>
            <a:spcAft>
              <a:spcPct val="35000"/>
            </a:spcAft>
            <a:buNone/>
          </a:pPr>
          <a:r>
            <a:rPr lang="en-US" sz="1300" kern="1200" dirty="0"/>
            <a:t>End of Award: Non-Traditional Endings (Early Terminations and Relinquishments)</a:t>
          </a:r>
        </a:p>
      </dsp:txBody>
      <dsp:txXfrm>
        <a:off x="499640" y="3484685"/>
        <a:ext cx="6695225"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4FE9B-1DFC-4D96-9BD7-314B2A8034F7}">
      <dsp:nvSpPr>
        <dsp:cNvPr id="0" name=""/>
        <dsp:cNvSpPr/>
      </dsp:nvSpPr>
      <dsp:spPr>
        <a:xfrm>
          <a:off x="0" y="849730"/>
          <a:ext cx="8470898" cy="781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B8D97-F72A-4FDA-9C58-FDB1297A80B3}">
      <dsp:nvSpPr>
        <dsp:cNvPr id="0" name=""/>
        <dsp:cNvSpPr/>
      </dsp:nvSpPr>
      <dsp:spPr>
        <a:xfrm>
          <a:off x="423544" y="392170"/>
          <a:ext cx="5929628" cy="915120"/>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126" tIns="0" rIns="224126" bIns="0" numCol="1" spcCol="1270" anchor="ctr" anchorCtr="0">
          <a:noAutofit/>
        </a:bodyPr>
        <a:lstStyle/>
        <a:p>
          <a:pPr marL="0" lvl="0" indent="0" algn="l" defTabSz="1377950">
            <a:lnSpc>
              <a:spcPct val="90000"/>
            </a:lnSpc>
            <a:spcBef>
              <a:spcPct val="0"/>
            </a:spcBef>
            <a:spcAft>
              <a:spcPct val="35000"/>
            </a:spcAft>
            <a:buNone/>
          </a:pPr>
          <a:r>
            <a:rPr lang="en-US" sz="3100" kern="1200" dirty="0"/>
            <a:t>Federal Unique Entity Identifier (UEI) replaced DUNS</a:t>
          </a:r>
        </a:p>
      </dsp:txBody>
      <dsp:txXfrm>
        <a:off x="468216" y="436842"/>
        <a:ext cx="5840284" cy="825776"/>
      </dsp:txXfrm>
    </dsp:sp>
    <dsp:sp modelId="{866D0DA3-68EA-4E60-AA3D-E8C0CF68E3A8}">
      <dsp:nvSpPr>
        <dsp:cNvPr id="0" name=""/>
        <dsp:cNvSpPr/>
      </dsp:nvSpPr>
      <dsp:spPr>
        <a:xfrm>
          <a:off x="0" y="2255890"/>
          <a:ext cx="8470898" cy="781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39559-D841-41E5-997E-B202AA5C81D9}">
      <dsp:nvSpPr>
        <dsp:cNvPr id="0" name=""/>
        <dsp:cNvSpPr/>
      </dsp:nvSpPr>
      <dsp:spPr>
        <a:xfrm>
          <a:off x="423544" y="1798330"/>
          <a:ext cx="5929628" cy="915120"/>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126" tIns="0" rIns="224126" bIns="0" numCol="1" spcCol="1270" anchor="ctr" anchorCtr="0">
          <a:noAutofit/>
        </a:bodyPr>
        <a:lstStyle/>
        <a:p>
          <a:pPr marL="0" lvl="0" indent="0" algn="l" defTabSz="1377950">
            <a:lnSpc>
              <a:spcPct val="90000"/>
            </a:lnSpc>
            <a:spcBef>
              <a:spcPct val="0"/>
            </a:spcBef>
            <a:spcAft>
              <a:spcPct val="35000"/>
            </a:spcAft>
            <a:buNone/>
          </a:pPr>
          <a:r>
            <a:rPr lang="en-US" sz="3100" kern="1200"/>
            <a:t>Washington State Estimate Letters</a:t>
          </a:r>
        </a:p>
      </dsp:txBody>
      <dsp:txXfrm>
        <a:off x="468216" y="1843002"/>
        <a:ext cx="5840284"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1F416-8006-4FE5-AFD8-7E6257A855D2}">
      <dsp:nvSpPr>
        <dsp:cNvPr id="0" name=""/>
        <dsp:cNvSpPr/>
      </dsp:nvSpPr>
      <dsp:spPr>
        <a:xfrm>
          <a:off x="0" y="1698"/>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E7EA3-1AE7-41A7-8C2B-469DC9543103}">
      <dsp:nvSpPr>
        <dsp:cNvPr id="0" name=""/>
        <dsp:cNvSpPr/>
      </dsp:nvSpPr>
      <dsp:spPr>
        <a:xfrm>
          <a:off x="260473" y="195439"/>
          <a:ext cx="473588" cy="473588"/>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0830FC-791C-4414-B319-E599F1F1EA4F}">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b="1" kern="1200"/>
            <a:t>Additional considerations to keep in mind when processing an expense transfer are:</a:t>
          </a:r>
        </a:p>
      </dsp:txBody>
      <dsp:txXfrm>
        <a:off x="994536" y="1698"/>
        <a:ext cx="8623596" cy="861070"/>
      </dsp:txXfrm>
    </dsp:sp>
    <dsp:sp modelId="{CDF117AA-8CBF-432E-8D94-6E85A44AFE75}">
      <dsp:nvSpPr>
        <dsp:cNvPr id="0" name=""/>
        <dsp:cNvSpPr/>
      </dsp:nvSpPr>
      <dsp:spPr>
        <a:xfrm>
          <a:off x="0" y="1078036"/>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189581-09D8-44C7-BD4C-C62D7275BBC6}">
      <dsp:nvSpPr>
        <dsp:cNvPr id="0" name=""/>
        <dsp:cNvSpPr/>
      </dsp:nvSpPr>
      <dsp:spPr>
        <a:xfrm>
          <a:off x="260473" y="1271777"/>
          <a:ext cx="473588" cy="473588"/>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956271-8B50-408F-9925-698A976DE302}">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A single cost is to be transferred only once</a:t>
          </a:r>
        </a:p>
      </dsp:txBody>
      <dsp:txXfrm>
        <a:off x="994536" y="1078036"/>
        <a:ext cx="8623596" cy="861070"/>
      </dsp:txXfrm>
    </dsp:sp>
    <dsp:sp modelId="{28599EF8-5F84-42A4-82E1-F6D7F3FDA8AB}">
      <dsp:nvSpPr>
        <dsp:cNvPr id="0" name=""/>
        <dsp:cNvSpPr/>
      </dsp:nvSpPr>
      <dsp:spPr>
        <a:xfrm>
          <a:off x="0" y="2154374"/>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DF656-E883-41FE-861E-22420DFE8FB1}">
      <dsp:nvSpPr>
        <dsp:cNvPr id="0" name=""/>
        <dsp:cNvSpPr/>
      </dsp:nvSpPr>
      <dsp:spPr>
        <a:xfrm>
          <a:off x="260473" y="2348115"/>
          <a:ext cx="473588" cy="473588"/>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B5E947-9586-4071-B038-7449F28D6989}">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Faculty salary transfers require FEC recertifications</a:t>
          </a:r>
        </a:p>
      </dsp:txBody>
      <dsp:txXfrm>
        <a:off x="994536" y="2154374"/>
        <a:ext cx="8623596" cy="861070"/>
      </dsp:txXfrm>
    </dsp:sp>
    <dsp:sp modelId="{2EC1E704-14DD-4C3D-942E-DE91AAE6B802}">
      <dsp:nvSpPr>
        <dsp:cNvPr id="0" name=""/>
        <dsp:cNvSpPr/>
      </dsp:nvSpPr>
      <dsp:spPr>
        <a:xfrm>
          <a:off x="0" y="3230712"/>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A10D2-345B-4AFB-9A07-CF74EC320F6F}">
      <dsp:nvSpPr>
        <dsp:cNvPr id="0" name=""/>
        <dsp:cNvSpPr/>
      </dsp:nvSpPr>
      <dsp:spPr>
        <a:xfrm>
          <a:off x="260473" y="3424453"/>
          <a:ext cx="473588" cy="473588"/>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898EFC-C7C9-4AA8-AF0A-079665563C53}">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Non-faculty salary transfers require notes on the Grant and Contract Certification Report (GCCR)</a:t>
          </a:r>
        </a:p>
      </dsp:txBody>
      <dsp:txXfrm>
        <a:off x="994536" y="3230712"/>
        <a:ext cx="8623596" cy="861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3DF13-3848-44B2-9F13-D0D701DC8F04}">
      <dsp:nvSpPr>
        <dsp:cNvPr id="0" name=""/>
        <dsp:cNvSpPr/>
      </dsp:nvSpPr>
      <dsp:spPr>
        <a:xfrm>
          <a:off x="1719262" y="341"/>
          <a:ext cx="6877049" cy="188386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434" tIns="478501" rIns="133434" bIns="478501" numCol="1" spcCol="1270" anchor="t" anchorCtr="0">
          <a:noAutofit/>
        </a:bodyPr>
        <a:lstStyle/>
        <a:p>
          <a:pPr marL="0" lvl="0" indent="0" algn="l" defTabSz="889000">
            <a:lnSpc>
              <a:spcPct val="90000"/>
            </a:lnSpc>
            <a:spcBef>
              <a:spcPct val="0"/>
            </a:spcBef>
            <a:spcAft>
              <a:spcPct val="35000"/>
            </a:spcAft>
            <a:buNone/>
          </a:pPr>
          <a:endParaRPr lang="en-US" sz="2000" kern="1200"/>
        </a:p>
        <a:p>
          <a:pPr marL="228600" lvl="1" indent="-228600" algn="l" defTabSz="889000">
            <a:lnSpc>
              <a:spcPct val="90000"/>
            </a:lnSpc>
            <a:spcBef>
              <a:spcPct val="0"/>
            </a:spcBef>
            <a:spcAft>
              <a:spcPct val="15000"/>
            </a:spcAft>
            <a:buChar char="•"/>
          </a:pPr>
          <a:r>
            <a:rPr lang="en-US" sz="2000" kern="1200"/>
            <a:t>Send request via GCA Help or Grant Tracker</a:t>
          </a:r>
        </a:p>
        <a:p>
          <a:pPr marL="228600" lvl="1" indent="-228600" algn="l" defTabSz="889000">
            <a:lnSpc>
              <a:spcPct val="90000"/>
            </a:lnSpc>
            <a:spcBef>
              <a:spcPct val="0"/>
            </a:spcBef>
            <a:spcAft>
              <a:spcPct val="15000"/>
            </a:spcAft>
            <a:buChar char="•"/>
          </a:pPr>
          <a:r>
            <a:rPr lang="en-US" sz="2000" kern="1200"/>
            <a:t>Include the non-sponsored budget numbers with corresponding amounts</a:t>
          </a:r>
        </a:p>
      </dsp:txBody>
      <dsp:txXfrm>
        <a:off x="1719262" y="341"/>
        <a:ext cx="6877049" cy="1883861"/>
      </dsp:txXfrm>
    </dsp:sp>
    <dsp:sp modelId="{F64DE6F3-7010-4D94-8744-B5DB4E34F8E6}">
      <dsp:nvSpPr>
        <dsp:cNvPr id="0" name=""/>
        <dsp:cNvSpPr/>
      </dsp:nvSpPr>
      <dsp:spPr>
        <a:xfrm>
          <a:off x="0" y="341"/>
          <a:ext cx="1719262" cy="1883861"/>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978" tIns="186084" rIns="90978" bIns="186084" numCol="1" spcCol="1270" anchor="ctr" anchorCtr="0">
          <a:noAutofit/>
        </a:bodyPr>
        <a:lstStyle/>
        <a:p>
          <a:pPr marL="0" lvl="0" indent="0" algn="ctr" defTabSz="977900">
            <a:lnSpc>
              <a:spcPct val="90000"/>
            </a:lnSpc>
            <a:spcBef>
              <a:spcPct val="0"/>
            </a:spcBef>
            <a:spcAft>
              <a:spcPct val="35000"/>
            </a:spcAft>
            <a:buNone/>
          </a:pPr>
          <a:r>
            <a:rPr lang="en-US" sz="2200" kern="1200"/>
            <a:t>Transferring deficits to more than one budget</a:t>
          </a:r>
        </a:p>
      </dsp:txBody>
      <dsp:txXfrm>
        <a:off x="0" y="341"/>
        <a:ext cx="1719262" cy="1883861"/>
      </dsp:txXfrm>
    </dsp:sp>
    <dsp:sp modelId="{3E932393-8480-4E8D-B1F0-256221391DA1}">
      <dsp:nvSpPr>
        <dsp:cNvPr id="0" name=""/>
        <dsp:cNvSpPr/>
      </dsp:nvSpPr>
      <dsp:spPr>
        <a:xfrm>
          <a:off x="1719262" y="1997234"/>
          <a:ext cx="6877049" cy="1883861"/>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434" tIns="478501" rIns="133434" bIns="478501" numCol="1" spcCol="1270" anchor="t" anchorCtr="0">
          <a:noAutofit/>
        </a:bodyPr>
        <a:lstStyle/>
        <a:p>
          <a:pPr marL="0" lvl="0" indent="0" algn="l" defTabSz="800100">
            <a:lnSpc>
              <a:spcPct val="90000"/>
            </a:lnSpc>
            <a:spcBef>
              <a:spcPct val="0"/>
            </a:spcBef>
            <a:spcAft>
              <a:spcPct val="35000"/>
            </a:spcAft>
            <a:buNone/>
          </a:pPr>
          <a:endParaRPr lang="en-US" sz="1800" kern="1200"/>
        </a:p>
        <a:p>
          <a:pPr marL="228600" lvl="1" indent="-228600" algn="l" defTabSz="889000">
            <a:lnSpc>
              <a:spcPct val="90000"/>
            </a:lnSpc>
            <a:spcBef>
              <a:spcPct val="0"/>
            </a:spcBef>
            <a:spcAft>
              <a:spcPct val="15000"/>
            </a:spcAft>
            <a:buChar char="•"/>
          </a:pPr>
          <a:r>
            <a:rPr lang="en-US" sz="2000" kern="1200"/>
            <a:t>Send request via GCA Help or Grant Tracker</a:t>
          </a:r>
        </a:p>
        <a:p>
          <a:pPr marL="228600" lvl="1" indent="-228600" algn="l" defTabSz="889000">
            <a:lnSpc>
              <a:spcPct val="90000"/>
            </a:lnSpc>
            <a:spcBef>
              <a:spcPct val="0"/>
            </a:spcBef>
            <a:spcAft>
              <a:spcPct val="15000"/>
            </a:spcAft>
            <a:buChar char="•"/>
          </a:pPr>
          <a:r>
            <a:rPr lang="en-US" sz="2000" kern="1200"/>
            <a:t>The Grant Tracker deficit tool was not programmed to handle subs</a:t>
          </a:r>
        </a:p>
      </dsp:txBody>
      <dsp:txXfrm>
        <a:off x="1719262" y="1997234"/>
        <a:ext cx="6877049" cy="1883861"/>
      </dsp:txXfrm>
    </dsp:sp>
    <dsp:sp modelId="{7D03E285-42E9-4110-B02C-14389D7F75EE}">
      <dsp:nvSpPr>
        <dsp:cNvPr id="0" name=""/>
        <dsp:cNvSpPr/>
      </dsp:nvSpPr>
      <dsp:spPr>
        <a:xfrm>
          <a:off x="0" y="1997234"/>
          <a:ext cx="1719262" cy="1883861"/>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978" tIns="186084" rIns="90978" bIns="186084" numCol="1" spcCol="1270" anchor="ctr" anchorCtr="0">
          <a:noAutofit/>
        </a:bodyPr>
        <a:lstStyle/>
        <a:p>
          <a:pPr marL="0" lvl="0" indent="0" algn="ctr" defTabSz="977900">
            <a:lnSpc>
              <a:spcPct val="90000"/>
            </a:lnSpc>
            <a:spcBef>
              <a:spcPct val="0"/>
            </a:spcBef>
            <a:spcAft>
              <a:spcPct val="35000"/>
            </a:spcAft>
            <a:buNone/>
          </a:pPr>
          <a:r>
            <a:rPr lang="en-US" sz="2200" kern="1200"/>
            <a:t>Transferring deficits to or from a sub budget</a:t>
          </a:r>
        </a:p>
      </dsp:txBody>
      <dsp:txXfrm>
        <a:off x="0" y="1997234"/>
        <a:ext cx="1719262" cy="1883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391EB-5675-4757-9F32-55A20E45EA8F}">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C5C5E-D88B-49A9-8E03-3BA54EE7A6E9}">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33CF1D-BCA8-41DB-9801-2F3546943C6C}">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00100">
            <a:lnSpc>
              <a:spcPct val="90000"/>
            </a:lnSpc>
            <a:spcBef>
              <a:spcPct val="0"/>
            </a:spcBef>
            <a:spcAft>
              <a:spcPct val="35000"/>
            </a:spcAft>
            <a:buNone/>
          </a:pPr>
          <a:r>
            <a:rPr lang="en-US" sz="1800" kern="1200"/>
            <a:t>This does NOT apply to all unspent balances</a:t>
          </a:r>
        </a:p>
      </dsp:txBody>
      <dsp:txXfrm>
        <a:off x="1350519" y="499"/>
        <a:ext cx="8267613" cy="1169280"/>
      </dsp:txXfrm>
    </dsp:sp>
    <dsp:sp modelId="{9DA49090-C258-4B95-934C-A2A111B69F57}">
      <dsp:nvSpPr>
        <dsp:cNvPr id="0" name=""/>
        <dsp:cNvSpPr/>
      </dsp:nvSpPr>
      <dsp:spPr>
        <a:xfrm>
          <a:off x="0" y="1462100"/>
          <a:ext cx="9618133" cy="1169280"/>
        </a:xfrm>
        <a:prstGeom prst="roundRect">
          <a:avLst>
            <a:gd name="adj" fmla="val 10000"/>
          </a:avLst>
        </a:prstGeom>
        <a:solidFill>
          <a:schemeClr val="accent2">
            <a:hueOff val="-1356225"/>
            <a:satOff val="-828"/>
            <a:lumOff val="3235"/>
            <a:alphaOff val="0"/>
          </a:schemeClr>
        </a:solidFill>
        <a:ln>
          <a:noFill/>
        </a:ln>
        <a:effectLst/>
      </dsp:spPr>
      <dsp:style>
        <a:lnRef idx="0">
          <a:scrgbClr r="0" g="0" b="0"/>
        </a:lnRef>
        <a:fillRef idx="1">
          <a:scrgbClr r="0" g="0" b="0"/>
        </a:fillRef>
        <a:effectRef idx="0">
          <a:scrgbClr r="0" g="0" b="0"/>
        </a:effectRef>
        <a:fontRef idx="minor"/>
      </dsp:style>
    </dsp:sp>
    <dsp:sp modelId="{6EF6A981-7102-4C74-A848-97A0321E6FAE}">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A26BE9-24B4-45A6-BD11-14E89B865C1C}">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00100">
            <a:lnSpc>
              <a:spcPct val="90000"/>
            </a:lnSpc>
            <a:spcBef>
              <a:spcPct val="0"/>
            </a:spcBef>
            <a:spcAft>
              <a:spcPct val="35000"/>
            </a:spcAft>
            <a:buNone/>
          </a:pPr>
          <a:r>
            <a:rPr lang="en-US" sz="1800" kern="1200"/>
            <a:t>If a budget is Cost Reimbursable or Letter of Credit, even if the award is not fully spent there will be no </a:t>
          </a:r>
          <a:r>
            <a:rPr lang="en-US" sz="1800" b="1" i="1" kern="1200"/>
            <a:t>cash</a:t>
          </a:r>
          <a:r>
            <a:rPr lang="en-US" sz="1800" kern="1200"/>
            <a:t> balance on hand to either refund or transfer to surplus, because we only invoice or draw down for actual expenditures</a:t>
          </a:r>
        </a:p>
      </dsp:txBody>
      <dsp:txXfrm>
        <a:off x="1350519" y="1462100"/>
        <a:ext cx="8267613" cy="1169280"/>
      </dsp:txXfrm>
    </dsp:sp>
    <dsp:sp modelId="{B5524793-7016-4A39-BF92-BF3523165AA3}">
      <dsp:nvSpPr>
        <dsp:cNvPr id="0" name=""/>
        <dsp:cNvSpPr/>
      </dsp:nvSpPr>
      <dsp:spPr>
        <a:xfrm>
          <a:off x="0" y="2923701"/>
          <a:ext cx="9618133" cy="1169280"/>
        </a:xfrm>
        <a:prstGeom prst="roundRect">
          <a:avLst>
            <a:gd name="adj" fmla="val 10000"/>
          </a:avLst>
        </a:prstGeom>
        <a:solidFill>
          <a:schemeClr val="accent2">
            <a:hueOff val="-2712450"/>
            <a:satOff val="-1656"/>
            <a:lumOff val="6471"/>
            <a:alphaOff val="0"/>
          </a:schemeClr>
        </a:solidFill>
        <a:ln>
          <a:noFill/>
        </a:ln>
        <a:effectLst/>
      </dsp:spPr>
      <dsp:style>
        <a:lnRef idx="0">
          <a:scrgbClr r="0" g="0" b="0"/>
        </a:lnRef>
        <a:fillRef idx="1">
          <a:scrgbClr r="0" g="0" b="0"/>
        </a:fillRef>
        <a:effectRef idx="0">
          <a:scrgbClr r="0" g="0" b="0"/>
        </a:effectRef>
        <a:fontRef idx="minor"/>
      </dsp:style>
    </dsp:sp>
    <dsp:sp modelId="{BAFDD143-2231-4460-BD36-09022065F810}">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50E2CE-4B31-45DB-A222-8701EA8B1CEF}">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00100">
            <a:lnSpc>
              <a:spcPct val="90000"/>
            </a:lnSpc>
            <a:spcBef>
              <a:spcPct val="0"/>
            </a:spcBef>
            <a:spcAft>
              <a:spcPct val="35000"/>
            </a:spcAft>
            <a:buNone/>
          </a:pPr>
          <a:r>
            <a:rPr lang="en-US" sz="1800" kern="1200"/>
            <a:t>Typically budgets with balances eligible for surplus transfer are Milestone, Scheduled Payment, or Form of Payment 11 (such as clinical trial budgets or capitation sub budgets)</a:t>
          </a:r>
        </a:p>
      </dsp:txBody>
      <dsp:txXfrm>
        <a:off x="1350519" y="2923701"/>
        <a:ext cx="8267613" cy="1169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218BC-ADB3-40F4-8462-F0564AA5CA45}">
      <dsp:nvSpPr>
        <dsp:cNvPr id="0" name=""/>
        <dsp:cNvSpPr/>
      </dsp:nvSpPr>
      <dsp:spPr>
        <a:xfrm>
          <a:off x="0" y="2447"/>
          <a:ext cx="4209421" cy="50075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solidFill>
                <a:schemeClr val="accent2">
                  <a:lumMod val="75000"/>
                </a:schemeClr>
              </a:solidFill>
            </a:rPr>
            <a:t>NIH</a:t>
          </a:r>
          <a:endParaRPr lang="en-US" sz="1700" kern="1200">
            <a:solidFill>
              <a:schemeClr val="accent2">
                <a:lumMod val="75000"/>
              </a:schemeClr>
            </a:solidFill>
          </a:endParaRPr>
        </a:p>
        <a:p>
          <a:pPr marL="114300" lvl="1" indent="-114300" algn="l" defTabSz="577850">
            <a:lnSpc>
              <a:spcPct val="90000"/>
            </a:lnSpc>
            <a:spcBef>
              <a:spcPct val="0"/>
            </a:spcBef>
            <a:spcAft>
              <a:spcPct val="15000"/>
            </a:spcAft>
            <a:buChar char="•"/>
          </a:pPr>
          <a:r>
            <a:rPr lang="en-US" sz="1300" kern="1200">
              <a:solidFill>
                <a:schemeClr val="accent2">
                  <a:lumMod val="75000"/>
                </a:schemeClr>
              </a:solidFill>
            </a:rPr>
            <a:t>Department estimates how much we need to cover expenses through the PI’s last day</a:t>
          </a:r>
        </a:p>
        <a:p>
          <a:pPr marL="114300" lvl="1" indent="-114300" algn="l" defTabSz="577850">
            <a:lnSpc>
              <a:spcPct val="90000"/>
            </a:lnSpc>
            <a:spcBef>
              <a:spcPct val="0"/>
            </a:spcBef>
            <a:spcAft>
              <a:spcPct val="15000"/>
            </a:spcAft>
            <a:buChar char="•"/>
          </a:pPr>
          <a:endParaRPr lang="en-US" sz="1300" kern="1200">
            <a:solidFill>
              <a:schemeClr val="accent2">
                <a:lumMod val="75000"/>
              </a:schemeClr>
            </a:solidFill>
          </a:endParaRPr>
        </a:p>
        <a:p>
          <a:pPr marL="114300" lvl="1" indent="-114300" algn="l" defTabSz="577850">
            <a:lnSpc>
              <a:spcPct val="90000"/>
            </a:lnSpc>
            <a:spcBef>
              <a:spcPct val="0"/>
            </a:spcBef>
            <a:spcAft>
              <a:spcPct val="15000"/>
            </a:spcAft>
            <a:buChar char="•"/>
          </a:pPr>
          <a:r>
            <a:rPr lang="en-US" sz="1300" kern="1200">
              <a:solidFill>
                <a:schemeClr val="accent2">
                  <a:lumMod val="75000"/>
                </a:schemeClr>
              </a:solidFill>
            </a:rPr>
            <a:t>NIH will send an amendment to the UW after the new institution successfully completes the application.  The amendment changes the end date and reduces the UW amount (based on the estimate)</a:t>
          </a:r>
        </a:p>
        <a:p>
          <a:pPr marL="114300" lvl="1" indent="-114300" algn="l" defTabSz="577850">
            <a:lnSpc>
              <a:spcPct val="90000"/>
            </a:lnSpc>
            <a:spcBef>
              <a:spcPct val="0"/>
            </a:spcBef>
            <a:spcAft>
              <a:spcPct val="15000"/>
            </a:spcAft>
            <a:buChar char="•"/>
          </a:pPr>
          <a:endParaRPr lang="en-US" sz="1300" kern="1200">
            <a:solidFill>
              <a:schemeClr val="accent2">
                <a:lumMod val="75000"/>
              </a:schemeClr>
            </a:solidFill>
          </a:endParaRPr>
        </a:p>
        <a:p>
          <a:pPr marL="114300" lvl="1" indent="-114300" algn="l" defTabSz="577850">
            <a:lnSpc>
              <a:spcPct val="90000"/>
            </a:lnSpc>
            <a:spcBef>
              <a:spcPct val="0"/>
            </a:spcBef>
            <a:spcAft>
              <a:spcPct val="15000"/>
            </a:spcAft>
            <a:buChar char="•"/>
          </a:pPr>
          <a:r>
            <a:rPr lang="en-US" sz="1300" u="sng" kern="1200">
              <a:solidFill>
                <a:schemeClr val="accent2">
                  <a:lumMod val="75000"/>
                </a:schemeClr>
              </a:solidFill>
            </a:rPr>
            <a:t>The process can take many months</a:t>
          </a:r>
        </a:p>
        <a:p>
          <a:pPr marL="114300" lvl="1" indent="-114300" algn="l" defTabSz="577850">
            <a:lnSpc>
              <a:spcPct val="90000"/>
            </a:lnSpc>
            <a:spcBef>
              <a:spcPct val="0"/>
            </a:spcBef>
            <a:spcAft>
              <a:spcPct val="15000"/>
            </a:spcAft>
            <a:buChar char="•"/>
          </a:pPr>
          <a:endParaRPr lang="en-US" sz="1300" kern="1200">
            <a:solidFill>
              <a:schemeClr val="accent2">
                <a:lumMod val="75000"/>
              </a:schemeClr>
            </a:solidFill>
          </a:endParaRPr>
        </a:p>
        <a:p>
          <a:pPr marL="114300" lvl="1" indent="-114300" algn="l" defTabSz="577850">
            <a:lnSpc>
              <a:spcPct val="90000"/>
            </a:lnSpc>
            <a:spcBef>
              <a:spcPct val="0"/>
            </a:spcBef>
            <a:spcAft>
              <a:spcPct val="15000"/>
            </a:spcAft>
            <a:buChar char="•"/>
          </a:pPr>
          <a:r>
            <a:rPr lang="en-US" sz="1300" kern="1200">
              <a:solidFill>
                <a:schemeClr val="accent2">
                  <a:lumMod val="75000"/>
                </a:schemeClr>
              </a:solidFill>
            </a:rPr>
            <a:t>GCA can’t submit the final report until the window is opened in </a:t>
          </a:r>
          <a:r>
            <a:rPr lang="en-US" sz="1300" kern="1200" err="1">
              <a:solidFill>
                <a:schemeClr val="accent2">
                  <a:lumMod val="75000"/>
                </a:schemeClr>
              </a:solidFill>
            </a:rPr>
            <a:t>eRA</a:t>
          </a:r>
          <a:r>
            <a:rPr lang="en-US" sz="1300" kern="1200">
              <a:solidFill>
                <a:schemeClr val="accent2">
                  <a:lumMod val="75000"/>
                </a:schemeClr>
              </a:solidFill>
            </a:rPr>
            <a:t> Commons</a:t>
          </a:r>
        </a:p>
        <a:p>
          <a:pPr marL="114300" lvl="1" indent="-114300" algn="l" defTabSz="577850">
            <a:lnSpc>
              <a:spcPct val="90000"/>
            </a:lnSpc>
            <a:spcBef>
              <a:spcPct val="0"/>
            </a:spcBef>
            <a:spcAft>
              <a:spcPct val="15000"/>
            </a:spcAft>
            <a:buChar char="•"/>
          </a:pPr>
          <a:endParaRPr lang="en-US" sz="1300" kern="1200">
            <a:solidFill>
              <a:schemeClr val="accent2">
                <a:lumMod val="75000"/>
              </a:schemeClr>
            </a:solidFill>
          </a:endParaRPr>
        </a:p>
        <a:p>
          <a:pPr marL="114300" lvl="1" indent="-114300" algn="l" defTabSz="577850">
            <a:lnSpc>
              <a:spcPct val="90000"/>
            </a:lnSpc>
            <a:spcBef>
              <a:spcPct val="0"/>
            </a:spcBef>
            <a:spcAft>
              <a:spcPct val="15000"/>
            </a:spcAft>
            <a:buChar char="•"/>
          </a:pPr>
          <a:r>
            <a:rPr lang="en-US" sz="1300" kern="1200">
              <a:solidFill>
                <a:schemeClr val="accent2">
                  <a:lumMod val="75000"/>
                </a:schemeClr>
              </a:solidFill>
            </a:rPr>
            <a:t>New institution is awarded based on the amount entered on the relinquishment form</a:t>
          </a:r>
        </a:p>
        <a:p>
          <a:pPr marL="114300" lvl="1" indent="-114300" algn="l" defTabSz="577850">
            <a:lnSpc>
              <a:spcPct val="90000"/>
            </a:lnSpc>
            <a:spcBef>
              <a:spcPct val="0"/>
            </a:spcBef>
            <a:spcAft>
              <a:spcPct val="15000"/>
            </a:spcAft>
            <a:buChar char="•"/>
          </a:pPr>
          <a:endParaRPr lang="en-US" sz="1300" kern="1200">
            <a:solidFill>
              <a:schemeClr val="accent2">
                <a:lumMod val="75000"/>
              </a:schemeClr>
            </a:solidFill>
          </a:endParaRPr>
        </a:p>
        <a:p>
          <a:pPr marL="114300" lvl="1" indent="-114300" algn="l" defTabSz="577850">
            <a:lnSpc>
              <a:spcPct val="90000"/>
            </a:lnSpc>
            <a:spcBef>
              <a:spcPct val="0"/>
            </a:spcBef>
            <a:spcAft>
              <a:spcPct val="15000"/>
            </a:spcAft>
            <a:buChar char="•"/>
          </a:pPr>
          <a:r>
            <a:rPr lang="en-US" sz="1300" kern="1200">
              <a:solidFill>
                <a:schemeClr val="accent2">
                  <a:lumMod val="75000"/>
                </a:schemeClr>
              </a:solidFill>
            </a:rPr>
            <a:t>New institution will receive a supplement for any residual amount</a:t>
          </a:r>
        </a:p>
        <a:p>
          <a:pPr marL="114300" lvl="1" indent="-114300" algn="l" defTabSz="577850">
            <a:lnSpc>
              <a:spcPct val="90000"/>
            </a:lnSpc>
            <a:spcBef>
              <a:spcPct val="0"/>
            </a:spcBef>
            <a:spcAft>
              <a:spcPct val="15000"/>
            </a:spcAft>
            <a:buChar char="•"/>
          </a:pPr>
          <a:endParaRPr lang="en-US" sz="1300" kern="1200">
            <a:solidFill>
              <a:schemeClr val="accent2">
                <a:lumMod val="75000"/>
              </a:schemeClr>
            </a:solidFill>
          </a:endParaRPr>
        </a:p>
        <a:p>
          <a:pPr marL="114300" lvl="1" indent="-114300" algn="l" defTabSz="577850">
            <a:lnSpc>
              <a:spcPct val="90000"/>
            </a:lnSpc>
            <a:spcBef>
              <a:spcPct val="0"/>
            </a:spcBef>
            <a:spcAft>
              <a:spcPct val="15000"/>
            </a:spcAft>
            <a:buChar char="•"/>
          </a:pPr>
          <a:r>
            <a:rPr lang="en-US" sz="1300" kern="1200">
              <a:solidFill>
                <a:schemeClr val="accent2">
                  <a:lumMod val="75000"/>
                </a:schemeClr>
              </a:solidFill>
            </a:rPr>
            <a:t>If you over-relinquish (send too much back) you have to complete the entire process again, which will take months to get the funds back  </a:t>
          </a:r>
        </a:p>
      </dsp:txBody>
      <dsp:txXfrm>
        <a:off x="123290" y="125737"/>
        <a:ext cx="3962841" cy="47610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FD2F8-B9E0-45CE-8972-35464879F795}">
      <dsp:nvSpPr>
        <dsp:cNvPr id="0" name=""/>
        <dsp:cNvSpPr/>
      </dsp:nvSpPr>
      <dsp:spPr>
        <a:xfrm>
          <a:off x="552083" y="567886"/>
          <a:ext cx="1544062" cy="1544062"/>
        </a:xfrm>
        <a:prstGeom prst="ellipse">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242A18CB-1BB2-47CE-9B33-DA1735E6967C}">
      <dsp:nvSpPr>
        <dsp:cNvPr id="0" name=""/>
        <dsp:cNvSpPr/>
      </dsp:nvSpPr>
      <dsp:spPr>
        <a:xfrm>
          <a:off x="881146" y="896949"/>
          <a:ext cx="885937" cy="885937"/>
        </a:xfrm>
        <a:prstGeom prst="rect">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AD1D69-9386-4D85-AF66-575B129754B8}">
      <dsp:nvSpPr>
        <dsp:cNvPr id="0" name=""/>
        <dsp:cNvSpPr/>
      </dsp:nvSpPr>
      <dsp:spPr>
        <a:xfrm>
          <a:off x="58490" y="2592886"/>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1" kern="1200"/>
            <a:t>August 2022 </a:t>
          </a:r>
        </a:p>
        <a:p>
          <a:pPr marL="0" lvl="0" indent="0" algn="ctr" defTabSz="577850">
            <a:lnSpc>
              <a:spcPct val="100000"/>
            </a:lnSpc>
            <a:spcBef>
              <a:spcPct val="0"/>
            </a:spcBef>
            <a:spcAft>
              <a:spcPct val="35000"/>
            </a:spcAft>
            <a:buNone/>
            <a:defRPr cap="all"/>
          </a:pPr>
          <a:r>
            <a:rPr lang="en-US" sz="1300" b="0" kern="1200"/>
            <a:t>via </a:t>
          </a:r>
        </a:p>
        <a:p>
          <a:pPr marL="0" lvl="0" indent="0" algn="ctr" defTabSz="577850">
            <a:lnSpc>
              <a:spcPct val="100000"/>
            </a:lnSpc>
            <a:spcBef>
              <a:spcPct val="0"/>
            </a:spcBef>
            <a:spcAft>
              <a:spcPct val="35000"/>
            </a:spcAft>
            <a:buNone/>
            <a:defRPr cap="all"/>
          </a:pPr>
          <a:r>
            <a:rPr lang="en-US" sz="1300" b="0" kern="1200"/>
            <a:t>Zoom</a:t>
          </a:r>
        </a:p>
      </dsp:txBody>
      <dsp:txXfrm>
        <a:off x="58490" y="2592886"/>
        <a:ext cx="2531250" cy="720000"/>
      </dsp:txXfrm>
    </dsp:sp>
    <dsp:sp modelId="{36E44DB7-B194-4070-8FCD-13586EEE5718}">
      <dsp:nvSpPr>
        <dsp:cNvPr id="0" name=""/>
        <dsp:cNvSpPr/>
      </dsp:nvSpPr>
      <dsp:spPr>
        <a:xfrm>
          <a:off x="3526302" y="567886"/>
          <a:ext cx="1544062" cy="1544062"/>
        </a:xfrm>
        <a:prstGeom prst="ellipse">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854E9448-9E04-4C99-848B-03468546C2BA}">
      <dsp:nvSpPr>
        <dsp:cNvPr id="0" name=""/>
        <dsp:cNvSpPr/>
      </dsp:nvSpPr>
      <dsp:spPr>
        <a:xfrm>
          <a:off x="3855365" y="896949"/>
          <a:ext cx="885937" cy="885937"/>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3CE95E-EA59-4C85-8319-12669646CF81}">
      <dsp:nvSpPr>
        <dsp:cNvPr id="0" name=""/>
        <dsp:cNvSpPr/>
      </dsp:nvSpPr>
      <dsp:spPr>
        <a:xfrm>
          <a:off x="3032709" y="2592886"/>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0" kern="1200">
              <a:solidFill>
                <a:schemeClr val="accent1">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https://finance.uw.edu/gca/</a:t>
          </a:r>
        </a:p>
        <a:p>
          <a:pPr marL="0" lvl="0" indent="0" algn="ctr" defTabSz="533400">
            <a:lnSpc>
              <a:spcPct val="100000"/>
            </a:lnSpc>
            <a:spcBef>
              <a:spcPct val="0"/>
            </a:spcBef>
            <a:spcAft>
              <a:spcPct val="35000"/>
            </a:spcAft>
            <a:buNone/>
            <a:defRPr cap="all"/>
          </a:pPr>
          <a:r>
            <a:rPr lang="en-US" sz="1200" b="0" kern="1200">
              <a:solidFill>
                <a:schemeClr val="accent1">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training-outreach/gca-forum</a:t>
          </a:r>
          <a:endParaRPr lang="en-US" sz="1200" b="0" kern="1200">
            <a:solidFill>
              <a:schemeClr val="accent1">
                <a:lumMod val="50000"/>
              </a:schemeClr>
            </a:solidFill>
          </a:endParaRPr>
        </a:p>
      </dsp:txBody>
      <dsp:txXfrm>
        <a:off x="3032709" y="2592886"/>
        <a:ext cx="2531250" cy="720000"/>
      </dsp:txXfrm>
    </dsp:sp>
    <dsp:sp modelId="{AE260937-8D4C-46B5-9739-0F54D7D3C8D2}">
      <dsp:nvSpPr>
        <dsp:cNvPr id="0" name=""/>
        <dsp:cNvSpPr/>
      </dsp:nvSpPr>
      <dsp:spPr>
        <a:xfrm>
          <a:off x="6500521" y="567886"/>
          <a:ext cx="1544062" cy="1544062"/>
        </a:xfrm>
        <a:prstGeom prst="ellipse">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223F279C-DCCE-47EB-9E6D-65561C65B6CC}">
      <dsp:nvSpPr>
        <dsp:cNvPr id="0" name=""/>
        <dsp:cNvSpPr/>
      </dsp:nvSpPr>
      <dsp:spPr>
        <a:xfrm>
          <a:off x="6829584" y="896949"/>
          <a:ext cx="885937" cy="885937"/>
        </a:xfrm>
        <a:prstGeom prst="rect">
          <a:avLst/>
        </a:prstGeom>
        <a:blipFill>
          <a:blip xmlns:r="http://schemas.openxmlformats.org/officeDocument/2006/relationships" r:embed="rId6">
            <a:duotone>
              <a:prstClr val="black"/>
              <a:srgbClr val="D9C3A5">
                <a:tint val="50000"/>
                <a:satMod val="180000"/>
              </a:srgbClr>
            </a:duotone>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4D5187-A95E-45E7-B0EF-E7BCB4E6600D}">
      <dsp:nvSpPr>
        <dsp:cNvPr id="0" name=""/>
        <dsp:cNvSpPr/>
      </dsp:nvSpPr>
      <dsp:spPr>
        <a:xfrm>
          <a:off x="6006927" y="2592886"/>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0" kern="1200"/>
            <a:t>Survey about today’s forum will be sent out soon!</a:t>
          </a:r>
        </a:p>
      </dsp:txBody>
      <dsp:txXfrm>
        <a:off x="6006927" y="2592886"/>
        <a:ext cx="25312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2E463-7A17-4032-97A3-F69E64C094E0}"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FCF6F-FCE6-4174-AD83-553688B296DB}" type="slidenum">
              <a:rPr lang="en-US" smtClean="0"/>
              <a:t>‹#›</a:t>
            </a:fld>
            <a:endParaRPr lang="en-US"/>
          </a:p>
        </p:txBody>
      </p:sp>
    </p:spTree>
    <p:extLst>
      <p:ext uri="{BB962C8B-B14F-4D97-AF65-F5344CB8AC3E}">
        <p14:creationId xmlns:p14="http://schemas.microsoft.com/office/powerpoint/2010/main" val="237361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0632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8843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8804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52826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1188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1030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403114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8964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1612" y="0"/>
            <a:ext cx="12209053" cy="68580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 name="Title 2"/>
          <p:cNvSpPr>
            <a:spLocks noGrp="1"/>
          </p:cNvSpPr>
          <p:nvPr>
            <p:ph type="title" hasCustomPrompt="1"/>
          </p:nvPr>
        </p:nvSpPr>
        <p:spPr>
          <a:xfrm>
            <a:off x="613833" y="859991"/>
            <a:ext cx="9296400" cy="3522341"/>
          </a:xfrm>
          <a:prstGeom prst="rect">
            <a:avLst/>
          </a:prstGeom>
        </p:spPr>
        <p:txBody>
          <a:bodyPr anchor="b"/>
          <a:lstStyle>
            <a:lvl1pPr algn="l">
              <a:defRPr sz="6667"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757441" y="4568599"/>
            <a:ext cx="2133600" cy="186267"/>
          </a:xfrm>
          <a:prstGeom prst="rect">
            <a:avLst/>
          </a:prstGeom>
        </p:spPr>
      </p:pic>
      <p:pic>
        <p:nvPicPr>
          <p:cNvPr id="9" name="Picture 8">
            <a:extLst>
              <a:ext uri="{FF2B5EF4-FFF2-40B4-BE49-F238E27FC236}">
                <a16:creationId xmlns:a16="http://schemas.microsoft.com/office/drawing/2014/main" id="{6A36273F-231C-46A1-BA81-7FD1F1977279}"/>
              </a:ext>
            </a:extLst>
          </p:cNvPr>
          <p:cNvPicPr/>
          <p:nvPr/>
        </p:nvPicPr>
        <p:blipFill>
          <a:blip r:embed="rId4" cstate="screen">
            <a:extLst>
              <a:ext uri="{28A0092B-C50C-407E-A947-70E740481C1C}">
                <a14:useLocalDpi xmlns:a14="http://schemas.microsoft.com/office/drawing/2010/main"/>
              </a:ext>
            </a:extLst>
          </a:blip>
          <a:stretch>
            <a:fillRect/>
          </a:stretch>
        </p:blipFill>
        <p:spPr>
          <a:xfrm>
            <a:off x="8853500" y="5854821"/>
            <a:ext cx="2621219" cy="629513"/>
          </a:xfrm>
          <a:prstGeom prst="rect">
            <a:avLst/>
          </a:prstGeom>
        </p:spPr>
      </p:pic>
    </p:spTree>
    <p:extLst>
      <p:ext uri="{BB962C8B-B14F-4D97-AF65-F5344CB8AC3E}">
        <p14:creationId xmlns:p14="http://schemas.microsoft.com/office/powerpoint/2010/main" val="131610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37358" y="6316985"/>
            <a:ext cx="2189359" cy="284679"/>
          </a:xfrm>
          <a:prstGeom prst="rect">
            <a:avLst/>
          </a:prstGeom>
        </p:spPr>
      </p:pic>
    </p:spTree>
    <p:extLst>
      <p:ext uri="{BB962C8B-B14F-4D97-AF65-F5344CB8AC3E}">
        <p14:creationId xmlns:p14="http://schemas.microsoft.com/office/powerpoint/2010/main" val="205953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1612" y="0"/>
            <a:ext cx="12209053" cy="68580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itle 2"/>
          <p:cNvSpPr>
            <a:spLocks noGrp="1"/>
          </p:cNvSpPr>
          <p:nvPr>
            <p:ph type="title" hasCustomPrompt="1"/>
          </p:nvPr>
        </p:nvSpPr>
        <p:spPr>
          <a:xfrm>
            <a:off x="613833" y="859991"/>
            <a:ext cx="9296400" cy="3522341"/>
          </a:xfrm>
          <a:prstGeom prst="rect">
            <a:avLst/>
          </a:prstGeom>
        </p:spPr>
        <p:txBody>
          <a:bodyPr anchor="b"/>
          <a:lstStyle>
            <a:lvl1pPr algn="l">
              <a:defRPr sz="6667"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757441" y="4568599"/>
            <a:ext cx="2133600" cy="186267"/>
          </a:xfrm>
          <a:prstGeom prst="rect">
            <a:avLst/>
          </a:prstGeom>
        </p:spPr>
      </p:pic>
      <p:pic>
        <p:nvPicPr>
          <p:cNvPr id="9" name="Picture 8">
            <a:extLst>
              <a:ext uri="{FF2B5EF4-FFF2-40B4-BE49-F238E27FC236}">
                <a16:creationId xmlns:a16="http://schemas.microsoft.com/office/drawing/2014/main" id="{6A36273F-231C-46A1-BA81-7FD1F1977279}"/>
              </a:ext>
            </a:extLst>
          </p:cNvPr>
          <p:cNvPicPr/>
          <p:nvPr/>
        </p:nvPicPr>
        <p:blipFill>
          <a:blip r:embed="rId4" cstate="screen">
            <a:extLst>
              <a:ext uri="{28A0092B-C50C-407E-A947-70E740481C1C}">
                <a14:useLocalDpi xmlns:a14="http://schemas.microsoft.com/office/drawing/2010/main"/>
              </a:ext>
            </a:extLst>
          </a:blip>
          <a:stretch>
            <a:fillRect/>
          </a:stretch>
        </p:blipFill>
        <p:spPr>
          <a:xfrm>
            <a:off x="8853500" y="5854821"/>
            <a:ext cx="2621219" cy="629513"/>
          </a:xfrm>
          <a:prstGeom prst="rect">
            <a:avLst/>
          </a:prstGeom>
        </p:spPr>
      </p:pic>
    </p:spTree>
    <p:extLst>
      <p:ext uri="{BB962C8B-B14F-4D97-AF65-F5344CB8AC3E}">
        <p14:creationId xmlns:p14="http://schemas.microsoft.com/office/powerpoint/2010/main" val="4562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dirty="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829040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1612" y="0"/>
            <a:ext cx="12209053" cy="68580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491818"/>
            <a:ext cx="889000" cy="366183"/>
          </a:xfrm>
          <a:prstGeom prst="rect">
            <a:avLst/>
          </a:prstGeom>
        </p:spPr>
        <p:txBody>
          <a:bodyPr/>
          <a:lstStyle>
            <a:lvl1pPr algn="l">
              <a:defRPr sz="1600">
                <a:solidFill>
                  <a:schemeClr val="tx2"/>
                </a:solidFill>
              </a:defRPr>
            </a:lvl1pPr>
          </a:lstStyle>
          <a:p>
            <a:fld id="{95471BDC-C822-445D-A28A-E864ABD6C12F}" type="slidenum">
              <a:rPr lang="en-US" smtClean="0"/>
              <a:pPr/>
              <a:t>‹#›</a:t>
            </a:fld>
            <a:endParaRPr lang="en-US"/>
          </a:p>
        </p:txBody>
      </p:sp>
      <p:pic>
        <p:nvPicPr>
          <p:cNvPr id="21" name="Picture 20" descr="A screenshot of a cell phone&#10;&#10;Description automatically generated">
            <a:extLst>
              <a:ext uri="{FF2B5EF4-FFF2-40B4-BE49-F238E27FC236}">
                <a16:creationId xmlns:a16="http://schemas.microsoft.com/office/drawing/2014/main" id="{69C391EA-49BA-4CAC-A1DE-9F3271063C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4"/>
          <a:stretch>
            <a:fillRect/>
          </a:stretch>
        </p:blipFill>
        <p:spPr>
          <a:xfrm>
            <a:off x="732042" y="1157863"/>
            <a:ext cx="1471708" cy="128483"/>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Tree>
    <p:extLst>
      <p:ext uri="{BB962C8B-B14F-4D97-AF65-F5344CB8AC3E}">
        <p14:creationId xmlns:p14="http://schemas.microsoft.com/office/powerpoint/2010/main" val="1173426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358886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13833" y="1460101"/>
            <a:ext cx="10912883" cy="4744756"/>
          </a:xfrm>
          <a:prstGeom prst="rect">
            <a:avLst/>
          </a:prstGeom>
        </p:spPr>
        <p:txBody>
          <a:bodyPr>
            <a:normAutofit/>
          </a:bodyPr>
          <a:lstStyle>
            <a:lvl1pPr marL="0" indent="0">
              <a:buNone/>
              <a:defRPr sz="320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Tree>
    <p:extLst>
      <p:ext uri="{BB962C8B-B14F-4D97-AF65-F5344CB8AC3E}">
        <p14:creationId xmlns:p14="http://schemas.microsoft.com/office/powerpoint/2010/main" val="1269402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0" y="0"/>
            <a:ext cx="12226107"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757441" y="4568599"/>
            <a:ext cx="2133600" cy="186267"/>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02677" y="5859009"/>
            <a:ext cx="2806732" cy="681777"/>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13833" y="859991"/>
            <a:ext cx="9364720" cy="3522341"/>
          </a:xfrm>
          <a:prstGeom prst="rect">
            <a:avLst/>
          </a:prstGeom>
        </p:spPr>
        <p:txBody>
          <a:bodyPr anchor="b"/>
          <a:lstStyle>
            <a:lvl1pPr algn="l">
              <a:defRPr sz="6667"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2472013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37358" y="6316985"/>
            <a:ext cx="2189359" cy="284679"/>
          </a:xfrm>
          <a:prstGeom prst="rect">
            <a:avLst/>
          </a:prstGeom>
        </p:spPr>
      </p:pic>
    </p:spTree>
    <p:extLst>
      <p:ext uri="{BB962C8B-B14F-4D97-AF65-F5344CB8AC3E}">
        <p14:creationId xmlns:p14="http://schemas.microsoft.com/office/powerpoint/2010/main" val="3899673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1612" y="0"/>
            <a:ext cx="12209053" cy="68580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itle 2"/>
          <p:cNvSpPr>
            <a:spLocks noGrp="1"/>
          </p:cNvSpPr>
          <p:nvPr>
            <p:ph type="title" hasCustomPrompt="1"/>
          </p:nvPr>
        </p:nvSpPr>
        <p:spPr>
          <a:xfrm>
            <a:off x="613833" y="859991"/>
            <a:ext cx="9296400" cy="3522341"/>
          </a:xfrm>
          <a:prstGeom prst="rect">
            <a:avLst/>
          </a:prstGeom>
        </p:spPr>
        <p:txBody>
          <a:bodyPr anchor="b"/>
          <a:lstStyle>
            <a:lvl1pPr algn="l">
              <a:defRPr sz="6667"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757441" y="4568599"/>
            <a:ext cx="2133600" cy="186267"/>
          </a:xfrm>
          <a:prstGeom prst="rect">
            <a:avLst/>
          </a:prstGeom>
        </p:spPr>
      </p:pic>
      <p:pic>
        <p:nvPicPr>
          <p:cNvPr id="9" name="Picture 8">
            <a:extLst>
              <a:ext uri="{FF2B5EF4-FFF2-40B4-BE49-F238E27FC236}">
                <a16:creationId xmlns:a16="http://schemas.microsoft.com/office/drawing/2014/main" id="{6A36273F-231C-46A1-BA81-7FD1F1977279}"/>
              </a:ext>
            </a:extLst>
          </p:cNvPr>
          <p:cNvPicPr/>
          <p:nvPr/>
        </p:nvPicPr>
        <p:blipFill>
          <a:blip r:embed="rId4" cstate="screen">
            <a:extLst>
              <a:ext uri="{28A0092B-C50C-407E-A947-70E740481C1C}">
                <a14:useLocalDpi xmlns:a14="http://schemas.microsoft.com/office/drawing/2010/main"/>
              </a:ext>
            </a:extLst>
          </a:blip>
          <a:stretch>
            <a:fillRect/>
          </a:stretch>
        </p:blipFill>
        <p:spPr>
          <a:xfrm>
            <a:off x="8853500" y="5854821"/>
            <a:ext cx="2621219" cy="629513"/>
          </a:xfrm>
          <a:prstGeom prst="rect">
            <a:avLst/>
          </a:prstGeom>
        </p:spPr>
      </p:pic>
    </p:spTree>
    <p:extLst>
      <p:ext uri="{BB962C8B-B14F-4D97-AF65-F5344CB8AC3E}">
        <p14:creationId xmlns:p14="http://schemas.microsoft.com/office/powerpoint/2010/main" val="1322417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1612" y="0"/>
            <a:ext cx="12209053" cy="68580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491818"/>
            <a:ext cx="889000" cy="366183"/>
          </a:xfrm>
          <a:prstGeom prst="rect">
            <a:avLst/>
          </a:prstGeom>
        </p:spPr>
        <p:txBody>
          <a:bodyPr/>
          <a:lstStyle>
            <a:lvl1pPr algn="l">
              <a:defRPr sz="1600">
                <a:solidFill>
                  <a:schemeClr val="tx2"/>
                </a:solidFill>
              </a:defRPr>
            </a:lvl1pPr>
          </a:lstStyle>
          <a:p>
            <a:fld id="{95471BDC-C822-445D-A28A-E864ABD6C12F}" type="slidenum">
              <a:rPr lang="en-US" smtClean="0"/>
              <a:pPr/>
              <a:t>‹#›</a:t>
            </a:fld>
            <a:endParaRPr lang="en-US"/>
          </a:p>
        </p:txBody>
      </p:sp>
      <p:pic>
        <p:nvPicPr>
          <p:cNvPr id="21" name="Picture 20" descr="A screenshot of a cell phone&#10;&#10;Description automatically generated">
            <a:extLst>
              <a:ext uri="{FF2B5EF4-FFF2-40B4-BE49-F238E27FC236}">
                <a16:creationId xmlns:a16="http://schemas.microsoft.com/office/drawing/2014/main" id="{69C391EA-49BA-4CAC-A1DE-9F3271063C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4"/>
          <a:stretch>
            <a:fillRect/>
          </a:stretch>
        </p:blipFill>
        <p:spPr>
          <a:xfrm>
            <a:off x="732042" y="1157863"/>
            <a:ext cx="1471708" cy="128483"/>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Tree>
    <p:extLst>
      <p:ext uri="{BB962C8B-B14F-4D97-AF65-F5344CB8AC3E}">
        <p14:creationId xmlns:p14="http://schemas.microsoft.com/office/powerpoint/2010/main" val="2378075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82580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13833" y="1460101"/>
            <a:ext cx="10912883" cy="4744756"/>
          </a:xfrm>
          <a:prstGeom prst="rect">
            <a:avLst/>
          </a:prstGeom>
        </p:spPr>
        <p:txBody>
          <a:bodyPr>
            <a:normAutofit/>
          </a:bodyPr>
          <a:lstStyle>
            <a:lvl1pPr marL="0" indent="0">
              <a:buNone/>
              <a:defRPr sz="320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Tree>
    <p:extLst>
      <p:ext uri="{BB962C8B-B14F-4D97-AF65-F5344CB8AC3E}">
        <p14:creationId xmlns:p14="http://schemas.microsoft.com/office/powerpoint/2010/main" val="909406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0" y="0"/>
            <a:ext cx="12226107"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757441" y="4568599"/>
            <a:ext cx="2133600" cy="186267"/>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02677" y="5859009"/>
            <a:ext cx="2806732" cy="681777"/>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13833" y="859991"/>
            <a:ext cx="9364720" cy="3522341"/>
          </a:xfrm>
          <a:prstGeom prst="rect">
            <a:avLst/>
          </a:prstGeom>
        </p:spPr>
        <p:txBody>
          <a:bodyPr anchor="b"/>
          <a:lstStyle>
            <a:lvl1pPr algn="l">
              <a:defRPr sz="6667"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9046077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99752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37358" y="6316985"/>
            <a:ext cx="2189359" cy="284679"/>
          </a:xfrm>
          <a:prstGeom prst="rect">
            <a:avLst/>
          </a:prstGeom>
        </p:spPr>
      </p:pic>
    </p:spTree>
    <p:extLst>
      <p:ext uri="{BB962C8B-B14F-4D97-AF65-F5344CB8AC3E}">
        <p14:creationId xmlns:p14="http://schemas.microsoft.com/office/powerpoint/2010/main" val="2290551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1612" y="0"/>
            <a:ext cx="12209053" cy="68580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itle 2"/>
          <p:cNvSpPr>
            <a:spLocks noGrp="1"/>
          </p:cNvSpPr>
          <p:nvPr>
            <p:ph type="title" hasCustomPrompt="1"/>
          </p:nvPr>
        </p:nvSpPr>
        <p:spPr>
          <a:xfrm>
            <a:off x="613833" y="859991"/>
            <a:ext cx="9296400" cy="3522341"/>
          </a:xfrm>
          <a:prstGeom prst="rect">
            <a:avLst/>
          </a:prstGeom>
        </p:spPr>
        <p:txBody>
          <a:bodyPr anchor="b"/>
          <a:lstStyle>
            <a:lvl1pPr algn="l">
              <a:defRPr sz="6667"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757441" y="4568599"/>
            <a:ext cx="2133600" cy="186267"/>
          </a:xfrm>
          <a:prstGeom prst="rect">
            <a:avLst/>
          </a:prstGeom>
        </p:spPr>
      </p:pic>
      <p:pic>
        <p:nvPicPr>
          <p:cNvPr id="9" name="Picture 8">
            <a:extLst>
              <a:ext uri="{FF2B5EF4-FFF2-40B4-BE49-F238E27FC236}">
                <a16:creationId xmlns:a16="http://schemas.microsoft.com/office/drawing/2014/main" id="{6A36273F-231C-46A1-BA81-7FD1F1977279}"/>
              </a:ext>
            </a:extLst>
          </p:cNvPr>
          <p:cNvPicPr/>
          <p:nvPr/>
        </p:nvPicPr>
        <p:blipFill>
          <a:blip r:embed="rId4" cstate="screen">
            <a:extLst>
              <a:ext uri="{28A0092B-C50C-407E-A947-70E740481C1C}">
                <a14:useLocalDpi xmlns:a14="http://schemas.microsoft.com/office/drawing/2010/main"/>
              </a:ext>
            </a:extLst>
          </a:blip>
          <a:stretch>
            <a:fillRect/>
          </a:stretch>
        </p:blipFill>
        <p:spPr>
          <a:xfrm>
            <a:off x="8853500" y="5854821"/>
            <a:ext cx="2621219" cy="629513"/>
          </a:xfrm>
          <a:prstGeom prst="rect">
            <a:avLst/>
          </a:prstGeom>
        </p:spPr>
      </p:pic>
    </p:spTree>
    <p:extLst>
      <p:ext uri="{BB962C8B-B14F-4D97-AF65-F5344CB8AC3E}">
        <p14:creationId xmlns:p14="http://schemas.microsoft.com/office/powerpoint/2010/main" val="1981876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1612" y="0"/>
            <a:ext cx="12209053" cy="68580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491818"/>
            <a:ext cx="889000" cy="366183"/>
          </a:xfrm>
          <a:prstGeom prst="rect">
            <a:avLst/>
          </a:prstGeom>
        </p:spPr>
        <p:txBody>
          <a:bodyPr/>
          <a:lstStyle>
            <a:lvl1pPr algn="l">
              <a:defRPr sz="1600">
                <a:solidFill>
                  <a:schemeClr val="tx2"/>
                </a:solidFill>
              </a:defRPr>
            </a:lvl1pPr>
          </a:lstStyle>
          <a:p>
            <a:fld id="{95471BDC-C822-445D-A28A-E864ABD6C12F}" type="slidenum">
              <a:rPr lang="en-US" smtClean="0"/>
              <a:pPr/>
              <a:t>‹#›</a:t>
            </a:fld>
            <a:endParaRPr lang="en-US"/>
          </a:p>
        </p:txBody>
      </p:sp>
      <p:pic>
        <p:nvPicPr>
          <p:cNvPr id="21" name="Picture 20" descr="A screenshot of a cell phone&#10;&#10;Description automatically generated">
            <a:extLst>
              <a:ext uri="{FF2B5EF4-FFF2-40B4-BE49-F238E27FC236}">
                <a16:creationId xmlns:a16="http://schemas.microsoft.com/office/drawing/2014/main" id="{69C391EA-49BA-4CAC-A1DE-9F3271063C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4"/>
          <a:stretch>
            <a:fillRect/>
          </a:stretch>
        </p:blipFill>
        <p:spPr>
          <a:xfrm>
            <a:off x="732042" y="1157863"/>
            <a:ext cx="1471708" cy="128483"/>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Tree>
    <p:extLst>
      <p:ext uri="{BB962C8B-B14F-4D97-AF65-F5344CB8AC3E}">
        <p14:creationId xmlns:p14="http://schemas.microsoft.com/office/powerpoint/2010/main" val="3266723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806886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13833" y="1460101"/>
            <a:ext cx="10912883" cy="4744756"/>
          </a:xfrm>
          <a:prstGeom prst="rect">
            <a:avLst/>
          </a:prstGeom>
        </p:spPr>
        <p:txBody>
          <a:bodyPr>
            <a:normAutofit/>
          </a:bodyPr>
          <a:lstStyle>
            <a:lvl1pPr marL="0" indent="0">
              <a:buNone/>
              <a:defRPr sz="320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Tree>
    <p:extLst>
      <p:ext uri="{BB962C8B-B14F-4D97-AF65-F5344CB8AC3E}">
        <p14:creationId xmlns:p14="http://schemas.microsoft.com/office/powerpoint/2010/main" val="1192657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0" y="0"/>
            <a:ext cx="12226107"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757441" y="4568599"/>
            <a:ext cx="2133600" cy="186267"/>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02677" y="5859009"/>
            <a:ext cx="2806732" cy="681777"/>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13833" y="859991"/>
            <a:ext cx="9364720" cy="3522341"/>
          </a:xfrm>
          <a:prstGeom prst="rect">
            <a:avLst/>
          </a:prstGeom>
        </p:spPr>
        <p:txBody>
          <a:bodyPr anchor="b"/>
          <a:lstStyle>
            <a:lvl1pPr algn="l">
              <a:defRPr sz="6667"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230563517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37358" y="6316985"/>
            <a:ext cx="2189359" cy="284679"/>
          </a:xfrm>
          <a:prstGeom prst="rect">
            <a:avLst/>
          </a:prstGeom>
        </p:spPr>
      </p:pic>
    </p:spTree>
    <p:extLst>
      <p:ext uri="{BB962C8B-B14F-4D97-AF65-F5344CB8AC3E}">
        <p14:creationId xmlns:p14="http://schemas.microsoft.com/office/powerpoint/2010/main" val="1003033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1612" y="0"/>
            <a:ext cx="12209053" cy="68580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itle 2"/>
          <p:cNvSpPr>
            <a:spLocks noGrp="1"/>
          </p:cNvSpPr>
          <p:nvPr>
            <p:ph type="title" hasCustomPrompt="1"/>
          </p:nvPr>
        </p:nvSpPr>
        <p:spPr>
          <a:xfrm>
            <a:off x="613833" y="859991"/>
            <a:ext cx="9296400" cy="3522341"/>
          </a:xfrm>
          <a:prstGeom prst="rect">
            <a:avLst/>
          </a:prstGeom>
        </p:spPr>
        <p:txBody>
          <a:bodyPr anchor="b"/>
          <a:lstStyle>
            <a:lvl1pPr algn="l">
              <a:defRPr sz="6667"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757441" y="4568599"/>
            <a:ext cx="2133600" cy="186267"/>
          </a:xfrm>
          <a:prstGeom prst="rect">
            <a:avLst/>
          </a:prstGeom>
        </p:spPr>
      </p:pic>
      <p:pic>
        <p:nvPicPr>
          <p:cNvPr id="9" name="Picture 8">
            <a:extLst>
              <a:ext uri="{FF2B5EF4-FFF2-40B4-BE49-F238E27FC236}">
                <a16:creationId xmlns:a16="http://schemas.microsoft.com/office/drawing/2014/main" id="{6A36273F-231C-46A1-BA81-7FD1F1977279}"/>
              </a:ext>
            </a:extLst>
          </p:cNvPr>
          <p:cNvPicPr/>
          <p:nvPr/>
        </p:nvPicPr>
        <p:blipFill>
          <a:blip r:embed="rId4" cstate="screen">
            <a:extLst>
              <a:ext uri="{28A0092B-C50C-407E-A947-70E740481C1C}">
                <a14:useLocalDpi xmlns:a14="http://schemas.microsoft.com/office/drawing/2010/main"/>
              </a:ext>
            </a:extLst>
          </a:blip>
          <a:stretch>
            <a:fillRect/>
          </a:stretch>
        </p:blipFill>
        <p:spPr>
          <a:xfrm>
            <a:off x="8853500" y="5854821"/>
            <a:ext cx="2621219" cy="629513"/>
          </a:xfrm>
          <a:prstGeom prst="rect">
            <a:avLst/>
          </a:prstGeom>
        </p:spPr>
      </p:pic>
    </p:spTree>
    <p:extLst>
      <p:ext uri="{BB962C8B-B14F-4D97-AF65-F5344CB8AC3E}">
        <p14:creationId xmlns:p14="http://schemas.microsoft.com/office/powerpoint/2010/main" val="2767707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1612" y="0"/>
            <a:ext cx="12209053" cy="68580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491818"/>
            <a:ext cx="889000" cy="366183"/>
          </a:xfrm>
          <a:prstGeom prst="rect">
            <a:avLst/>
          </a:prstGeom>
        </p:spPr>
        <p:txBody>
          <a:bodyPr/>
          <a:lstStyle>
            <a:lvl1pPr algn="l">
              <a:defRPr sz="1600">
                <a:solidFill>
                  <a:schemeClr val="tx2"/>
                </a:solidFill>
              </a:defRPr>
            </a:lvl1pPr>
          </a:lstStyle>
          <a:p>
            <a:fld id="{95471BDC-C822-445D-A28A-E864ABD6C12F}" type="slidenum">
              <a:rPr lang="en-US" smtClean="0"/>
              <a:pPr/>
              <a:t>‹#›</a:t>
            </a:fld>
            <a:endParaRPr lang="en-US"/>
          </a:p>
        </p:txBody>
      </p:sp>
      <p:pic>
        <p:nvPicPr>
          <p:cNvPr id="21" name="Picture 20" descr="A screenshot of a cell phone&#10;&#10;Description automatically generated">
            <a:extLst>
              <a:ext uri="{FF2B5EF4-FFF2-40B4-BE49-F238E27FC236}">
                <a16:creationId xmlns:a16="http://schemas.microsoft.com/office/drawing/2014/main" id="{69C391EA-49BA-4CAC-A1DE-9F3271063C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4"/>
          <a:stretch>
            <a:fillRect/>
          </a:stretch>
        </p:blipFill>
        <p:spPr>
          <a:xfrm>
            <a:off x="732042" y="1157863"/>
            <a:ext cx="1471708" cy="128483"/>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Tree>
    <p:extLst>
      <p:ext uri="{BB962C8B-B14F-4D97-AF65-F5344CB8AC3E}">
        <p14:creationId xmlns:p14="http://schemas.microsoft.com/office/powerpoint/2010/main" val="2188187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61400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dirty="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3342017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13833" y="1460101"/>
            <a:ext cx="10912883" cy="4744756"/>
          </a:xfrm>
          <a:prstGeom prst="rect">
            <a:avLst/>
          </a:prstGeom>
        </p:spPr>
        <p:txBody>
          <a:bodyPr>
            <a:normAutofit/>
          </a:bodyPr>
          <a:lstStyle>
            <a:lvl1pPr marL="0" indent="0">
              <a:buNone/>
              <a:defRPr sz="320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Tree>
    <p:extLst>
      <p:ext uri="{BB962C8B-B14F-4D97-AF65-F5344CB8AC3E}">
        <p14:creationId xmlns:p14="http://schemas.microsoft.com/office/powerpoint/2010/main" val="2119919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urpl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770467" y="3436879"/>
            <a:ext cx="1471708" cy="128483"/>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31258" y="2837708"/>
            <a:ext cx="10929485" cy="662517"/>
          </a:xfrm>
          <a:prstGeom prst="rect">
            <a:avLst/>
          </a:prstGeom>
        </p:spPr>
        <p:txBody>
          <a:bodyPr anchor="b"/>
          <a:lstStyle>
            <a:lvl1pPr algn="l">
              <a:defRPr sz="4000"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Tree>
    <p:extLst>
      <p:ext uri="{BB962C8B-B14F-4D97-AF65-F5344CB8AC3E}">
        <p14:creationId xmlns:p14="http://schemas.microsoft.com/office/powerpoint/2010/main" val="2019874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9053" cy="68580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0" y="0"/>
            <a:ext cx="12226107"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757441" y="4568599"/>
            <a:ext cx="2133600" cy="186267"/>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02677" y="5859009"/>
            <a:ext cx="2806732" cy="681777"/>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13833" y="859991"/>
            <a:ext cx="9364720" cy="3522341"/>
          </a:xfrm>
          <a:prstGeom prst="rect">
            <a:avLst/>
          </a:prstGeom>
        </p:spPr>
        <p:txBody>
          <a:bodyPr anchor="b"/>
          <a:lstStyle>
            <a:lvl1pPr algn="l">
              <a:defRPr sz="6667"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41564918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32042" y="1157863"/>
            <a:ext cx="1471708"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580628" y="559587"/>
            <a:ext cx="10929485" cy="662517"/>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386" y="6316979"/>
            <a:ext cx="1891649"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597231" y="1662369"/>
            <a:ext cx="10912883" cy="548228"/>
          </a:xfrm>
          <a:prstGeom prst="rect">
            <a:avLst/>
          </a:prstGeom>
        </p:spPr>
        <p:txBody>
          <a:bodyPr>
            <a:noAutofit/>
          </a:bodyPr>
          <a:lstStyle>
            <a:lvl1pPr marL="0" indent="0">
              <a:lnSpc>
                <a:spcPct val="90000"/>
              </a:lnSpc>
              <a:buNone/>
              <a:defRPr sz="3200" b="0" i="0" cap="all"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770467" cy="366183"/>
          </a:xfrm>
          <a:prstGeom prst="rect">
            <a:avLst/>
          </a:prstGeom>
        </p:spPr>
        <p:txBody>
          <a:bodyPr/>
          <a:lstStyle>
            <a:lvl1pPr>
              <a:defRPr sz="16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580628" y="2434979"/>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0"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0" i="0" baseline="0">
                <a:solidFill>
                  <a:schemeClr val="tx2"/>
                </a:solidFill>
                <a:latin typeface="Open Sans" charset="0"/>
                <a:ea typeface="Open Sans" charset="0"/>
                <a:cs typeface="Open Sans" charset="0"/>
              </a:defRPr>
            </a:lvl3pPr>
            <a:lvl4pPr>
              <a:defRPr sz="2133" b="0" i="0" baseline="0">
                <a:solidFill>
                  <a:schemeClr val="tx2"/>
                </a:solidFill>
                <a:latin typeface="Open Sans" charset="0"/>
                <a:ea typeface="Open Sans" charset="0"/>
                <a:cs typeface="Open Sans" charset="0"/>
              </a:defRPr>
            </a:lvl4pPr>
            <a:lvl5pPr marL="2743131" indent="-304792">
              <a:buFont typeface="Lucida Grande"/>
              <a:buChar char="&gt;"/>
              <a:defRPr sz="1867"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37358" y="6316985"/>
            <a:ext cx="2189359" cy="284679"/>
          </a:xfrm>
          <a:prstGeom prst="rect">
            <a:avLst/>
          </a:prstGeom>
        </p:spPr>
      </p:pic>
    </p:spTree>
    <p:extLst>
      <p:ext uri="{BB962C8B-B14F-4D97-AF65-F5344CB8AC3E}">
        <p14:creationId xmlns:p14="http://schemas.microsoft.com/office/powerpoint/2010/main" val="268387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104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5361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0325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41895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5/26/2022</a:t>
            </a:fld>
            <a:endParaRPr lang="en-US"/>
          </a:p>
        </p:txBody>
      </p:sp>
    </p:spTree>
    <p:extLst>
      <p:ext uri="{BB962C8B-B14F-4D97-AF65-F5344CB8AC3E}">
        <p14:creationId xmlns:p14="http://schemas.microsoft.com/office/powerpoint/2010/main" val="190488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6.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8.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21288949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1433178955"/>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74071255"/>
      </p:ext>
    </p:extLst>
  </p:cSld>
  <p:clrMap bg1="lt1" tx1="dk1" bg2="lt2" tx2="dk2" accent1="accent1" accent2="accent2" accent3="accent3" accent4="accent4" accent5="accent5" accent6="accent6" hlink="hlink" folHlink="folHlink"/>
  <p:sldLayoutIdLst>
    <p:sldLayoutId id="2147483776" r:id="rId1"/>
    <p:sldLayoutId id="2147483777" r:id="rId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3490642225"/>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3783060147"/>
      </p:ext>
    </p:extLst>
  </p:cSld>
  <p:clrMap bg1="lt1" tx1="dk1" bg2="lt2" tx2="dk2" accent1="accent1" accent2="accent2" accent3="accent3" accent4="accent4" accent5="accent5" accent6="accent6" hlink="hlink" folHlink="folHlink"/>
  <p:sldLayoutIdLst>
    <p:sldLayoutId id="2147483785" r:id="rId1"/>
    <p:sldLayoutId id="2147483786" r:id="rId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431976136"/>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990666483"/>
      </p:ext>
    </p:extLst>
  </p:cSld>
  <p:clrMap bg1="lt1" tx1="dk1" bg2="lt2" tx2="dk2" accent1="accent1" accent2="accent2" accent3="accent3" accent4="accent4" accent5="accent5" accent6="accent6" hlink="hlink" folHlink="folHlink"/>
  <p:sldLayoutIdLst>
    <p:sldLayoutId id="2147483794" r:id="rId1"/>
    <p:sldLayoutId id="2147483795" r:id="rId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355476737"/>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491818"/>
            <a:ext cx="2743200" cy="366183"/>
          </a:xfrm>
          <a:prstGeom prst="rect">
            <a:avLst/>
          </a:prstGeom>
        </p:spPr>
        <p:txBody>
          <a:bodyPr vert="horz" lIns="91440" tIns="45720" rIns="91440" bIns="45720" rtlCol="0" anchor="ctr"/>
          <a:lstStyle>
            <a:lvl1pPr algn="l">
              <a:defRPr sz="160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898988900"/>
      </p:ext>
    </p:extLst>
  </p:cSld>
  <p:clrMap bg1="lt1" tx1="dk1" bg2="lt2" tx2="dk2" accent1="accent1" accent2="accent2" accent3="accent3" accent4="accent4" accent5="accent5" accent6="accent6" hlink="hlink" folHlink="folHlink"/>
  <p:sldLayoutIdLst>
    <p:sldLayoutId id="2147483803" r:id="rId1"/>
    <p:sldLayoutId id="2147483804" r:id="rId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hyperlink" Target="mailto:ECCHelp@uw.edu" TargetMode="Externa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hyperlink" Target="mailto:ECChelp@uw.edu" TargetMode="Externa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at.xula.edu/food/tag/date-management/"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finance.uw.edu/gca/sites/default/files/Fixed%20price%20surplus%20form%20_FINAL.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https://www.pexels.com/photo/book-aesthetic-books-old-books-open-books-1387022/"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s://finance.uw.edu/gca/award-lifecycle/budget-setup/surplu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washington.edu/research/institutional-facts-and-rate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mailto:gcahelp@uw.edu" TargetMode="External"/><Relationship Id="rId7" Type="http://schemas.openxmlformats.org/officeDocument/2006/relationships/image" Target="../media/image62.svg"/><Relationship Id="rId2" Type="http://schemas.openxmlformats.org/officeDocument/2006/relationships/hyperlink" Target="https://www.washington.edu/research/gca/budget/granttracker.html"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gcahelp@uw.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98C5B-DC64-EB0E-3E34-AD7DFD448DD7}"/>
              </a:ext>
            </a:extLst>
          </p:cNvPr>
          <p:cNvSpPr>
            <a:spLocks noGrp="1"/>
          </p:cNvSpPr>
          <p:nvPr>
            <p:ph type="title"/>
          </p:nvPr>
        </p:nvSpPr>
        <p:spPr>
          <a:xfrm>
            <a:off x="1043950" y="1179151"/>
            <a:ext cx="3300646" cy="4463889"/>
          </a:xfrm>
        </p:spPr>
        <p:txBody>
          <a:bodyPr anchor="ctr">
            <a:normAutofit/>
          </a:bodyPr>
          <a:lstStyle/>
          <a:p>
            <a:r>
              <a:rPr lang="en-US" b="1">
                <a:solidFill>
                  <a:schemeClr val="accent2">
                    <a:lumMod val="50000"/>
                  </a:schemeClr>
                </a:solidFill>
              </a:rPr>
              <a:t>Disclaimer</a:t>
            </a:r>
          </a:p>
        </p:txBody>
      </p:sp>
      <p:sp>
        <p:nvSpPr>
          <p:cNvPr id="43" name="Isosceles Triangle 1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44" name="Straight Connector 1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3FADB9D7-EC3C-7CEE-197C-9EC530223BD3}"/>
              </a:ext>
            </a:extLst>
          </p:cNvPr>
          <p:cNvGraphicFramePr>
            <a:graphicFrameLocks noGrp="1"/>
          </p:cNvGraphicFramePr>
          <p:nvPr>
            <p:ph idx="1"/>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Isosceles Triangle 1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57022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t>INTRODUCTION TO ECC</a:t>
            </a:r>
          </a:p>
        </p:txBody>
      </p:sp>
      <p:sp>
        <p:nvSpPr>
          <p:cNvPr id="4" name="TextBox 3">
            <a:extLst>
              <a:ext uri="{FF2B5EF4-FFF2-40B4-BE49-F238E27FC236}">
                <a16:creationId xmlns:a16="http://schemas.microsoft.com/office/drawing/2014/main" id="{2AA558E4-C20D-488B-8B0D-18E9C8F63935}"/>
              </a:ext>
            </a:extLst>
          </p:cNvPr>
          <p:cNvSpPr txBox="1"/>
          <p:nvPr/>
        </p:nvSpPr>
        <p:spPr>
          <a:xfrm>
            <a:off x="613833" y="4810219"/>
            <a:ext cx="10559032" cy="461665"/>
          </a:xfrm>
          <a:prstGeom prst="rect">
            <a:avLst/>
          </a:prstGeom>
          <a:noFill/>
        </p:spPr>
        <p:txBody>
          <a:bodyPr wrap="square">
            <a:spAutoFit/>
          </a:bodyPr>
          <a:lstStyle/>
          <a:p>
            <a:pPr defTabSz="609585"/>
            <a:r>
              <a:rPr lang="en-US" sz="2400">
                <a:solidFill>
                  <a:srgbClr val="FFFFFF"/>
                </a:solidFill>
                <a:latin typeface="Encode Sans Normal Black" panose="02000000000000000000" pitchFamily="2" charset="0"/>
              </a:rPr>
              <a:t> Colleen Bettis – Management Accounting &amp; Analysis (MAA)</a:t>
            </a:r>
          </a:p>
        </p:txBody>
      </p:sp>
    </p:spTree>
    <p:extLst>
      <p:ext uri="{BB962C8B-B14F-4D97-AF65-F5344CB8AC3E}">
        <p14:creationId xmlns:p14="http://schemas.microsoft.com/office/powerpoint/2010/main" val="203848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82D1410F-5A2C-4374-BC55-407ACBDFC0FC}"/>
              </a:ext>
            </a:extLst>
          </p:cNvPr>
          <p:cNvSpPr>
            <a:spLocks noGrp="1"/>
          </p:cNvSpPr>
          <p:nvPr>
            <p:ph type="title"/>
          </p:nvPr>
        </p:nvSpPr>
        <p:spPr/>
        <p:txBody>
          <a:bodyPr/>
          <a:lstStyle/>
          <a:p>
            <a:r>
              <a:rPr lang="en-US"/>
              <a:t>WHAT IS ECC?</a:t>
            </a:r>
          </a:p>
        </p:txBody>
      </p:sp>
      <p:sp>
        <p:nvSpPr>
          <p:cNvPr id="30" name="Slide Number Placeholder 29">
            <a:extLst>
              <a:ext uri="{FF2B5EF4-FFF2-40B4-BE49-F238E27FC236}">
                <a16:creationId xmlns:a16="http://schemas.microsoft.com/office/drawing/2014/main" id="{5682EA7E-C560-4AB6-A325-A36F3B84F20C}"/>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11</a:t>
            </a:fld>
            <a:endParaRPr lang="en-US">
              <a:solidFill>
                <a:srgbClr val="4B2E83"/>
              </a:solidFill>
              <a:latin typeface="Calibri"/>
            </a:endParaRPr>
          </a:p>
        </p:txBody>
      </p:sp>
      <p:sp>
        <p:nvSpPr>
          <p:cNvPr id="32" name="Text Placeholder 31">
            <a:extLst>
              <a:ext uri="{FF2B5EF4-FFF2-40B4-BE49-F238E27FC236}">
                <a16:creationId xmlns:a16="http://schemas.microsoft.com/office/drawing/2014/main" id="{88DAEF02-D5C6-40CF-A6F4-C1ABA14BB3BD}"/>
              </a:ext>
            </a:extLst>
          </p:cNvPr>
          <p:cNvSpPr>
            <a:spLocks noGrp="1"/>
          </p:cNvSpPr>
          <p:nvPr>
            <p:ph type="body" sz="quarter" idx="11"/>
          </p:nvPr>
        </p:nvSpPr>
        <p:spPr>
          <a:xfrm>
            <a:off x="580628" y="1390006"/>
            <a:ext cx="10929485" cy="4047321"/>
          </a:xfrm>
        </p:spPr>
        <p:txBody>
          <a:bodyPr/>
          <a:lstStyle/>
          <a:p>
            <a:pPr marL="0" indent="0">
              <a:buNone/>
            </a:pPr>
            <a:r>
              <a:rPr lang="en-US" sz="2400" b="0" dirty="0"/>
              <a:t>Employee Compensation Compliance (ECC) is a third-party solution, provided by Huron Consulting, which supports the effective management of effort reporting, project certification, and payroll confirmation.</a:t>
            </a:r>
          </a:p>
          <a:p>
            <a:pPr marL="0" indent="0">
              <a:buNone/>
            </a:pPr>
            <a:endParaRPr lang="en-US" sz="2400" b="0" dirty="0"/>
          </a:p>
          <a:p>
            <a:pPr marL="0" indent="0">
              <a:buNone/>
            </a:pPr>
            <a:r>
              <a:rPr lang="en-US" sz="2400" b="0" dirty="0"/>
              <a:t>To support UW Finance Transformation (UWFT) and the implementation of Workday Finance, ECC will replace effort reporting systems for eFECS, Grant and Contract Certification Reports (GCCR), Harborview Medical Center (HMC), and Applied Physics Laboratory (APL). </a:t>
            </a:r>
          </a:p>
          <a:p>
            <a:pPr marL="0" indent="0">
              <a:buNone/>
            </a:pPr>
            <a:endParaRPr lang="en-US" sz="2400" dirty="0"/>
          </a:p>
        </p:txBody>
      </p:sp>
    </p:spTree>
    <p:extLst>
      <p:ext uri="{BB962C8B-B14F-4D97-AF65-F5344CB8AC3E}">
        <p14:creationId xmlns:p14="http://schemas.microsoft.com/office/powerpoint/2010/main" val="411716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82D1410F-5A2C-4374-BC55-407ACBDFC0FC}"/>
              </a:ext>
            </a:extLst>
          </p:cNvPr>
          <p:cNvSpPr>
            <a:spLocks noGrp="1"/>
          </p:cNvSpPr>
          <p:nvPr>
            <p:ph type="title"/>
          </p:nvPr>
        </p:nvSpPr>
        <p:spPr/>
        <p:txBody>
          <a:bodyPr/>
          <a:lstStyle/>
          <a:p>
            <a:r>
              <a:rPr lang="en-US"/>
              <a:t>HOW WILL ECC IMPACT USERS?</a:t>
            </a:r>
          </a:p>
        </p:txBody>
      </p:sp>
      <p:sp>
        <p:nvSpPr>
          <p:cNvPr id="30" name="Slide Number Placeholder 29">
            <a:extLst>
              <a:ext uri="{FF2B5EF4-FFF2-40B4-BE49-F238E27FC236}">
                <a16:creationId xmlns:a16="http://schemas.microsoft.com/office/drawing/2014/main" id="{5682EA7E-C560-4AB6-A325-A36F3B84F20C}"/>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12</a:t>
            </a:fld>
            <a:endParaRPr lang="en-US">
              <a:solidFill>
                <a:srgbClr val="4B2E83"/>
              </a:solidFill>
              <a:latin typeface="Calibri"/>
            </a:endParaRPr>
          </a:p>
        </p:txBody>
      </p:sp>
      <p:sp>
        <p:nvSpPr>
          <p:cNvPr id="32" name="Text Placeholder 31">
            <a:extLst>
              <a:ext uri="{FF2B5EF4-FFF2-40B4-BE49-F238E27FC236}">
                <a16:creationId xmlns:a16="http://schemas.microsoft.com/office/drawing/2014/main" id="{88DAEF02-D5C6-40CF-A6F4-C1ABA14BB3BD}"/>
              </a:ext>
            </a:extLst>
          </p:cNvPr>
          <p:cNvSpPr>
            <a:spLocks noGrp="1"/>
          </p:cNvSpPr>
          <p:nvPr>
            <p:ph type="body" sz="quarter" idx="11"/>
          </p:nvPr>
        </p:nvSpPr>
        <p:spPr>
          <a:xfrm>
            <a:off x="580628" y="1390006"/>
            <a:ext cx="10929485" cy="4047321"/>
          </a:xfrm>
        </p:spPr>
        <p:txBody>
          <a:bodyPr/>
          <a:lstStyle/>
          <a:p>
            <a:pPr marL="0" indent="0">
              <a:buNone/>
            </a:pPr>
            <a:r>
              <a:rPr lang="en-US" sz="2400" b="0"/>
              <a:t>While ECC is expected to be an overall positive change for effort reporting users, it is a change none the less and one that occurs in a landscape of broader organizational change—UWFT. </a:t>
            </a:r>
          </a:p>
          <a:p>
            <a:pPr marL="0" indent="0">
              <a:buNone/>
            </a:pPr>
            <a:endParaRPr lang="en-US" sz="2400" b="0"/>
          </a:p>
          <a:p>
            <a:pPr marL="0" indent="0">
              <a:buNone/>
            </a:pPr>
            <a:r>
              <a:rPr lang="en-US" sz="2400" b="0"/>
              <a:t>Initially, the change to ECC will impact approximately 5,000 users across the Academy and Harborview Medical Center. Over time, this user base is expected to grow to 10,000 users. </a:t>
            </a:r>
          </a:p>
          <a:p>
            <a:pPr marL="0" indent="0">
              <a:buNone/>
            </a:pPr>
            <a:endParaRPr lang="en-US" sz="2400"/>
          </a:p>
        </p:txBody>
      </p:sp>
    </p:spTree>
    <p:extLst>
      <p:ext uri="{BB962C8B-B14F-4D97-AF65-F5344CB8AC3E}">
        <p14:creationId xmlns:p14="http://schemas.microsoft.com/office/powerpoint/2010/main" val="339903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82D1410F-5A2C-4374-BC55-407ACBDFC0FC}"/>
              </a:ext>
            </a:extLst>
          </p:cNvPr>
          <p:cNvSpPr>
            <a:spLocks noGrp="1"/>
          </p:cNvSpPr>
          <p:nvPr>
            <p:ph type="title"/>
          </p:nvPr>
        </p:nvSpPr>
        <p:spPr/>
        <p:txBody>
          <a:bodyPr/>
          <a:lstStyle/>
          <a:p>
            <a:r>
              <a:rPr lang="en-US"/>
              <a:t>BENEFITS</a:t>
            </a:r>
          </a:p>
        </p:txBody>
      </p:sp>
      <p:sp>
        <p:nvSpPr>
          <p:cNvPr id="30" name="Slide Number Placeholder 29">
            <a:extLst>
              <a:ext uri="{FF2B5EF4-FFF2-40B4-BE49-F238E27FC236}">
                <a16:creationId xmlns:a16="http://schemas.microsoft.com/office/drawing/2014/main" id="{5682EA7E-C560-4AB6-A325-A36F3B84F20C}"/>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13</a:t>
            </a:fld>
            <a:endParaRPr lang="en-US">
              <a:solidFill>
                <a:srgbClr val="4B2E83"/>
              </a:solidFill>
              <a:latin typeface="Calibri"/>
            </a:endParaRPr>
          </a:p>
        </p:txBody>
      </p:sp>
      <p:sp>
        <p:nvSpPr>
          <p:cNvPr id="32" name="Text Placeholder 31">
            <a:extLst>
              <a:ext uri="{FF2B5EF4-FFF2-40B4-BE49-F238E27FC236}">
                <a16:creationId xmlns:a16="http://schemas.microsoft.com/office/drawing/2014/main" id="{88DAEF02-D5C6-40CF-A6F4-C1ABA14BB3BD}"/>
              </a:ext>
            </a:extLst>
          </p:cNvPr>
          <p:cNvSpPr>
            <a:spLocks noGrp="1"/>
          </p:cNvSpPr>
          <p:nvPr>
            <p:ph type="body" sz="quarter" idx="11"/>
          </p:nvPr>
        </p:nvSpPr>
        <p:spPr>
          <a:xfrm>
            <a:off x="580628" y="1390006"/>
            <a:ext cx="10929485" cy="4047321"/>
          </a:xfrm>
        </p:spPr>
        <p:txBody>
          <a:bodyPr/>
          <a:lstStyle/>
          <a:p>
            <a:r>
              <a:rPr lang="en-US" sz="2400" b="0"/>
              <a:t>Standardized workflows </a:t>
            </a:r>
            <a:br>
              <a:rPr lang="en-US" sz="2400" b="0"/>
            </a:br>
            <a:endParaRPr lang="en-US" sz="400" b="0"/>
          </a:p>
          <a:p>
            <a:r>
              <a:rPr lang="en-US" sz="2400" b="0"/>
              <a:t>Automated processes and electronic records for </a:t>
            </a:r>
            <a:r>
              <a:rPr lang="en-US" sz="2400"/>
              <a:t>all</a:t>
            </a:r>
            <a:r>
              <a:rPr lang="en-US" sz="2400" b="0"/>
              <a:t> forms of effort reporting </a:t>
            </a:r>
            <a:br>
              <a:rPr lang="en-US" sz="2400" b="0"/>
            </a:br>
            <a:endParaRPr lang="en-US" sz="400" b="0"/>
          </a:p>
          <a:p>
            <a:r>
              <a:rPr lang="en-US" sz="2400" b="0"/>
              <a:t>Improved compliance through real-time reporting and timely notifications </a:t>
            </a:r>
            <a:br>
              <a:rPr lang="en-US" sz="2400" b="0"/>
            </a:br>
            <a:endParaRPr lang="en-US" sz="400" b="0"/>
          </a:p>
          <a:p>
            <a:r>
              <a:rPr lang="en-US" sz="2400" b="0"/>
              <a:t>Simplified user interface and experience </a:t>
            </a:r>
            <a:br>
              <a:rPr lang="en-US" sz="2400" b="0"/>
            </a:br>
            <a:endParaRPr lang="en-US" sz="400" b="0"/>
          </a:p>
          <a:p>
            <a:r>
              <a:rPr lang="en-US" sz="2400" b="0"/>
              <a:t>Increased uniformity and consistency via a single platform, instead of four disparate systems. </a:t>
            </a:r>
          </a:p>
        </p:txBody>
      </p:sp>
    </p:spTree>
    <p:extLst>
      <p:ext uri="{BB962C8B-B14F-4D97-AF65-F5344CB8AC3E}">
        <p14:creationId xmlns:p14="http://schemas.microsoft.com/office/powerpoint/2010/main" val="15523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82D1410F-5A2C-4374-BC55-407ACBDFC0FC}"/>
              </a:ext>
            </a:extLst>
          </p:cNvPr>
          <p:cNvSpPr>
            <a:spLocks noGrp="1"/>
          </p:cNvSpPr>
          <p:nvPr>
            <p:ph type="title"/>
          </p:nvPr>
        </p:nvSpPr>
        <p:spPr/>
        <p:txBody>
          <a:bodyPr/>
          <a:lstStyle/>
          <a:p>
            <a:r>
              <a:rPr lang="en-US"/>
              <a:t>IMPACTS</a:t>
            </a:r>
          </a:p>
        </p:txBody>
      </p:sp>
      <p:sp>
        <p:nvSpPr>
          <p:cNvPr id="30" name="Slide Number Placeholder 29">
            <a:extLst>
              <a:ext uri="{FF2B5EF4-FFF2-40B4-BE49-F238E27FC236}">
                <a16:creationId xmlns:a16="http://schemas.microsoft.com/office/drawing/2014/main" id="{5682EA7E-C560-4AB6-A325-A36F3B84F20C}"/>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14</a:t>
            </a:fld>
            <a:endParaRPr lang="en-US">
              <a:solidFill>
                <a:srgbClr val="4B2E83"/>
              </a:solidFill>
              <a:latin typeface="Calibri"/>
            </a:endParaRPr>
          </a:p>
        </p:txBody>
      </p:sp>
      <p:sp>
        <p:nvSpPr>
          <p:cNvPr id="32" name="Text Placeholder 31">
            <a:extLst>
              <a:ext uri="{FF2B5EF4-FFF2-40B4-BE49-F238E27FC236}">
                <a16:creationId xmlns:a16="http://schemas.microsoft.com/office/drawing/2014/main" id="{88DAEF02-D5C6-40CF-A6F4-C1ABA14BB3BD}"/>
              </a:ext>
            </a:extLst>
          </p:cNvPr>
          <p:cNvSpPr>
            <a:spLocks noGrp="1"/>
          </p:cNvSpPr>
          <p:nvPr>
            <p:ph type="body" sz="quarter" idx="11"/>
          </p:nvPr>
        </p:nvSpPr>
        <p:spPr>
          <a:xfrm>
            <a:off x="580628" y="1390006"/>
            <a:ext cx="10929485" cy="4047321"/>
          </a:xfrm>
        </p:spPr>
        <p:txBody>
          <a:bodyPr lIns="121920" tIns="60960" rIns="121920" bIns="60960" anchor="t"/>
          <a:lstStyle/>
          <a:p>
            <a:pPr marL="0" indent="0">
              <a:buNone/>
            </a:pPr>
            <a:r>
              <a:rPr lang="en-US" sz="2400" b="0"/>
              <a:t>We aim to make the transition to ECC as seamless as possible, but users can expect the following impacts: </a:t>
            </a:r>
          </a:p>
          <a:p>
            <a:r>
              <a:rPr lang="en-US" sz="2400" b="0"/>
              <a:t>New workflows</a:t>
            </a:r>
            <a:br>
              <a:rPr lang="en-US" sz="2400" b="0"/>
            </a:br>
            <a:endParaRPr lang="en-US" sz="400" b="0"/>
          </a:p>
          <a:p>
            <a:r>
              <a:rPr lang="en-US" sz="2400" b="0"/>
              <a:t>New reports</a:t>
            </a:r>
            <a:br>
              <a:rPr lang="en-US" sz="2400" b="0"/>
            </a:br>
            <a:endParaRPr lang="en-US" sz="400" b="0"/>
          </a:p>
          <a:p>
            <a:r>
              <a:rPr lang="en-US" sz="2400" b="0">
                <a:latin typeface="Open Sans"/>
                <a:ea typeface="Open Sans"/>
                <a:cs typeface="Open Sans"/>
              </a:rPr>
              <a:t>New user interface</a:t>
            </a:r>
            <a:br>
              <a:rPr lang="en-US" sz="2400" b="0"/>
            </a:br>
            <a:endParaRPr lang="en-US" sz="400" b="0"/>
          </a:p>
        </p:txBody>
      </p:sp>
    </p:spTree>
    <p:extLst>
      <p:ext uri="{BB962C8B-B14F-4D97-AF65-F5344CB8AC3E}">
        <p14:creationId xmlns:p14="http://schemas.microsoft.com/office/powerpoint/2010/main" val="10643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82D1410F-5A2C-4374-BC55-407ACBDFC0FC}"/>
              </a:ext>
            </a:extLst>
          </p:cNvPr>
          <p:cNvSpPr>
            <a:spLocks noGrp="1"/>
          </p:cNvSpPr>
          <p:nvPr>
            <p:ph type="title"/>
          </p:nvPr>
        </p:nvSpPr>
        <p:spPr/>
        <p:txBody>
          <a:bodyPr/>
          <a:lstStyle/>
          <a:p>
            <a:r>
              <a:rPr lang="en-US"/>
              <a:t>WE NEED USER INPUT!</a:t>
            </a:r>
          </a:p>
        </p:txBody>
      </p:sp>
      <p:sp>
        <p:nvSpPr>
          <p:cNvPr id="30" name="Slide Number Placeholder 29">
            <a:extLst>
              <a:ext uri="{FF2B5EF4-FFF2-40B4-BE49-F238E27FC236}">
                <a16:creationId xmlns:a16="http://schemas.microsoft.com/office/drawing/2014/main" id="{5682EA7E-C560-4AB6-A325-A36F3B84F20C}"/>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15</a:t>
            </a:fld>
            <a:endParaRPr lang="en-US">
              <a:solidFill>
                <a:srgbClr val="4B2E83"/>
              </a:solidFill>
              <a:latin typeface="Calibri"/>
            </a:endParaRPr>
          </a:p>
        </p:txBody>
      </p:sp>
      <p:sp>
        <p:nvSpPr>
          <p:cNvPr id="32" name="Text Placeholder 31">
            <a:extLst>
              <a:ext uri="{FF2B5EF4-FFF2-40B4-BE49-F238E27FC236}">
                <a16:creationId xmlns:a16="http://schemas.microsoft.com/office/drawing/2014/main" id="{88DAEF02-D5C6-40CF-A6F4-C1ABA14BB3BD}"/>
              </a:ext>
            </a:extLst>
          </p:cNvPr>
          <p:cNvSpPr>
            <a:spLocks noGrp="1"/>
          </p:cNvSpPr>
          <p:nvPr>
            <p:ph type="body" sz="quarter" idx="11"/>
          </p:nvPr>
        </p:nvSpPr>
        <p:spPr>
          <a:xfrm>
            <a:off x="580628" y="1390005"/>
            <a:ext cx="10929485" cy="4908408"/>
          </a:xfrm>
        </p:spPr>
        <p:txBody>
          <a:bodyPr lIns="121920" tIns="60960" rIns="121920" bIns="60960" anchor="t"/>
          <a:lstStyle/>
          <a:p>
            <a:pPr marL="0" indent="0">
              <a:buNone/>
            </a:pPr>
            <a:r>
              <a:rPr lang="en-US" sz="2400" b="0" dirty="0">
                <a:latin typeface="Open Sans"/>
                <a:ea typeface="Open Sans"/>
                <a:cs typeface="Open Sans"/>
              </a:rPr>
              <a:t>ECC is configurable and user input is critical to ensure we maintain desired functionality, while embracing this opportunity for improvement. These are some of the ways we hope users will engage with us:</a:t>
            </a:r>
            <a:br>
              <a:rPr lang="en-US" sz="2400" b="0" dirty="0"/>
            </a:br>
            <a:endParaRPr lang="en-US" sz="667" b="0"/>
          </a:p>
          <a:p>
            <a:r>
              <a:rPr lang="en-US" sz="2400" b="0" dirty="0">
                <a:latin typeface="Open Sans"/>
                <a:ea typeface="Open Sans"/>
                <a:cs typeface="Open Sans"/>
              </a:rPr>
              <a:t>Provide feedback on current state effort reporting:</a:t>
            </a:r>
          </a:p>
          <a:p>
            <a:pPr lvl="1"/>
            <a:r>
              <a:rPr lang="en-US" sz="2133" dirty="0">
                <a:latin typeface="Open Sans"/>
                <a:ea typeface="Open Sans"/>
                <a:cs typeface="Open Sans"/>
              </a:rPr>
              <a:t>What works well?</a:t>
            </a:r>
          </a:p>
          <a:p>
            <a:pPr lvl="1"/>
            <a:r>
              <a:rPr lang="en-US" sz="2133" dirty="0">
                <a:latin typeface="Open Sans"/>
                <a:ea typeface="Open Sans"/>
                <a:cs typeface="Open Sans"/>
              </a:rPr>
              <a:t>What are the pain points?  </a:t>
            </a:r>
            <a:br>
              <a:rPr lang="en-US" sz="2133" dirty="0"/>
            </a:br>
            <a:endParaRPr lang="en-US" sz="667"/>
          </a:p>
          <a:p>
            <a:r>
              <a:rPr lang="en-US" sz="2400" b="0" dirty="0">
                <a:latin typeface="Open Sans"/>
                <a:ea typeface="Open Sans"/>
                <a:cs typeface="Open Sans"/>
              </a:rPr>
              <a:t>Participate in design discussions, focus groups, and/or surveys.</a:t>
            </a:r>
            <a:r>
              <a:rPr lang="en-US" sz="2667" b="0" dirty="0">
                <a:latin typeface="Open Sans"/>
                <a:ea typeface="Open Sans"/>
                <a:cs typeface="Open Sans"/>
              </a:rPr>
              <a:t> </a:t>
            </a:r>
            <a:br>
              <a:rPr lang="en-US" sz="2667" b="0" dirty="0"/>
            </a:br>
            <a:endParaRPr lang="en-US" sz="667" b="0"/>
          </a:p>
          <a:p>
            <a:r>
              <a:rPr lang="en-US" sz="2400" b="0" dirty="0">
                <a:latin typeface="Open Sans"/>
                <a:ea typeface="Open Sans"/>
                <a:cs typeface="Open Sans"/>
              </a:rPr>
              <a:t>Identify ECC Champions within each group to participate in User Acceptance Testing (UAT).</a:t>
            </a:r>
          </a:p>
          <a:p>
            <a:pPr marL="0" indent="0">
              <a:buNone/>
            </a:pPr>
            <a:endParaRPr lang="en-US" sz="2400" b="0" dirty="0">
              <a:latin typeface="Open Sans"/>
              <a:ea typeface="Open Sans"/>
              <a:cs typeface="Open Sans"/>
            </a:endParaRPr>
          </a:p>
          <a:p>
            <a:pPr marL="0" indent="0">
              <a:buNone/>
            </a:pPr>
            <a:r>
              <a:rPr lang="en-US" sz="2400" dirty="0">
                <a:latin typeface="Open Sans"/>
                <a:ea typeface="Open Sans"/>
                <a:cs typeface="Open Sans"/>
              </a:rPr>
              <a:t>Ready to help? Email us at </a:t>
            </a:r>
            <a:r>
              <a:rPr lang="en-US" sz="2400" dirty="0">
                <a:latin typeface="Open Sans"/>
                <a:ea typeface="Open Sans"/>
                <a:cs typeface="Open Sans"/>
                <a:hlinkClick r:id="rId2"/>
              </a:rPr>
              <a:t>ECCHelp@uw.edu</a:t>
            </a:r>
            <a:r>
              <a:rPr lang="en-US" sz="2400" dirty="0">
                <a:latin typeface="Open Sans"/>
                <a:ea typeface="Open Sans"/>
                <a:cs typeface="Open Sans"/>
              </a:rPr>
              <a:t> </a:t>
            </a:r>
            <a:endParaRPr lang="en-US" sz="2400" dirty="0"/>
          </a:p>
          <a:p>
            <a:pPr marL="0" indent="0">
              <a:buNone/>
            </a:pPr>
            <a:endParaRPr lang="en-US" sz="2400" b="0"/>
          </a:p>
        </p:txBody>
      </p:sp>
    </p:spTree>
    <p:extLst>
      <p:ext uri="{BB962C8B-B14F-4D97-AF65-F5344CB8AC3E}">
        <p14:creationId xmlns:p14="http://schemas.microsoft.com/office/powerpoint/2010/main" val="1703862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82D1410F-5A2C-4374-BC55-407ACBDFC0FC}"/>
              </a:ext>
            </a:extLst>
          </p:cNvPr>
          <p:cNvSpPr>
            <a:spLocks noGrp="1"/>
          </p:cNvSpPr>
          <p:nvPr>
            <p:ph type="title"/>
          </p:nvPr>
        </p:nvSpPr>
        <p:spPr>
          <a:xfrm>
            <a:off x="580627" y="559587"/>
            <a:ext cx="11511244" cy="662517"/>
          </a:xfrm>
        </p:spPr>
        <p:txBody>
          <a:bodyPr/>
          <a:lstStyle/>
          <a:p>
            <a:r>
              <a:rPr lang="en-US" sz="3867"/>
              <a:t>CURRENT PRIORITIES AND COMMITMENTS</a:t>
            </a:r>
          </a:p>
        </p:txBody>
      </p:sp>
      <p:sp>
        <p:nvSpPr>
          <p:cNvPr id="30" name="Slide Number Placeholder 29">
            <a:extLst>
              <a:ext uri="{FF2B5EF4-FFF2-40B4-BE49-F238E27FC236}">
                <a16:creationId xmlns:a16="http://schemas.microsoft.com/office/drawing/2014/main" id="{5682EA7E-C560-4AB6-A325-A36F3B84F20C}"/>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16</a:t>
            </a:fld>
            <a:endParaRPr lang="en-US">
              <a:solidFill>
                <a:srgbClr val="4B2E83"/>
              </a:solidFill>
              <a:latin typeface="Calibri"/>
            </a:endParaRPr>
          </a:p>
        </p:txBody>
      </p:sp>
      <p:sp>
        <p:nvSpPr>
          <p:cNvPr id="32" name="Text Placeholder 31">
            <a:extLst>
              <a:ext uri="{FF2B5EF4-FFF2-40B4-BE49-F238E27FC236}">
                <a16:creationId xmlns:a16="http://schemas.microsoft.com/office/drawing/2014/main" id="{88DAEF02-D5C6-40CF-A6F4-C1ABA14BB3BD}"/>
              </a:ext>
            </a:extLst>
          </p:cNvPr>
          <p:cNvSpPr>
            <a:spLocks noGrp="1"/>
          </p:cNvSpPr>
          <p:nvPr>
            <p:ph type="body" sz="quarter" idx="11"/>
          </p:nvPr>
        </p:nvSpPr>
        <p:spPr>
          <a:xfrm>
            <a:off x="580628" y="1390005"/>
            <a:ext cx="10929485" cy="5101812"/>
          </a:xfrm>
        </p:spPr>
        <p:txBody>
          <a:bodyPr lIns="121920" tIns="60960" rIns="121920" bIns="60960" anchor="t"/>
          <a:lstStyle/>
          <a:p>
            <a:r>
              <a:rPr lang="en-US" sz="2000" b="0">
                <a:latin typeface="Open Sans"/>
                <a:ea typeface="Open Sans"/>
                <a:cs typeface="Open Sans"/>
              </a:rPr>
              <a:t>Meet key project milestones:</a:t>
            </a:r>
            <a:endParaRPr lang="en-US">
              <a:latin typeface="Open Sans"/>
              <a:ea typeface="Open Sans"/>
              <a:cs typeface="Open Sans"/>
            </a:endParaRPr>
          </a:p>
          <a:p>
            <a:pPr lvl="1"/>
            <a:r>
              <a:rPr lang="en-US" sz="1467">
                <a:latin typeface="Open Sans"/>
                <a:ea typeface="Open Sans"/>
                <a:cs typeface="Open Sans"/>
              </a:rPr>
              <a:t>Project Kickoff – April, 2022</a:t>
            </a:r>
            <a:endParaRPr lang="en-US" sz="800"/>
          </a:p>
          <a:p>
            <a:pPr lvl="1"/>
            <a:r>
              <a:rPr lang="en-US" sz="1467">
                <a:latin typeface="Open Sans"/>
                <a:ea typeface="Open Sans"/>
                <a:cs typeface="Open Sans"/>
              </a:rPr>
              <a:t>UW E2E Testing (Cycle 3) - October, 2022 </a:t>
            </a:r>
            <a:endParaRPr lang="en-US" sz="1467"/>
          </a:p>
          <a:p>
            <a:pPr lvl="1"/>
            <a:r>
              <a:rPr lang="en-US" sz="1467">
                <a:latin typeface="Open Sans"/>
                <a:ea typeface="Open Sans"/>
                <a:cs typeface="Open Sans"/>
              </a:rPr>
              <a:t>UAT Testing – Spring, 2023</a:t>
            </a:r>
            <a:endParaRPr lang="en-US" sz="1467"/>
          </a:p>
          <a:p>
            <a:pPr lvl="1"/>
            <a:r>
              <a:rPr lang="en-US" sz="1467">
                <a:latin typeface="Open Sans"/>
                <a:ea typeface="Open Sans"/>
                <a:cs typeface="Open Sans"/>
              </a:rPr>
              <a:t>Go Live – July, 2023</a:t>
            </a:r>
            <a:br>
              <a:rPr lang="en-US" sz="1867"/>
            </a:br>
            <a:r>
              <a:rPr lang="en-US" sz="800">
                <a:latin typeface="Open Sans"/>
                <a:ea typeface="Open Sans"/>
                <a:cs typeface="Open Sans"/>
              </a:rPr>
              <a:t> </a:t>
            </a:r>
            <a:endParaRPr lang="en-US" sz="800"/>
          </a:p>
          <a:p>
            <a:r>
              <a:rPr lang="en-US" sz="2000" b="0">
                <a:latin typeface="Open Sans"/>
                <a:ea typeface="Open Sans"/>
                <a:cs typeface="Open Sans"/>
              </a:rPr>
              <a:t>Partner with ECC Champions who represent different user groups and roles—ensure they are engaged with the solution</a:t>
            </a:r>
            <a:br>
              <a:rPr lang="en-US" sz="2400" b="0"/>
            </a:br>
            <a:endParaRPr lang="en-US" sz="667" b="0"/>
          </a:p>
          <a:p>
            <a:r>
              <a:rPr lang="en-US" sz="2000" b="0">
                <a:latin typeface="Open Sans"/>
                <a:ea typeface="Open Sans"/>
                <a:cs typeface="Open Sans"/>
              </a:rPr>
              <a:t>Maintain critical functionality, automate processes and workflows, and standardize effort reporting </a:t>
            </a:r>
            <a:br>
              <a:rPr lang="en-US" sz="2400" b="0"/>
            </a:br>
            <a:endParaRPr lang="en-US" sz="667" b="0"/>
          </a:p>
          <a:p>
            <a:r>
              <a:rPr lang="en-US" sz="2000" b="0"/>
              <a:t>Provide training materials, by user type, prior to Go Live</a:t>
            </a:r>
            <a:br>
              <a:rPr lang="en-US" sz="2400" b="0"/>
            </a:br>
            <a:endParaRPr lang="en-US" sz="667" b="0"/>
          </a:p>
          <a:p>
            <a:r>
              <a:rPr lang="en-US" sz="2000" b="0"/>
              <a:t>Document all primary workflows and processes to support users beyond the end of the project</a:t>
            </a:r>
            <a:br>
              <a:rPr lang="en-US" sz="2400" b="0"/>
            </a:br>
            <a:endParaRPr lang="en-US" sz="667" b="0"/>
          </a:p>
          <a:p>
            <a:r>
              <a:rPr lang="en-US" sz="2000" b="0"/>
              <a:t>Maintain transparency, communication, and collaboration throughout the project—ensure users and stakeholders have a voice </a:t>
            </a:r>
          </a:p>
        </p:txBody>
      </p:sp>
    </p:spTree>
    <p:extLst>
      <p:ext uri="{BB962C8B-B14F-4D97-AF65-F5344CB8AC3E}">
        <p14:creationId xmlns:p14="http://schemas.microsoft.com/office/powerpoint/2010/main" val="12103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82D1410F-5A2C-4374-BC55-407ACBDFC0FC}"/>
              </a:ext>
            </a:extLst>
          </p:cNvPr>
          <p:cNvSpPr>
            <a:spLocks noGrp="1"/>
          </p:cNvSpPr>
          <p:nvPr>
            <p:ph type="title"/>
          </p:nvPr>
        </p:nvSpPr>
        <p:spPr/>
        <p:txBody>
          <a:bodyPr/>
          <a:lstStyle/>
          <a:p>
            <a:r>
              <a:rPr lang="en-US"/>
              <a:t>WHAT’S NEXT?</a:t>
            </a:r>
          </a:p>
        </p:txBody>
      </p:sp>
      <p:sp>
        <p:nvSpPr>
          <p:cNvPr id="30" name="Slide Number Placeholder 29">
            <a:extLst>
              <a:ext uri="{FF2B5EF4-FFF2-40B4-BE49-F238E27FC236}">
                <a16:creationId xmlns:a16="http://schemas.microsoft.com/office/drawing/2014/main" id="{5682EA7E-C560-4AB6-A325-A36F3B84F20C}"/>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17</a:t>
            </a:fld>
            <a:endParaRPr lang="en-US">
              <a:solidFill>
                <a:srgbClr val="4B2E83"/>
              </a:solidFill>
              <a:latin typeface="Calibri"/>
            </a:endParaRPr>
          </a:p>
        </p:txBody>
      </p:sp>
      <p:sp>
        <p:nvSpPr>
          <p:cNvPr id="32" name="Text Placeholder 31">
            <a:extLst>
              <a:ext uri="{FF2B5EF4-FFF2-40B4-BE49-F238E27FC236}">
                <a16:creationId xmlns:a16="http://schemas.microsoft.com/office/drawing/2014/main" id="{88DAEF02-D5C6-40CF-A6F4-C1ABA14BB3BD}"/>
              </a:ext>
            </a:extLst>
          </p:cNvPr>
          <p:cNvSpPr>
            <a:spLocks noGrp="1"/>
          </p:cNvSpPr>
          <p:nvPr>
            <p:ph type="body" sz="quarter" idx="11"/>
          </p:nvPr>
        </p:nvSpPr>
        <p:spPr>
          <a:xfrm>
            <a:off x="580628" y="1390005"/>
            <a:ext cx="10929485" cy="4908408"/>
          </a:xfrm>
        </p:spPr>
        <p:txBody>
          <a:bodyPr lIns="121920" tIns="60960" rIns="121920" bIns="60960" anchor="t"/>
          <a:lstStyle/>
          <a:p>
            <a:pPr marL="0" indent="0">
              <a:buNone/>
            </a:pPr>
            <a:r>
              <a:rPr lang="en-US" sz="2400" b="0" dirty="0">
                <a:latin typeface="Open Sans"/>
                <a:ea typeface="Open Sans"/>
                <a:cs typeface="Open Sans"/>
              </a:rPr>
              <a:t>Project kickoff occurred with Huron on April 25</a:t>
            </a:r>
            <a:r>
              <a:rPr lang="en-US" sz="2400" b="0" baseline="30000" dirty="0">
                <a:latin typeface="Open Sans"/>
                <a:ea typeface="Open Sans"/>
                <a:cs typeface="Open Sans"/>
              </a:rPr>
              <a:t>th</a:t>
            </a:r>
            <a:r>
              <a:rPr lang="en-US" sz="2400" b="0" dirty="0">
                <a:latin typeface="Open Sans"/>
                <a:ea typeface="Open Sans"/>
                <a:cs typeface="Open Sans"/>
              </a:rPr>
              <a:t>—we are now in the Onboarding phase of the project. We hope to accomplish the following during this phase: </a:t>
            </a:r>
            <a:br>
              <a:rPr lang="en-US" sz="2400" b="0" dirty="0"/>
            </a:br>
            <a:endParaRPr lang="en-US" sz="533" b="0" dirty="0"/>
          </a:p>
          <a:p>
            <a:r>
              <a:rPr lang="en-US" sz="2400" b="0" dirty="0">
                <a:latin typeface="Open Sans"/>
                <a:ea typeface="Open Sans"/>
                <a:cs typeface="Open Sans"/>
              </a:rPr>
              <a:t>Learn more about the features, functionalities, and constraints of ECC to inform design discussions and user engagement.  </a:t>
            </a:r>
            <a:br>
              <a:rPr lang="en-US" sz="2400" b="0" dirty="0"/>
            </a:br>
            <a:endParaRPr lang="en-US" sz="533" b="0" dirty="0"/>
          </a:p>
          <a:p>
            <a:r>
              <a:rPr lang="en-US" sz="2400" b="0" dirty="0">
                <a:latin typeface="Open Sans"/>
                <a:ea typeface="Open Sans"/>
                <a:cs typeface="Open Sans"/>
              </a:rPr>
              <a:t>Collaborate with Huron to define responsibilities and deliverables. </a:t>
            </a:r>
            <a:br>
              <a:rPr lang="en-US" sz="2400" b="0" dirty="0"/>
            </a:br>
            <a:endParaRPr lang="en-US" sz="533" b="0" dirty="0"/>
          </a:p>
          <a:p>
            <a:r>
              <a:rPr lang="en-US" sz="2400" b="0" dirty="0">
                <a:latin typeface="Open Sans"/>
                <a:ea typeface="Open Sans"/>
                <a:cs typeface="Open Sans"/>
              </a:rPr>
              <a:t>Plan for future phases of the project (iterate, test, deploy, and support).  </a:t>
            </a:r>
            <a:br>
              <a:rPr lang="en-US" sz="2400" b="0" dirty="0">
                <a:latin typeface="Open Sans"/>
                <a:ea typeface="Open Sans"/>
                <a:cs typeface="Open Sans"/>
              </a:rPr>
            </a:br>
            <a:endParaRPr lang="en-US" sz="533" b="0" dirty="0"/>
          </a:p>
          <a:p>
            <a:r>
              <a:rPr lang="en-US" sz="2400" b="0" dirty="0">
                <a:latin typeface="Open Sans"/>
                <a:ea typeface="Open Sans"/>
                <a:cs typeface="Open Sans"/>
              </a:rPr>
              <a:t>Establish communication and organizational change management plans, as well as channels for user engagement. </a:t>
            </a:r>
            <a:br>
              <a:rPr lang="en-US" sz="2400" b="0" dirty="0"/>
            </a:br>
            <a:endParaRPr lang="en-US" sz="533" b="0" dirty="0"/>
          </a:p>
          <a:p>
            <a:r>
              <a:rPr lang="en-US" sz="2400" b="0" dirty="0">
                <a:latin typeface="Open Sans"/>
                <a:ea typeface="Open Sans"/>
                <a:cs typeface="Open Sans"/>
              </a:rPr>
              <a:t>Track open decisions in an ECC Dashboard (under development) to ensure visibility, transparency, and closure. </a:t>
            </a:r>
            <a:endParaRPr lang="en-US" sz="2400" b="0" dirty="0"/>
          </a:p>
          <a:p>
            <a:pPr marL="0" indent="0">
              <a:buNone/>
            </a:pPr>
            <a:endParaRPr lang="en-US" sz="2400" b="0" dirty="0"/>
          </a:p>
        </p:txBody>
      </p:sp>
    </p:spTree>
    <p:extLst>
      <p:ext uri="{BB962C8B-B14F-4D97-AF65-F5344CB8AC3E}">
        <p14:creationId xmlns:p14="http://schemas.microsoft.com/office/powerpoint/2010/main" val="337614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5C1A-66DB-038E-D270-BD1A4F4E60E8}"/>
              </a:ext>
            </a:extLst>
          </p:cNvPr>
          <p:cNvSpPr>
            <a:spLocks noGrp="1"/>
          </p:cNvSpPr>
          <p:nvPr>
            <p:ph type="title"/>
          </p:nvPr>
        </p:nvSpPr>
        <p:spPr/>
        <p:txBody>
          <a:bodyPr/>
          <a:lstStyle/>
          <a:p>
            <a:r>
              <a:rPr lang="en-US" dirty="0"/>
              <a:t>Q&amp;A from MRAM (May 2022)</a:t>
            </a:r>
          </a:p>
        </p:txBody>
      </p:sp>
      <p:sp>
        <p:nvSpPr>
          <p:cNvPr id="4" name="Slide Number Placeholder 3">
            <a:extLst>
              <a:ext uri="{FF2B5EF4-FFF2-40B4-BE49-F238E27FC236}">
                <a16:creationId xmlns:a16="http://schemas.microsoft.com/office/drawing/2014/main" id="{8F7BA5DC-6CEB-9001-C267-25FFC17CEEF6}"/>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18</a:t>
            </a:fld>
            <a:endParaRPr lang="en-US">
              <a:solidFill>
                <a:srgbClr val="4B2E83"/>
              </a:solidFill>
              <a:latin typeface="Calibri"/>
            </a:endParaRPr>
          </a:p>
        </p:txBody>
      </p:sp>
      <p:sp>
        <p:nvSpPr>
          <p:cNvPr id="5" name="Text Placeholder 4">
            <a:extLst>
              <a:ext uri="{FF2B5EF4-FFF2-40B4-BE49-F238E27FC236}">
                <a16:creationId xmlns:a16="http://schemas.microsoft.com/office/drawing/2014/main" id="{21C4F9D0-94D5-F1B6-A11C-BBD5A57145AD}"/>
              </a:ext>
            </a:extLst>
          </p:cNvPr>
          <p:cNvSpPr>
            <a:spLocks noGrp="1"/>
          </p:cNvSpPr>
          <p:nvPr>
            <p:ph type="body" sz="quarter" idx="11"/>
          </p:nvPr>
        </p:nvSpPr>
        <p:spPr>
          <a:xfrm>
            <a:off x="580628" y="1574464"/>
            <a:ext cx="10929485" cy="4473091"/>
          </a:xfrm>
        </p:spPr>
        <p:txBody>
          <a:bodyPr lIns="121920" tIns="60960" rIns="121920" bIns="60960" anchor="t"/>
          <a:lstStyle/>
          <a:p>
            <a:r>
              <a:rPr lang="en-US" sz="2400" dirty="0"/>
              <a:t>“How will GCCRs change when ECC replaces eFECS?”</a:t>
            </a:r>
          </a:p>
          <a:p>
            <a:pPr lvl="1"/>
            <a:r>
              <a:rPr lang="en-US" sz="1867" dirty="0">
                <a:latin typeface="Open Sans"/>
                <a:ea typeface="Calibri" panose="020F0502020204030204" pitchFamily="34" charset="0"/>
                <a:cs typeface="Arial"/>
              </a:rPr>
              <a:t>GCCRs will follow an automated process in the future state, although the specific workflows are not yet finalized. We will provide more information, once it is available.</a:t>
            </a:r>
          </a:p>
          <a:p>
            <a:r>
              <a:rPr lang="en-US" sz="2400" dirty="0"/>
              <a:t>“What are the four systems that ECC will replace?”</a:t>
            </a:r>
          </a:p>
          <a:p>
            <a:pPr lvl="1"/>
            <a:r>
              <a:rPr lang="en-US" sz="1867" dirty="0">
                <a:latin typeface="Open Sans"/>
                <a:ea typeface="Times New Roman" panose="02020603050405020304" pitchFamily="18" charset="0"/>
                <a:cs typeface="Arial"/>
              </a:rPr>
              <a:t>ECC will replace effort reporting systems and/or existing processes for the following: </a:t>
            </a:r>
          </a:p>
          <a:p>
            <a:pPr lvl="2"/>
            <a:r>
              <a:rPr lang="en-US" sz="1333" dirty="0">
                <a:latin typeface="Open Sans"/>
                <a:ea typeface="Times New Roman" panose="02020603050405020304" pitchFamily="18" charset="0"/>
                <a:cs typeface="Arial"/>
              </a:rPr>
              <a:t>Faculty Effort (eFECS)</a:t>
            </a:r>
          </a:p>
          <a:p>
            <a:pPr lvl="2"/>
            <a:r>
              <a:rPr lang="en-US" sz="1333" dirty="0">
                <a:latin typeface="Open Sans"/>
                <a:ea typeface="Times New Roman" panose="02020603050405020304" pitchFamily="18" charset="0"/>
                <a:cs typeface="Arial"/>
              </a:rPr>
              <a:t>Non-Faculty Grant &amp; Contract Certification Reports (GCCR)</a:t>
            </a:r>
          </a:p>
          <a:p>
            <a:pPr lvl="2"/>
            <a:r>
              <a:rPr lang="en-US" sz="1333" dirty="0">
                <a:latin typeface="Open Sans"/>
                <a:ea typeface="Times New Roman" panose="02020603050405020304" pitchFamily="18" charset="0"/>
                <a:cs typeface="Arial"/>
              </a:rPr>
              <a:t>Harborview Medical Center (HMC)</a:t>
            </a:r>
          </a:p>
          <a:p>
            <a:pPr lvl="2"/>
            <a:r>
              <a:rPr lang="en-US" sz="1333" dirty="0">
                <a:latin typeface="Open Sans"/>
                <a:ea typeface="Times New Roman" panose="02020603050405020304" pitchFamily="18" charset="0"/>
                <a:cs typeface="Arial"/>
              </a:rPr>
              <a:t>Applied Physics Laboratory (APL)</a:t>
            </a:r>
          </a:p>
          <a:p>
            <a:r>
              <a:rPr lang="en-US" sz="2400" dirty="0"/>
              <a:t>“Is Huron’s solution custom or off the shelf and adapted?”</a:t>
            </a:r>
          </a:p>
          <a:p>
            <a:pPr lvl="1"/>
            <a:r>
              <a:rPr lang="en-US" sz="1867" dirty="0">
                <a:latin typeface="Open Sans"/>
                <a:cs typeface="Arial"/>
              </a:rPr>
              <a:t>ECC is an off-the-shelf solution that will be configured to meet the needs of the UW.</a:t>
            </a:r>
          </a:p>
          <a:p>
            <a:pPr lvl="1"/>
            <a:endParaRPr lang="en-US" sz="1867"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166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6B95-39E8-5008-CB64-DF0BA09E684A}"/>
              </a:ext>
            </a:extLst>
          </p:cNvPr>
          <p:cNvSpPr>
            <a:spLocks noGrp="1"/>
          </p:cNvSpPr>
          <p:nvPr>
            <p:ph type="title"/>
          </p:nvPr>
        </p:nvSpPr>
        <p:spPr/>
        <p:txBody>
          <a:bodyPr/>
          <a:lstStyle/>
          <a:p>
            <a:r>
              <a:rPr lang="en-US" dirty="0"/>
              <a:t>Q&amp;A from MRAM (May 2022) cont.</a:t>
            </a:r>
          </a:p>
        </p:txBody>
      </p:sp>
      <p:sp>
        <p:nvSpPr>
          <p:cNvPr id="4" name="Slide Number Placeholder 3">
            <a:extLst>
              <a:ext uri="{FF2B5EF4-FFF2-40B4-BE49-F238E27FC236}">
                <a16:creationId xmlns:a16="http://schemas.microsoft.com/office/drawing/2014/main" id="{88AD49BC-16BF-D6D9-4FCB-D6336A562BE4}"/>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19</a:t>
            </a:fld>
            <a:endParaRPr lang="en-US">
              <a:solidFill>
                <a:srgbClr val="4B2E83"/>
              </a:solidFill>
              <a:latin typeface="Calibri"/>
            </a:endParaRPr>
          </a:p>
        </p:txBody>
      </p:sp>
      <p:sp>
        <p:nvSpPr>
          <p:cNvPr id="5" name="Text Placeholder 4">
            <a:extLst>
              <a:ext uri="{FF2B5EF4-FFF2-40B4-BE49-F238E27FC236}">
                <a16:creationId xmlns:a16="http://schemas.microsoft.com/office/drawing/2014/main" id="{E69DAA41-99F8-1907-B408-77FA481F89F3}"/>
              </a:ext>
            </a:extLst>
          </p:cNvPr>
          <p:cNvSpPr>
            <a:spLocks noGrp="1"/>
          </p:cNvSpPr>
          <p:nvPr>
            <p:ph type="body" sz="quarter" idx="11"/>
          </p:nvPr>
        </p:nvSpPr>
        <p:spPr>
          <a:xfrm>
            <a:off x="580628" y="1574465"/>
            <a:ext cx="10929485" cy="4553833"/>
          </a:xfrm>
        </p:spPr>
        <p:txBody>
          <a:bodyPr lIns="121920" tIns="60960" rIns="121920" bIns="60960" anchor="t"/>
          <a:lstStyle/>
          <a:p>
            <a:r>
              <a:rPr lang="en-US" sz="2400" dirty="0">
                <a:latin typeface="Open Sans"/>
                <a:ea typeface="Calibri" panose="020F0502020204030204" pitchFamily="34" charset="0"/>
                <a:cs typeface="Arial"/>
              </a:rPr>
              <a:t>“When will the old system be retired? Will there be any overlap?”</a:t>
            </a:r>
          </a:p>
          <a:p>
            <a:pPr lvl="1"/>
            <a:r>
              <a:rPr lang="en-US" sz="1867" dirty="0">
                <a:latin typeface="Open Sans"/>
                <a:ea typeface="Calibri" panose="020F0502020204030204" pitchFamily="34" charset="0"/>
                <a:cs typeface="Arial"/>
              </a:rPr>
              <a:t>A cutover plan is currently under development. While some details remain unknown, the following key elements are in place: </a:t>
            </a:r>
            <a:endParaRPr lang="en-US" sz="1867" dirty="0">
              <a:latin typeface="Open Sans"/>
              <a:ea typeface="Calibri" panose="020F0502020204030204" pitchFamily="34" charset="0"/>
              <a:cs typeface="Arial" panose="020B0604020202020204" pitchFamily="34" charset="0"/>
            </a:endParaRPr>
          </a:p>
          <a:p>
            <a:pPr lvl="2" indent="-457189">
              <a:lnSpc>
                <a:spcPct val="110000"/>
              </a:lnSpc>
              <a:spcBef>
                <a:spcPts val="800"/>
              </a:spcBef>
              <a:buFont typeface="Symbol" panose="05050102010706020507" pitchFamily="18" charset="2"/>
              <a:buChar char=""/>
            </a:pPr>
            <a:r>
              <a:rPr lang="en-US" sz="1333" dirty="0">
                <a:latin typeface="Open Sans"/>
                <a:ea typeface="Calibri" panose="020F0502020204030204" pitchFamily="34" charset="0"/>
                <a:cs typeface="Arial"/>
              </a:rPr>
              <a:t>Current state effort reporting will end on 6/30/23, with an abbreviated reporting cycle; however, current state systems will remain in use for a few months after cutover to certify for this cycle.</a:t>
            </a:r>
          </a:p>
          <a:p>
            <a:pPr lvl="2" indent="-457189">
              <a:lnSpc>
                <a:spcPct val="110000"/>
              </a:lnSpc>
              <a:spcBef>
                <a:spcPts val="800"/>
              </a:spcBef>
              <a:buFont typeface="Symbol" panose="05050102010706020507" pitchFamily="18" charset="2"/>
              <a:buChar char=""/>
            </a:pPr>
            <a:r>
              <a:rPr lang="en-US" sz="1333" dirty="0">
                <a:latin typeface="Open Sans"/>
                <a:ea typeface="Calibri" panose="020F0502020204030204" pitchFamily="34" charset="0"/>
                <a:cs typeface="Arial"/>
              </a:rPr>
              <a:t>Future state effort reporting will begin on 7/1/23, with a new reporting cycle in ECC.</a:t>
            </a:r>
            <a:endParaRPr lang="en-US" dirty="0"/>
          </a:p>
          <a:p>
            <a:pPr lvl="2" indent="-457189">
              <a:lnSpc>
                <a:spcPct val="110000"/>
              </a:lnSpc>
              <a:spcBef>
                <a:spcPts val="800"/>
              </a:spcBef>
              <a:buFont typeface="Symbol" panose="05050102010706020507" pitchFamily="18" charset="2"/>
              <a:buChar char=""/>
            </a:pPr>
            <a:r>
              <a:rPr lang="en-US" sz="1333" dirty="0">
                <a:latin typeface="Open Sans"/>
                <a:ea typeface="Calibri" panose="020F0502020204030204" pitchFamily="34" charset="0"/>
                <a:cs typeface="Arial"/>
              </a:rPr>
              <a:t>Leading up to cutover, we will work with users to minimize cross-era changes &amp; recertifications.</a:t>
            </a:r>
            <a:endParaRPr lang="en-US" dirty="0">
              <a:latin typeface="Calibri"/>
              <a:ea typeface="Open Sans"/>
              <a:cs typeface="Open Sans"/>
            </a:endParaRPr>
          </a:p>
          <a:p>
            <a:pPr lvl="2" indent="-457189">
              <a:lnSpc>
                <a:spcPct val="110000"/>
              </a:lnSpc>
              <a:spcBef>
                <a:spcPts val="800"/>
              </a:spcBef>
              <a:buFont typeface="Symbol" panose="05050102010706020507" pitchFamily="18" charset="2"/>
              <a:buChar char=""/>
            </a:pPr>
            <a:r>
              <a:rPr lang="en-US" sz="1333" dirty="0">
                <a:latin typeface="Open Sans"/>
                <a:ea typeface="Calibri" panose="020F0502020204030204" pitchFamily="34" charset="0"/>
                <a:cs typeface="Arial"/>
              </a:rPr>
              <a:t>We will provide more information, once it is available.</a:t>
            </a:r>
            <a:endParaRPr lang="en-US" dirty="0">
              <a:latin typeface="Calibri"/>
              <a:ea typeface="Open Sans"/>
              <a:cs typeface="Open Sans"/>
            </a:endParaRPr>
          </a:p>
          <a:p>
            <a:pPr indent="-380990"/>
            <a:r>
              <a:rPr lang="en-US" sz="2400" dirty="0">
                <a:latin typeface="Open Sans"/>
                <a:ea typeface="Times New Roman" panose="02020603050405020304" pitchFamily="18" charset="0"/>
                <a:cs typeface="Arial"/>
              </a:rPr>
              <a:t>“Do other peer institutions use ECC along with Workday?”</a:t>
            </a:r>
          </a:p>
          <a:p>
            <a:pPr lvl="1"/>
            <a:r>
              <a:rPr lang="en-US" sz="1867" dirty="0">
                <a:latin typeface="Open Sans"/>
                <a:ea typeface="Calibri" panose="020F0502020204030204" pitchFamily="34" charset="0"/>
                <a:cs typeface="Arial"/>
              </a:rPr>
              <a:t>Yes. Among other institutions, the University of Miami and the University of Kansas Medical Center use both systems. We are currently engaged with the University of Miami to learn more about their implementation of ECC and Workday Finance.</a:t>
            </a:r>
            <a:endParaRPr lang="en-US" sz="1867" dirty="0">
              <a:latin typeface="Open Sans"/>
              <a:ea typeface="Times New Roman" panose="02020603050405020304" pitchFamily="18" charset="0"/>
              <a:cs typeface="Arial"/>
            </a:endParaRPr>
          </a:p>
          <a:p>
            <a:pPr marL="76198" indent="0">
              <a:buNone/>
            </a:pPr>
            <a:endParaRPr lang="en-US" dirty="0"/>
          </a:p>
        </p:txBody>
      </p:sp>
    </p:spTree>
    <p:extLst>
      <p:ext uri="{BB962C8B-B14F-4D97-AF65-F5344CB8AC3E}">
        <p14:creationId xmlns:p14="http://schemas.microsoft.com/office/powerpoint/2010/main" val="306298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 name="Picture 74" descr="captured image of a blue sky free image | Peakpx">
            <a:extLst>
              <a:ext uri="{FF2B5EF4-FFF2-40B4-BE49-F238E27FC236}">
                <a16:creationId xmlns:a16="http://schemas.microsoft.com/office/drawing/2014/main" id="{AA53D08B-4E2A-6FA1-F964-B8660BB5A3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155" name="Isosceles Triangle 135">
            <a:extLst>
              <a:ext uri="{FF2B5EF4-FFF2-40B4-BE49-F238E27FC236}">
                <a16:creationId xmlns:a16="http://schemas.microsoft.com/office/drawing/2014/main" id="{948AE52C-AD58-4D7E-BBEC-741EA69A9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Parallelogram 137">
            <a:extLst>
              <a:ext uri="{FF2B5EF4-FFF2-40B4-BE49-F238E27FC236}">
                <a16:creationId xmlns:a16="http://schemas.microsoft.com/office/drawing/2014/main" id="{EB3158C7-B011-4D27-BC9D-27EA5BE02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8" name="Straight Connector 139">
            <a:extLst>
              <a:ext uri="{FF2B5EF4-FFF2-40B4-BE49-F238E27FC236}">
                <a16:creationId xmlns:a16="http://schemas.microsoft.com/office/drawing/2014/main" id="{7295AA18-FA8B-4B5D-9477-7F5F51288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9" name="Straight Connector 141">
            <a:extLst>
              <a:ext uri="{FF2B5EF4-FFF2-40B4-BE49-F238E27FC236}">
                <a16:creationId xmlns:a16="http://schemas.microsoft.com/office/drawing/2014/main" id="{5E377175-C211-4D7B-89F7-92406DBD7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0" name="Rectangle 23">
            <a:extLst>
              <a:ext uri="{FF2B5EF4-FFF2-40B4-BE49-F238E27FC236}">
                <a16:creationId xmlns:a16="http://schemas.microsoft.com/office/drawing/2014/main" id="{40EA1C2A-B332-4211-8479-EA99BC303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Rectangle 25">
            <a:extLst>
              <a:ext uri="{FF2B5EF4-FFF2-40B4-BE49-F238E27FC236}">
                <a16:creationId xmlns:a16="http://schemas.microsoft.com/office/drawing/2014/main" id="{24A97CC0-C913-4A9C-B6E8-755C7D15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Isosceles Triangle 147">
            <a:extLst>
              <a:ext uri="{FF2B5EF4-FFF2-40B4-BE49-F238E27FC236}">
                <a16:creationId xmlns:a16="http://schemas.microsoft.com/office/drawing/2014/main" id="{9DFA36DF-98BD-46D3-A75B-97154DB4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2D419E-3EB6-C762-3BDA-4481C9D9E897}"/>
              </a:ext>
            </a:extLst>
          </p:cNvPr>
          <p:cNvSpPr>
            <a:spLocks noGrp="1"/>
          </p:cNvSpPr>
          <p:nvPr>
            <p:ph type="ctrTitle"/>
          </p:nvPr>
        </p:nvSpPr>
        <p:spPr>
          <a:xfrm>
            <a:off x="4704200" y="1678665"/>
            <a:ext cx="4569803" cy="2369131"/>
          </a:xfrm>
        </p:spPr>
        <p:txBody>
          <a:bodyPr>
            <a:normAutofit/>
          </a:bodyPr>
          <a:lstStyle/>
          <a:p>
            <a:r>
              <a:rPr lang="en-US" b="1"/>
              <a:t>GCA Forum</a:t>
            </a:r>
          </a:p>
        </p:txBody>
      </p:sp>
      <p:sp>
        <p:nvSpPr>
          <p:cNvPr id="3" name="Subtitle 2">
            <a:extLst>
              <a:ext uri="{FF2B5EF4-FFF2-40B4-BE49-F238E27FC236}">
                <a16:creationId xmlns:a16="http://schemas.microsoft.com/office/drawing/2014/main" id="{CC9A5303-67FF-C19B-ACA8-90CF65100812}"/>
              </a:ext>
            </a:extLst>
          </p:cNvPr>
          <p:cNvSpPr>
            <a:spLocks noGrp="1"/>
          </p:cNvSpPr>
          <p:nvPr>
            <p:ph type="subTitle" idx="1"/>
          </p:nvPr>
        </p:nvSpPr>
        <p:spPr>
          <a:xfrm>
            <a:off x="4700964" y="4050832"/>
            <a:ext cx="4573037" cy="1096899"/>
          </a:xfrm>
        </p:spPr>
        <p:txBody>
          <a:bodyPr>
            <a:normAutofit/>
          </a:bodyPr>
          <a:lstStyle/>
          <a:p>
            <a:r>
              <a:rPr lang="en-US" b="1">
                <a:solidFill>
                  <a:schemeClr val="bg1"/>
                </a:solidFill>
              </a:rPr>
              <a:t>Spring 2022</a:t>
            </a:r>
          </a:p>
        </p:txBody>
      </p:sp>
      <p:sp>
        <p:nvSpPr>
          <p:cNvPr id="163" name="Rectangle 27">
            <a:extLst>
              <a:ext uri="{FF2B5EF4-FFF2-40B4-BE49-F238E27FC236}">
                <a16:creationId xmlns:a16="http://schemas.microsoft.com/office/drawing/2014/main" id="{D1D22F90-51DE-40F7-96EE-8E9894DF0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 name="Rectangle 28">
            <a:extLst>
              <a:ext uri="{FF2B5EF4-FFF2-40B4-BE49-F238E27FC236}">
                <a16:creationId xmlns:a16="http://schemas.microsoft.com/office/drawing/2014/main" id="{F45D120E-4F36-4767-98FA-949993B8E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Rectangle 29">
            <a:extLst>
              <a:ext uri="{FF2B5EF4-FFF2-40B4-BE49-F238E27FC236}">
                <a16:creationId xmlns:a16="http://schemas.microsoft.com/office/drawing/2014/main" id="{B541A2F0-1EDC-4D03-94AC-35BC742CE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08CE2AE4-51CC-4060-8818-423BB07BF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5544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823F-FC83-82B3-2E82-F0D5E6B93F48}"/>
              </a:ext>
            </a:extLst>
          </p:cNvPr>
          <p:cNvSpPr>
            <a:spLocks noGrp="1"/>
          </p:cNvSpPr>
          <p:nvPr>
            <p:ph type="title"/>
          </p:nvPr>
        </p:nvSpPr>
        <p:spPr/>
        <p:txBody>
          <a:bodyPr/>
          <a:lstStyle/>
          <a:p>
            <a:r>
              <a:rPr lang="en-US" dirty="0"/>
              <a:t>Q&amp;A from MRAM (May 2022) cont.</a:t>
            </a:r>
          </a:p>
        </p:txBody>
      </p:sp>
      <p:sp>
        <p:nvSpPr>
          <p:cNvPr id="4" name="Slide Number Placeholder 3">
            <a:extLst>
              <a:ext uri="{FF2B5EF4-FFF2-40B4-BE49-F238E27FC236}">
                <a16:creationId xmlns:a16="http://schemas.microsoft.com/office/drawing/2014/main" id="{953E7B3E-3DC4-FD21-03BF-1C2AAB10DC9C}"/>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20</a:t>
            </a:fld>
            <a:endParaRPr lang="en-US">
              <a:solidFill>
                <a:srgbClr val="4B2E83"/>
              </a:solidFill>
              <a:latin typeface="Calibri"/>
            </a:endParaRPr>
          </a:p>
        </p:txBody>
      </p:sp>
      <p:sp>
        <p:nvSpPr>
          <p:cNvPr id="5" name="Text Placeholder 4">
            <a:extLst>
              <a:ext uri="{FF2B5EF4-FFF2-40B4-BE49-F238E27FC236}">
                <a16:creationId xmlns:a16="http://schemas.microsoft.com/office/drawing/2014/main" id="{23E1B73D-D467-B734-A7D6-4B997CC29B89}"/>
              </a:ext>
            </a:extLst>
          </p:cNvPr>
          <p:cNvSpPr>
            <a:spLocks noGrp="1"/>
          </p:cNvSpPr>
          <p:nvPr>
            <p:ph type="body" sz="quarter" idx="11"/>
          </p:nvPr>
        </p:nvSpPr>
        <p:spPr>
          <a:xfrm>
            <a:off x="580628" y="1501797"/>
            <a:ext cx="10929485" cy="4561905"/>
          </a:xfrm>
        </p:spPr>
        <p:txBody>
          <a:bodyPr lIns="121920" tIns="60960" rIns="121920" bIns="60960" anchor="t"/>
          <a:lstStyle/>
          <a:p>
            <a:r>
              <a:rPr lang="en-US" sz="2400" dirty="0">
                <a:latin typeface="Open Sans"/>
                <a:ea typeface="Times New Roman" panose="02020603050405020304" pitchFamily="18" charset="0"/>
                <a:cs typeface="Arial"/>
              </a:rPr>
              <a:t>“What does ECC stand for?”</a:t>
            </a:r>
          </a:p>
          <a:p>
            <a:pPr lvl="1"/>
            <a:r>
              <a:rPr lang="en-US" sz="1867" dirty="0">
                <a:latin typeface="Open Sans"/>
                <a:ea typeface="Calibri" panose="020F0502020204030204" pitchFamily="34" charset="0"/>
                <a:cs typeface="Arial"/>
              </a:rPr>
              <a:t>Employee Compensation Compliance (ECC)</a:t>
            </a:r>
          </a:p>
          <a:p>
            <a:pPr lvl="1"/>
            <a:endParaRPr lang="en-US" sz="1867" dirty="0">
              <a:latin typeface="Calibri" panose="020F0502020204030204" pitchFamily="34" charset="0"/>
              <a:ea typeface="Times New Roman" panose="02020603050405020304" pitchFamily="18" charset="0"/>
              <a:cs typeface="Arial" panose="020B0604020202020204" pitchFamily="34" charset="0"/>
            </a:endParaRPr>
          </a:p>
          <a:p>
            <a:r>
              <a:rPr lang="en-US" sz="2400" dirty="0">
                <a:latin typeface="Open Sans"/>
                <a:ea typeface="Calibri" panose="020F0502020204030204" pitchFamily="34" charset="0"/>
                <a:cs typeface="Arial"/>
              </a:rPr>
              <a:t>“When you say GCCRs will be “automated” do you mean that it will be automated for each PI? Will GCCR Coordinators (who currently download reports and get signatures) no longer be needed?”</a:t>
            </a:r>
          </a:p>
          <a:p>
            <a:pPr lvl="1"/>
            <a:r>
              <a:rPr lang="en-US" sz="1867" dirty="0">
                <a:latin typeface="Open Sans"/>
                <a:ea typeface="Calibri" panose="020F0502020204030204" pitchFamily="34" charset="0"/>
                <a:cs typeface="Arial"/>
              </a:rPr>
              <a:t>In the future state, it will not be necessary to download GCCR Reports for project-based effort reporting. That said, the specific processes for this work, along with the associated roles and responsibilities, remain to be defined. We will provide more information, once it is available.</a:t>
            </a:r>
            <a:endParaRPr lang="en-US" sz="1867" dirty="0">
              <a:latin typeface="Open Sans"/>
              <a:cs typeface="Arial"/>
            </a:endParaRPr>
          </a:p>
        </p:txBody>
      </p:sp>
    </p:spTree>
    <p:extLst>
      <p:ext uri="{BB962C8B-B14F-4D97-AF65-F5344CB8AC3E}">
        <p14:creationId xmlns:p14="http://schemas.microsoft.com/office/powerpoint/2010/main" val="3110505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8B65-3BC0-A193-CCA9-E5C2934458C9}"/>
              </a:ext>
            </a:extLst>
          </p:cNvPr>
          <p:cNvSpPr>
            <a:spLocks noGrp="1"/>
          </p:cNvSpPr>
          <p:nvPr>
            <p:ph type="title"/>
          </p:nvPr>
        </p:nvSpPr>
        <p:spPr/>
        <p:txBody>
          <a:bodyPr/>
          <a:lstStyle/>
          <a:p>
            <a:r>
              <a:rPr lang="en-US" dirty="0"/>
              <a:t>Q&amp;A from MRAM (May 2022) cont.</a:t>
            </a:r>
          </a:p>
        </p:txBody>
      </p:sp>
      <p:sp>
        <p:nvSpPr>
          <p:cNvPr id="4" name="Slide Number Placeholder 3">
            <a:extLst>
              <a:ext uri="{FF2B5EF4-FFF2-40B4-BE49-F238E27FC236}">
                <a16:creationId xmlns:a16="http://schemas.microsoft.com/office/drawing/2014/main" id="{B15D909C-1B66-FBFA-43F7-A4E8C12FAD4D}"/>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21</a:t>
            </a:fld>
            <a:endParaRPr lang="en-US">
              <a:solidFill>
                <a:srgbClr val="4B2E83"/>
              </a:solidFill>
              <a:latin typeface="Calibri"/>
            </a:endParaRPr>
          </a:p>
        </p:txBody>
      </p:sp>
      <p:sp>
        <p:nvSpPr>
          <p:cNvPr id="5" name="Text Placeholder 4">
            <a:extLst>
              <a:ext uri="{FF2B5EF4-FFF2-40B4-BE49-F238E27FC236}">
                <a16:creationId xmlns:a16="http://schemas.microsoft.com/office/drawing/2014/main" id="{ADE00A86-C4CE-FF09-C5A3-41723B58A77E}"/>
              </a:ext>
            </a:extLst>
          </p:cNvPr>
          <p:cNvSpPr>
            <a:spLocks noGrp="1"/>
          </p:cNvSpPr>
          <p:nvPr>
            <p:ph type="body" sz="quarter" idx="11"/>
          </p:nvPr>
        </p:nvSpPr>
        <p:spPr>
          <a:xfrm>
            <a:off x="580628" y="1509871"/>
            <a:ext cx="10929485" cy="4553831"/>
          </a:xfrm>
        </p:spPr>
        <p:txBody>
          <a:bodyPr lIns="121920" tIns="60960" rIns="121920" bIns="60960" anchor="t"/>
          <a:lstStyle/>
          <a:p>
            <a:r>
              <a:rPr lang="en-US" sz="2400" dirty="0">
                <a:latin typeface="Open Sans"/>
                <a:ea typeface="Calibri" panose="020F0502020204030204" pitchFamily="34" charset="0"/>
                <a:cs typeface="Arial"/>
              </a:rPr>
              <a:t>“ADS and ENS payments interfere with the accuracy of FEC in the current state—the percentages of effort on sponsored projects shift slightly, as the ADS/ENS payments are counted toward a 1.0 FTE, rather than being noted as payments beyond the 1.0 FTE. Is this something we can control in the future state?”</a:t>
            </a:r>
          </a:p>
          <a:p>
            <a:pPr lvl="1"/>
            <a:r>
              <a:rPr lang="en-US" sz="1867" dirty="0">
                <a:latin typeface="Open Sans"/>
                <a:ea typeface="Calibri" panose="020F0502020204030204" pitchFamily="34" charset="0"/>
                <a:cs typeface="Arial"/>
              </a:rPr>
              <a:t>The ECC project kicked off at the end of April, so we’re still in discovery mode. However, one of our immediate objectives is to learn more about the features, functionalities, and constraints of ECC to inform design decisions going forward. This is helpful input—we hope to know more in the coming weeks. At a minimum however, this will be captured as a testing scenario during the test phase of the project.</a:t>
            </a:r>
            <a:endParaRPr lang="en-US" sz="1867" dirty="0">
              <a:latin typeface="Open Sans"/>
              <a:cs typeface="Arial"/>
            </a:endParaRPr>
          </a:p>
        </p:txBody>
      </p:sp>
    </p:spTree>
    <p:extLst>
      <p:ext uri="{BB962C8B-B14F-4D97-AF65-F5344CB8AC3E}">
        <p14:creationId xmlns:p14="http://schemas.microsoft.com/office/powerpoint/2010/main" val="153632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328F-B718-202E-1F6E-42028DBE81F9}"/>
              </a:ext>
            </a:extLst>
          </p:cNvPr>
          <p:cNvSpPr>
            <a:spLocks noGrp="1"/>
          </p:cNvSpPr>
          <p:nvPr>
            <p:ph type="title"/>
          </p:nvPr>
        </p:nvSpPr>
        <p:spPr/>
        <p:txBody>
          <a:bodyPr/>
          <a:lstStyle/>
          <a:p>
            <a:r>
              <a:rPr lang="en-US" dirty="0"/>
              <a:t>Operational Announcement - eFECS</a:t>
            </a:r>
          </a:p>
        </p:txBody>
      </p:sp>
      <p:sp>
        <p:nvSpPr>
          <p:cNvPr id="4" name="Slide Number Placeholder 3">
            <a:extLst>
              <a:ext uri="{FF2B5EF4-FFF2-40B4-BE49-F238E27FC236}">
                <a16:creationId xmlns:a16="http://schemas.microsoft.com/office/drawing/2014/main" id="{242A2CE4-E5B2-F21C-9CA6-E231FD8F703B}"/>
              </a:ext>
            </a:extLst>
          </p:cNvPr>
          <p:cNvSpPr>
            <a:spLocks noGrp="1"/>
          </p:cNvSpPr>
          <p:nvPr>
            <p:ph type="sldNum" sz="quarter" idx="13"/>
          </p:nvPr>
        </p:nvSpPr>
        <p:spPr/>
        <p:txBody>
          <a:bodyPr/>
          <a:lstStyle/>
          <a:p>
            <a:pPr defTabSz="609585"/>
            <a:fld id="{5FC2A098-C205-46C9-9A6D-EB2B2028999B}" type="slidenum">
              <a:rPr lang="en-US">
                <a:solidFill>
                  <a:srgbClr val="4B2E83"/>
                </a:solidFill>
                <a:latin typeface="Calibri"/>
              </a:rPr>
              <a:pPr defTabSz="609585"/>
              <a:t>22</a:t>
            </a:fld>
            <a:endParaRPr lang="en-US">
              <a:solidFill>
                <a:srgbClr val="4B2E83"/>
              </a:solidFill>
              <a:latin typeface="Calibri"/>
            </a:endParaRPr>
          </a:p>
        </p:txBody>
      </p:sp>
      <p:sp>
        <p:nvSpPr>
          <p:cNvPr id="5" name="Text Placeholder 4">
            <a:extLst>
              <a:ext uri="{FF2B5EF4-FFF2-40B4-BE49-F238E27FC236}">
                <a16:creationId xmlns:a16="http://schemas.microsoft.com/office/drawing/2014/main" id="{A1E60085-BC0F-3226-91E8-D1418002C085}"/>
              </a:ext>
            </a:extLst>
          </p:cNvPr>
          <p:cNvSpPr>
            <a:spLocks noGrp="1"/>
          </p:cNvSpPr>
          <p:nvPr>
            <p:ph type="body" sz="quarter" idx="11"/>
          </p:nvPr>
        </p:nvSpPr>
        <p:spPr>
          <a:xfrm>
            <a:off x="580628" y="1639059"/>
            <a:ext cx="10929485" cy="4408496"/>
          </a:xfrm>
        </p:spPr>
        <p:txBody>
          <a:bodyPr lIns="121920" tIns="60960" rIns="121920" bIns="60960" anchor="t"/>
          <a:lstStyle/>
          <a:p>
            <a:r>
              <a:rPr lang="en-US" sz="2667" dirty="0">
                <a:latin typeface="Open Sans"/>
                <a:ea typeface="Open Sans"/>
                <a:cs typeface="Open Sans"/>
              </a:rPr>
              <a:t>On May 24, 2022, </a:t>
            </a:r>
            <a:r>
              <a:rPr lang="en-US" sz="2667" dirty="0" err="1">
                <a:latin typeface="Open Sans"/>
                <a:ea typeface="Open Sans"/>
                <a:cs typeface="Open Sans"/>
              </a:rPr>
              <a:t>eFECS</a:t>
            </a:r>
            <a:r>
              <a:rPr lang="en-US" sz="2667" dirty="0">
                <a:latin typeface="Open Sans"/>
                <a:ea typeface="Open Sans"/>
                <a:cs typeface="Open Sans"/>
              </a:rPr>
              <a:t> implemented a standing maintenance window, which enables developers to update and perform other maintenance for </a:t>
            </a:r>
            <a:r>
              <a:rPr lang="en-US" sz="2667" dirty="0" err="1">
                <a:latin typeface="Open Sans"/>
                <a:ea typeface="Open Sans"/>
                <a:cs typeface="Open Sans"/>
              </a:rPr>
              <a:t>eFECS</a:t>
            </a:r>
            <a:r>
              <a:rPr lang="en-US" sz="2667" dirty="0">
                <a:latin typeface="Open Sans"/>
                <a:ea typeface="Open Sans"/>
                <a:cs typeface="Open Sans"/>
              </a:rPr>
              <a:t>. </a:t>
            </a:r>
            <a:br>
              <a:rPr lang="en-US" sz="2667" dirty="0">
                <a:latin typeface="Open Sans"/>
                <a:ea typeface="Open Sans"/>
                <a:cs typeface="Open Sans"/>
              </a:rPr>
            </a:br>
            <a:endParaRPr lang="en-US" sz="2667" dirty="0"/>
          </a:p>
          <a:p>
            <a:r>
              <a:rPr lang="en-US" sz="2667" dirty="0">
                <a:latin typeface="Open Sans"/>
                <a:ea typeface="Open Sans"/>
                <a:cs typeface="Open Sans"/>
              </a:rPr>
              <a:t>The system may be unavailable from 7 – 9am every Tuesday.</a:t>
            </a:r>
          </a:p>
        </p:txBody>
      </p:sp>
    </p:spTree>
    <p:extLst>
      <p:ext uri="{BB962C8B-B14F-4D97-AF65-F5344CB8AC3E}">
        <p14:creationId xmlns:p14="http://schemas.microsoft.com/office/powerpoint/2010/main" val="405954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F5E6-D995-D57B-072D-DEA02D7D5933}"/>
              </a:ext>
            </a:extLst>
          </p:cNvPr>
          <p:cNvSpPr>
            <a:spLocks noGrp="1"/>
          </p:cNvSpPr>
          <p:nvPr>
            <p:ph type="title"/>
          </p:nvPr>
        </p:nvSpPr>
        <p:spPr/>
        <p:txBody>
          <a:bodyPr lIns="121920" tIns="60960" rIns="121920" bIns="60960" anchor="b"/>
          <a:lstStyle/>
          <a:p>
            <a:r>
              <a:rPr lang="en-US" dirty="0">
                <a:latin typeface="Encode Sans Normal Black"/>
              </a:rPr>
              <a:t>We need your help! </a:t>
            </a:r>
            <a:endParaRPr lang="en-US" dirty="0"/>
          </a:p>
        </p:txBody>
      </p:sp>
      <p:sp>
        <p:nvSpPr>
          <p:cNvPr id="4" name="Slide Number Placeholder 3">
            <a:extLst>
              <a:ext uri="{FF2B5EF4-FFF2-40B4-BE49-F238E27FC236}">
                <a16:creationId xmlns:a16="http://schemas.microsoft.com/office/drawing/2014/main" id="{49DAA90D-AABD-E9ED-5CB7-41E09C4AA940}"/>
              </a:ext>
            </a:extLst>
          </p:cNvPr>
          <p:cNvSpPr>
            <a:spLocks noGrp="1"/>
          </p:cNvSpPr>
          <p:nvPr>
            <p:ph type="sldNum" sz="quarter" idx="4294967295"/>
          </p:nvPr>
        </p:nvSpPr>
        <p:spPr>
          <a:xfrm>
            <a:off x="0" y="6491818"/>
            <a:ext cx="770467" cy="366183"/>
          </a:xfrm>
        </p:spPr>
        <p:txBody>
          <a:bodyPr/>
          <a:lstStyle/>
          <a:p>
            <a:pPr defTabSz="609585"/>
            <a:fld id="{5FC2A098-C205-46C9-9A6D-EB2B2028999B}" type="slidenum">
              <a:rPr lang="en-US">
                <a:solidFill>
                  <a:srgbClr val="FFFFFF"/>
                </a:solidFill>
                <a:latin typeface="Calibri"/>
              </a:rPr>
              <a:pPr defTabSz="609585"/>
              <a:t>23</a:t>
            </a:fld>
            <a:endParaRPr lang="en-US">
              <a:solidFill>
                <a:srgbClr val="FFFFFF"/>
              </a:solidFill>
              <a:latin typeface="Calibri"/>
            </a:endParaRPr>
          </a:p>
        </p:txBody>
      </p:sp>
      <p:sp>
        <p:nvSpPr>
          <p:cNvPr id="5" name="Text Placeholder 4">
            <a:extLst>
              <a:ext uri="{FF2B5EF4-FFF2-40B4-BE49-F238E27FC236}">
                <a16:creationId xmlns:a16="http://schemas.microsoft.com/office/drawing/2014/main" id="{67691E3D-D45C-B3B2-81C9-6087CB3B5150}"/>
              </a:ext>
            </a:extLst>
          </p:cNvPr>
          <p:cNvSpPr>
            <a:spLocks noGrp="1"/>
          </p:cNvSpPr>
          <p:nvPr>
            <p:ph type="body" sz="quarter" idx="4294967295"/>
          </p:nvPr>
        </p:nvSpPr>
        <p:spPr>
          <a:xfrm>
            <a:off x="633133" y="3666813"/>
            <a:ext cx="10297335" cy="2140699"/>
          </a:xfrm>
          <a:prstGeom prst="rect">
            <a:avLst/>
          </a:prstGeom>
        </p:spPr>
        <p:txBody>
          <a:bodyPr lIns="121920" tIns="60960" rIns="121920" bIns="60960" anchor="t"/>
          <a:lstStyle/>
          <a:p>
            <a:pPr marL="0" indent="0">
              <a:buNone/>
            </a:pPr>
            <a:r>
              <a:rPr lang="en-US" sz="2400" dirty="0">
                <a:solidFill>
                  <a:schemeClr val="tx2"/>
                </a:solidFill>
                <a:latin typeface="Open Sans"/>
                <a:ea typeface="Open Sans"/>
                <a:cs typeface="Open Sans"/>
              </a:rPr>
              <a:t>We're looking for feedback on current state effort reporting, input in design discussions, and/or user acceptance testers. </a:t>
            </a:r>
            <a:endParaRPr lang="en-US" dirty="0">
              <a:solidFill>
                <a:schemeClr val="tx2"/>
              </a:solidFill>
              <a:cs typeface="Calibri"/>
            </a:endParaRPr>
          </a:p>
          <a:p>
            <a:pPr marL="0" indent="0">
              <a:buNone/>
            </a:pPr>
            <a:endParaRPr lang="en-US" sz="2400" dirty="0">
              <a:solidFill>
                <a:schemeClr val="tx2"/>
              </a:solidFill>
              <a:latin typeface="Open Sans"/>
              <a:ea typeface="Open Sans"/>
              <a:cs typeface="Open Sans"/>
            </a:endParaRPr>
          </a:p>
          <a:p>
            <a:pPr marL="0" indent="0">
              <a:buNone/>
            </a:pPr>
            <a:r>
              <a:rPr lang="en-US" sz="2400" b="1" dirty="0">
                <a:solidFill>
                  <a:schemeClr val="tx2"/>
                </a:solidFill>
                <a:latin typeface="Open Sans"/>
                <a:ea typeface="Open Sans"/>
                <a:cs typeface="Open Sans"/>
              </a:rPr>
              <a:t>To learn more about how you can help, email us at </a:t>
            </a:r>
            <a:r>
              <a:rPr lang="en-US" sz="2400" b="1" dirty="0">
                <a:solidFill>
                  <a:schemeClr val="tx2"/>
                </a:solidFill>
                <a:latin typeface="Open Sans"/>
                <a:ea typeface="Open Sans"/>
                <a:cs typeface="Open Sans"/>
                <a:hlinkClick r:id="rId2">
                  <a:extLst>
                    <a:ext uri="{A12FA001-AC4F-418D-AE19-62706E023703}">
                      <ahyp:hlinkClr xmlns:ahyp="http://schemas.microsoft.com/office/drawing/2018/hyperlinkcolor" val="tx"/>
                    </a:ext>
                  </a:extLst>
                </a:hlinkClick>
              </a:rPr>
              <a:t>ECCHelp@uw.edu</a:t>
            </a:r>
            <a:endParaRPr lang="en-US" sz="2400" b="1" dirty="0">
              <a:solidFill>
                <a:schemeClr val="tx2"/>
              </a:solidFill>
              <a:latin typeface="Open Sans"/>
              <a:ea typeface="Open Sans"/>
              <a:cs typeface="Open Sans"/>
            </a:endParaRPr>
          </a:p>
        </p:txBody>
      </p:sp>
    </p:spTree>
    <p:extLst>
      <p:ext uri="{BB962C8B-B14F-4D97-AF65-F5344CB8AC3E}">
        <p14:creationId xmlns:p14="http://schemas.microsoft.com/office/powerpoint/2010/main" val="15706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a:extLst>
              <a:ext uri="{FF2B5EF4-FFF2-40B4-BE49-F238E27FC236}">
                <a16:creationId xmlns:a16="http://schemas.microsoft.com/office/drawing/2014/main" id="{F617754F-21E7-67BC-42D4-EEE16E5F938D}"/>
              </a:ext>
            </a:extLst>
          </p:cNvPr>
          <p:cNvSpPr>
            <a:spLocks noGrp="1"/>
          </p:cNvSpPr>
          <p:nvPr>
            <p:ph type="subTitle" idx="1"/>
          </p:nvPr>
        </p:nvSpPr>
        <p:spPr>
          <a:xfrm>
            <a:off x="1507067" y="4050833"/>
            <a:ext cx="7766936" cy="1096899"/>
          </a:xfrm>
        </p:spPr>
        <p:txBody>
          <a:bodyPr>
            <a:normAutofit/>
          </a:bodyPr>
          <a:lstStyle/>
          <a:p>
            <a:r>
              <a:rPr lang="en-US" b="1">
                <a:solidFill>
                  <a:schemeClr val="tx1"/>
                </a:solidFill>
              </a:rPr>
              <a:t>Patrick Carney</a:t>
            </a:r>
          </a:p>
        </p:txBody>
      </p:sp>
      <p:sp>
        <p:nvSpPr>
          <p:cNvPr id="2" name="Title 1">
            <a:extLst>
              <a:ext uri="{FF2B5EF4-FFF2-40B4-BE49-F238E27FC236}">
                <a16:creationId xmlns:a16="http://schemas.microsoft.com/office/drawing/2014/main" id="{7732BBA7-376C-5ACB-D4AB-051E2484217C}"/>
              </a:ext>
            </a:extLst>
          </p:cNvPr>
          <p:cNvSpPr>
            <a:spLocks noGrp="1"/>
          </p:cNvSpPr>
          <p:nvPr>
            <p:ph type="ctrTitle"/>
          </p:nvPr>
        </p:nvSpPr>
        <p:spPr>
          <a:xfrm>
            <a:off x="1507067" y="2404534"/>
            <a:ext cx="7766936" cy="1646302"/>
          </a:xfrm>
        </p:spPr>
        <p:txBody>
          <a:bodyPr>
            <a:normAutofit/>
          </a:bodyPr>
          <a:lstStyle/>
          <a:p>
            <a:r>
              <a:rPr lang="en-US" b="1"/>
              <a:t>Final Action Date</a:t>
            </a:r>
          </a:p>
        </p:txBody>
      </p:sp>
    </p:spTree>
    <p:extLst>
      <p:ext uri="{BB962C8B-B14F-4D97-AF65-F5344CB8AC3E}">
        <p14:creationId xmlns:p14="http://schemas.microsoft.com/office/powerpoint/2010/main" val="34438445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1DD62F-C4D5-B9EC-8072-8931AC0C6643}"/>
              </a:ext>
            </a:extLst>
          </p:cNvPr>
          <p:cNvSpPr>
            <a:spLocks noGrp="1"/>
          </p:cNvSpPr>
          <p:nvPr>
            <p:ph idx="1"/>
          </p:nvPr>
        </p:nvSpPr>
        <p:spPr>
          <a:xfrm>
            <a:off x="677334" y="1253067"/>
            <a:ext cx="6155266" cy="4351866"/>
          </a:xfrm>
        </p:spPr>
        <p:txBody>
          <a:bodyPr anchor="ctr">
            <a:normAutofit/>
          </a:bodyPr>
          <a:lstStyle/>
          <a:p>
            <a:r>
              <a:rPr lang="en-US"/>
              <a:t>The Final Action Date (FAD) is the last day the budget is open for the department to post expenditures </a:t>
            </a:r>
          </a:p>
          <a:p>
            <a:r>
              <a:rPr lang="en-US"/>
              <a:t>After the FAD, your budget will automatically change from Status 1 (open to expenditures) to Status 3 (closed to expenditures)</a:t>
            </a:r>
          </a:p>
          <a:p>
            <a:endParaRPr lang="en-US"/>
          </a:p>
        </p:txBody>
      </p:sp>
      <p:sp>
        <p:nvSpPr>
          <p:cNvPr id="38" name="Rectangle 37">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0" name="Straight Connector 39">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FDE1A28-8EDA-1DAD-4995-A43B1129AAC2}"/>
              </a:ext>
            </a:extLst>
          </p:cNvPr>
          <p:cNvSpPr>
            <a:spLocks noGrp="1"/>
          </p:cNvSpPr>
          <p:nvPr>
            <p:ph type="title"/>
          </p:nvPr>
        </p:nvSpPr>
        <p:spPr>
          <a:xfrm>
            <a:off x="7829658" y="1253067"/>
            <a:ext cx="3371742" cy="4351866"/>
          </a:xfrm>
        </p:spPr>
        <p:txBody>
          <a:bodyPr anchor="ctr">
            <a:normAutofit/>
          </a:bodyPr>
          <a:lstStyle/>
          <a:p>
            <a:r>
              <a:rPr lang="en-US" b="1">
                <a:solidFill>
                  <a:schemeClr val="bg1"/>
                </a:solidFill>
              </a:rPr>
              <a:t>What is the Final Action Date?</a:t>
            </a:r>
          </a:p>
        </p:txBody>
      </p:sp>
    </p:spTree>
    <p:extLst>
      <p:ext uri="{BB962C8B-B14F-4D97-AF65-F5344CB8AC3E}">
        <p14:creationId xmlns:p14="http://schemas.microsoft.com/office/powerpoint/2010/main" val="12147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C0D8-307D-1CA8-8989-8582D1FE7CE0}"/>
              </a:ext>
            </a:extLst>
          </p:cNvPr>
          <p:cNvSpPr>
            <a:spLocks noGrp="1"/>
          </p:cNvSpPr>
          <p:nvPr>
            <p:ph type="title"/>
          </p:nvPr>
        </p:nvSpPr>
        <p:spPr>
          <a:xfrm>
            <a:off x="5536733" y="609600"/>
            <a:ext cx="3957091" cy="1320800"/>
          </a:xfrm>
        </p:spPr>
        <p:txBody>
          <a:bodyPr>
            <a:normAutofit/>
          </a:bodyPr>
          <a:lstStyle/>
          <a:p>
            <a:r>
              <a:rPr lang="en-US" b="1">
                <a:solidFill>
                  <a:schemeClr val="accent1">
                    <a:lumMod val="50000"/>
                  </a:schemeClr>
                </a:solidFill>
              </a:rPr>
              <a:t>What determines my FAD?</a:t>
            </a:r>
          </a:p>
        </p:txBody>
      </p:sp>
      <p:sp>
        <p:nvSpPr>
          <p:cNvPr id="3" name="Content Placeholder 2">
            <a:extLst>
              <a:ext uri="{FF2B5EF4-FFF2-40B4-BE49-F238E27FC236}">
                <a16:creationId xmlns:a16="http://schemas.microsoft.com/office/drawing/2014/main" id="{0CB510FD-393B-B460-4A51-AB7CB2D10157}"/>
              </a:ext>
            </a:extLst>
          </p:cNvPr>
          <p:cNvSpPr>
            <a:spLocks noGrp="1"/>
          </p:cNvSpPr>
          <p:nvPr>
            <p:ph idx="1"/>
          </p:nvPr>
        </p:nvSpPr>
        <p:spPr>
          <a:xfrm>
            <a:off x="5209563" y="2160589"/>
            <a:ext cx="4064439" cy="3880773"/>
          </a:xfrm>
        </p:spPr>
        <p:txBody>
          <a:bodyPr>
            <a:normAutofit/>
          </a:bodyPr>
          <a:lstStyle/>
          <a:p>
            <a:r>
              <a:rPr lang="en-US"/>
              <a:t>The FAD is based on the due date of your budget’s final report and/or invoice laid out in the award agreement </a:t>
            </a:r>
          </a:p>
          <a:p>
            <a:r>
              <a:rPr lang="en-US"/>
              <a:t>The FAD is before the due date to allow GCA time to prepare the budget reconciliation for the final invoice and/or report</a:t>
            </a:r>
          </a:p>
          <a:p>
            <a:r>
              <a:rPr lang="en-US"/>
              <a:t>The date is typically set as 6 days before the final invoice due date, or 3 weeks before the final report</a:t>
            </a:r>
          </a:p>
          <a:p>
            <a:endParaRPr lang="en-US"/>
          </a:p>
        </p:txBody>
      </p:sp>
      <p:pic>
        <p:nvPicPr>
          <p:cNvPr id="4" name="Picture 4" descr="Shape, calendar&#10;&#10;Description automatically generated">
            <a:extLst>
              <a:ext uri="{FF2B5EF4-FFF2-40B4-BE49-F238E27FC236}">
                <a16:creationId xmlns:a16="http://schemas.microsoft.com/office/drawing/2014/main" id="{B2DCFA14-25FA-5A5D-B531-96F1D43E00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16512" r="24662" b="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0" name="Isosceles Triangle 3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96CD9312-F44F-0852-94A8-7265D20C0675}"/>
              </a:ext>
            </a:extLst>
          </p:cNvPr>
          <p:cNvSpPr txBox="1"/>
          <p:nvPr/>
        </p:nvSpPr>
        <p:spPr>
          <a:xfrm>
            <a:off x="9493825" y="6657945"/>
            <a:ext cx="26981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00790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28A91-CFAB-3541-B14B-DAB5C71C7A30}"/>
              </a:ext>
            </a:extLst>
          </p:cNvPr>
          <p:cNvSpPr>
            <a:spLocks noGrp="1"/>
          </p:cNvSpPr>
          <p:nvPr>
            <p:ph type="title"/>
          </p:nvPr>
        </p:nvSpPr>
        <p:spPr>
          <a:xfrm>
            <a:off x="1043950" y="1179151"/>
            <a:ext cx="3300646" cy="4463889"/>
          </a:xfrm>
        </p:spPr>
        <p:txBody>
          <a:bodyPr anchor="ctr">
            <a:normAutofit/>
          </a:bodyPr>
          <a:lstStyle/>
          <a:p>
            <a:r>
              <a:rPr lang="en-US" b="1">
                <a:solidFill>
                  <a:schemeClr val="accent1">
                    <a:lumMod val="50000"/>
                  </a:schemeClr>
                </a:solidFill>
              </a:rPr>
              <a:t>Impact of the FAD</a:t>
            </a:r>
          </a:p>
        </p:txBody>
      </p:sp>
      <p:sp>
        <p:nvSpPr>
          <p:cNvPr id="30" name="Isosceles Triangle 2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2" name="Straight Connector 3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8E9522E4-C4BA-C7EE-7D73-777373CDC528}"/>
              </a:ext>
            </a:extLst>
          </p:cNvPr>
          <p:cNvSpPr>
            <a:spLocks noGrp="1"/>
          </p:cNvSpPr>
          <p:nvPr>
            <p:ph idx="1"/>
          </p:nvPr>
        </p:nvSpPr>
        <p:spPr>
          <a:xfrm>
            <a:off x="4978918" y="1109145"/>
            <a:ext cx="6341016" cy="4603900"/>
          </a:xfrm>
        </p:spPr>
        <p:txBody>
          <a:bodyPr anchor="ctr">
            <a:normAutofit/>
          </a:bodyPr>
          <a:lstStyle/>
          <a:p>
            <a:r>
              <a:rPr lang="en-US"/>
              <a:t>Once the FAD has passed a budget is eligible for invoicing and/or reporting based on the expenditure total as of the FAD</a:t>
            </a:r>
          </a:p>
          <a:p>
            <a:r>
              <a:rPr lang="en-US"/>
              <a:t>Any charges that post after this date will not be included in the final report, invoice, or letter of credit draw</a:t>
            </a:r>
          </a:p>
          <a:p>
            <a:r>
              <a:rPr lang="en-US"/>
              <a:t>GCA will consider submitting a revised report or invoice when there are extenuating circumstances, but note the sponsor is NOT obligated to accept a late or revised report or invoice</a:t>
            </a:r>
          </a:p>
          <a:p>
            <a:r>
              <a:rPr lang="en-US"/>
              <a:t>If the sponsor does not reimburse an invoice or allow a late draw for charges posted after the FAD the department is responsible for the resulting deficit</a:t>
            </a:r>
          </a:p>
          <a:p>
            <a:endParaRPr lang="en-US"/>
          </a:p>
        </p:txBody>
      </p:sp>
      <p:sp>
        <p:nvSpPr>
          <p:cNvPr id="34" name="Isosceles Triangle 3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680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15881-F3AC-74BC-50BC-64F16B1DE296}"/>
              </a:ext>
            </a:extLst>
          </p:cNvPr>
          <p:cNvSpPr>
            <a:spLocks noGrp="1"/>
          </p:cNvSpPr>
          <p:nvPr>
            <p:ph type="title"/>
          </p:nvPr>
        </p:nvSpPr>
        <p:spPr>
          <a:xfrm>
            <a:off x="1043950" y="1179151"/>
            <a:ext cx="3300646" cy="4463889"/>
          </a:xfrm>
        </p:spPr>
        <p:txBody>
          <a:bodyPr anchor="ctr">
            <a:normAutofit/>
          </a:bodyPr>
          <a:lstStyle/>
          <a:p>
            <a:r>
              <a:rPr lang="en-US" b="1">
                <a:solidFill>
                  <a:schemeClr val="accent1">
                    <a:lumMod val="50000"/>
                  </a:schemeClr>
                </a:solidFill>
              </a:rPr>
              <a:t>What if my FAD is before the end date?</a:t>
            </a:r>
          </a:p>
        </p:txBody>
      </p:sp>
      <p:sp>
        <p:nvSpPr>
          <p:cNvPr id="25" name="Isosceles Triangle 2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115BC9-BF13-0BE6-392D-9F5C4C96264C}"/>
              </a:ext>
            </a:extLst>
          </p:cNvPr>
          <p:cNvSpPr>
            <a:spLocks noGrp="1"/>
          </p:cNvSpPr>
          <p:nvPr>
            <p:ph idx="1"/>
          </p:nvPr>
        </p:nvSpPr>
        <p:spPr>
          <a:xfrm>
            <a:off x="4863899" y="1971787"/>
            <a:ext cx="6341016" cy="4603900"/>
          </a:xfrm>
        </p:spPr>
        <p:txBody>
          <a:bodyPr anchor="ctr">
            <a:normAutofit/>
          </a:bodyPr>
          <a:lstStyle/>
          <a:p>
            <a:r>
              <a:rPr kumimoji="0" lang="en-US" b="0" i="0" u="none" strike="noStrike" kern="1200" cap="none" spc="0" normalizeH="0" baseline="0" noProof="0">
                <a:ln>
                  <a:noFill/>
                </a:ln>
                <a:effectLst/>
                <a:uLnTx/>
                <a:uFillTx/>
                <a:latin typeface="Calibri" panose="020F0502020204030204"/>
                <a:ea typeface="+mn-ea"/>
                <a:cs typeface="+mn-cs"/>
              </a:rPr>
              <a:t>It can occur that that the Final Action Date is before the award end date.  This is often the case if the final report is due the same day the budget ends</a:t>
            </a:r>
            <a:endParaRPr lang="en-US">
              <a:latin typeface="Calibri" panose="020F0502020204030204"/>
            </a:endParaRPr>
          </a:p>
          <a:p>
            <a:r>
              <a:rPr kumimoji="0" lang="en-US" b="0" i="0" u="none" strike="noStrike" kern="1200" cap="none" spc="0" normalizeH="0" baseline="0" noProof="0">
                <a:ln>
                  <a:noFill/>
                </a:ln>
                <a:effectLst/>
                <a:uLnTx/>
                <a:uFillTx/>
                <a:latin typeface="Calibri" panose="020F0502020204030204"/>
                <a:ea typeface="+mn-ea"/>
                <a:cs typeface="+mn-cs"/>
              </a:rPr>
              <a:t>When this occurs, the budget will still flip to status 3 after the FAD and close to expenses  </a:t>
            </a:r>
          </a:p>
          <a:p>
            <a:r>
              <a:rPr kumimoji="0" lang="en-US" b="0" i="0" u="none" strike="noStrike" kern="1200" cap="none" spc="0" normalizeH="0" baseline="0" noProof="0">
                <a:ln>
                  <a:noFill/>
                </a:ln>
                <a:effectLst/>
                <a:uLnTx/>
                <a:uFillTx/>
                <a:latin typeface="Calibri" panose="020F0502020204030204"/>
                <a:ea typeface="+mn-ea"/>
                <a:cs typeface="+mn-cs"/>
              </a:rPr>
              <a:t>GCA asks that you notify us of any pending charges that will occur following the FAD so we can account for them on the final invoice and/or report.  We can then open the budget back to status 1 to allow the charges to post</a:t>
            </a:r>
          </a:p>
          <a:p>
            <a:endParaRPr lang="en-US"/>
          </a:p>
        </p:txBody>
      </p:sp>
      <p:sp>
        <p:nvSpPr>
          <p:cNvPr id="29" name="Isosceles Triangle 2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CCBA3750-EEA6-6E7E-AFB8-6A082E589FE0}"/>
              </a:ext>
            </a:extLst>
          </p:cNvPr>
          <p:cNvPicPr>
            <a:picLocks noChangeAspect="1"/>
          </p:cNvPicPr>
          <p:nvPr/>
        </p:nvPicPr>
        <p:blipFill>
          <a:blip r:embed="rId2"/>
          <a:stretch>
            <a:fillRect/>
          </a:stretch>
        </p:blipFill>
        <p:spPr>
          <a:xfrm>
            <a:off x="5175974" y="1442595"/>
            <a:ext cx="5528656" cy="1092200"/>
          </a:xfrm>
          <a:prstGeom prst="rect">
            <a:avLst/>
          </a:prstGeom>
        </p:spPr>
      </p:pic>
    </p:spTree>
    <p:extLst>
      <p:ext uri="{BB962C8B-B14F-4D97-AF65-F5344CB8AC3E}">
        <p14:creationId xmlns:p14="http://schemas.microsoft.com/office/powerpoint/2010/main" val="610344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3"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4"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20B2275-0AE6-8FFD-C042-F646FE953BE2}"/>
              </a:ext>
            </a:extLst>
          </p:cNvPr>
          <p:cNvSpPr>
            <a:spLocks noGrp="1"/>
          </p:cNvSpPr>
          <p:nvPr>
            <p:ph type="title"/>
          </p:nvPr>
        </p:nvSpPr>
        <p:spPr>
          <a:xfrm>
            <a:off x="1935040" y="66342"/>
            <a:ext cx="7766936" cy="1646302"/>
          </a:xfrm>
        </p:spPr>
        <p:txBody>
          <a:bodyPr vert="horz" lIns="91440" tIns="45720" rIns="91440" bIns="45720" rtlCol="0" anchor="b">
            <a:normAutofit/>
          </a:bodyPr>
          <a:lstStyle/>
          <a:p>
            <a:pPr algn="ctr"/>
            <a:r>
              <a:rPr lang="en-US" sz="5400" b="1">
                <a:solidFill>
                  <a:srgbClr val="FFFFFF"/>
                </a:solidFill>
              </a:rPr>
              <a:t>Questions?</a:t>
            </a:r>
            <a:endParaRPr lang="en-US" b="1"/>
          </a:p>
        </p:txBody>
      </p:sp>
      <p:pic>
        <p:nvPicPr>
          <p:cNvPr id="4" name="Picture 4" descr="Icon&#10;&#10;Description automatically generated">
            <a:extLst>
              <a:ext uri="{FF2B5EF4-FFF2-40B4-BE49-F238E27FC236}">
                <a16:creationId xmlns:a16="http://schemas.microsoft.com/office/drawing/2014/main" id="{2909C8FE-5EAC-56F4-492D-A10E005621BA}"/>
              </a:ext>
            </a:extLst>
          </p:cNvPr>
          <p:cNvPicPr>
            <a:picLocks noChangeAspect="1"/>
          </p:cNvPicPr>
          <p:nvPr/>
        </p:nvPicPr>
        <p:blipFill>
          <a:blip r:embed="rId2"/>
          <a:stretch>
            <a:fillRect/>
          </a:stretch>
        </p:blipFill>
        <p:spPr>
          <a:xfrm>
            <a:off x="2835057" y="1936453"/>
            <a:ext cx="6114789" cy="4028929"/>
          </a:xfrm>
          <a:prstGeom prst="rect">
            <a:avLst/>
          </a:prstGeom>
        </p:spPr>
      </p:pic>
    </p:spTree>
    <p:extLst>
      <p:ext uri="{BB962C8B-B14F-4D97-AF65-F5344CB8AC3E}">
        <p14:creationId xmlns:p14="http://schemas.microsoft.com/office/powerpoint/2010/main" val="92152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5" name="Group 11">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26" name="Straight Connector 12">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13">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D7A1C36-2CAB-D063-A4D9-C1EEB3DC1902}"/>
              </a:ext>
            </a:extLst>
          </p:cNvPr>
          <p:cNvSpPr>
            <a:spLocks noGrp="1"/>
          </p:cNvSpPr>
          <p:nvPr>
            <p:ph type="title"/>
          </p:nvPr>
        </p:nvSpPr>
        <p:spPr>
          <a:xfrm>
            <a:off x="677334" y="4765972"/>
            <a:ext cx="8596668" cy="1320800"/>
          </a:xfrm>
        </p:spPr>
        <p:txBody>
          <a:bodyPr anchor="ctr">
            <a:normAutofit/>
          </a:bodyPr>
          <a:lstStyle/>
          <a:p>
            <a:r>
              <a:rPr lang="en-US" sz="4400" b="1">
                <a:solidFill>
                  <a:schemeClr val="bg1"/>
                </a:solidFill>
              </a:rPr>
              <a:t>Welcome!</a:t>
            </a:r>
          </a:p>
        </p:txBody>
      </p:sp>
      <p:sp useBgFill="1">
        <p:nvSpPr>
          <p:cNvPr id="33" name="Rectangle 22">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2670ED2-3786-72B5-113C-7DB8C4006D1D}"/>
              </a:ext>
            </a:extLst>
          </p:cNvPr>
          <p:cNvGraphicFramePr>
            <a:graphicFrameLocks noGrp="1"/>
          </p:cNvGraphicFramePr>
          <p:nvPr>
            <p:ph idx="1"/>
            <p:extLst>
              <p:ext uri="{D42A27DB-BD31-4B8C-83A1-F6EECF244321}">
                <p14:modId xmlns:p14="http://schemas.microsoft.com/office/powerpoint/2010/main" val="2152890935"/>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757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a:extLst>
              <a:ext uri="{FF2B5EF4-FFF2-40B4-BE49-F238E27FC236}">
                <a16:creationId xmlns:a16="http://schemas.microsoft.com/office/drawing/2014/main" id="{7CC58FF4-3E75-44E0-95C4-8F9742F83AF5}"/>
              </a:ext>
            </a:extLst>
          </p:cNvPr>
          <p:cNvSpPr>
            <a:spLocks noGrp="1"/>
          </p:cNvSpPr>
          <p:nvPr>
            <p:ph type="subTitle" idx="1"/>
          </p:nvPr>
        </p:nvSpPr>
        <p:spPr>
          <a:xfrm>
            <a:off x="1507067" y="4050833"/>
            <a:ext cx="7766936" cy="1096899"/>
          </a:xfrm>
        </p:spPr>
        <p:txBody>
          <a:bodyPr>
            <a:normAutofit/>
          </a:bodyPr>
          <a:lstStyle/>
          <a:p>
            <a:r>
              <a:rPr lang="en-US" b="1">
                <a:solidFill>
                  <a:schemeClr val="tx1"/>
                </a:solidFill>
              </a:rPr>
              <a:t>Azalea Vasquez</a:t>
            </a:r>
          </a:p>
        </p:txBody>
      </p:sp>
      <p:sp>
        <p:nvSpPr>
          <p:cNvPr id="2" name="Title 1">
            <a:extLst>
              <a:ext uri="{FF2B5EF4-FFF2-40B4-BE49-F238E27FC236}">
                <a16:creationId xmlns:a16="http://schemas.microsoft.com/office/drawing/2014/main" id="{C680F3FB-F93E-40B9-A035-613FBFD8F4AB}"/>
              </a:ext>
            </a:extLst>
          </p:cNvPr>
          <p:cNvSpPr>
            <a:spLocks noGrp="1"/>
          </p:cNvSpPr>
          <p:nvPr>
            <p:ph type="ctrTitle"/>
          </p:nvPr>
        </p:nvSpPr>
        <p:spPr>
          <a:xfrm>
            <a:off x="770467" y="2404534"/>
            <a:ext cx="8503536" cy="1646302"/>
          </a:xfrm>
        </p:spPr>
        <p:txBody>
          <a:bodyPr>
            <a:normAutofit/>
          </a:bodyPr>
          <a:lstStyle/>
          <a:p>
            <a:pPr>
              <a:lnSpc>
                <a:spcPct val="90000"/>
              </a:lnSpc>
            </a:pPr>
            <a:r>
              <a:rPr lang="en-US" b="1">
                <a:effectLst/>
                <a:latin typeface="Calibri"/>
                <a:ea typeface="Calibri" panose="020F0502020204030204" pitchFamily="34" charset="0"/>
                <a:cs typeface="Times New Roman"/>
              </a:rPr>
              <a:t>Deficit vs. </a:t>
            </a:r>
            <a:r>
              <a:rPr lang="en-US" b="1">
                <a:latin typeface="Calibri"/>
                <a:ea typeface="Calibri" panose="020F0502020204030204" pitchFamily="34" charset="0"/>
                <a:cs typeface="Times New Roman"/>
              </a:rPr>
              <a:t>Expense Transfers</a:t>
            </a:r>
            <a:endParaRPr lang="en-US" b="1" err="1"/>
          </a:p>
        </p:txBody>
      </p:sp>
    </p:spTree>
    <p:extLst>
      <p:ext uri="{BB962C8B-B14F-4D97-AF65-F5344CB8AC3E}">
        <p14:creationId xmlns:p14="http://schemas.microsoft.com/office/powerpoint/2010/main" val="427859688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6">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C2B58B-3AC4-466E-BF4D-3142D91AC69B}"/>
              </a:ext>
            </a:extLst>
          </p:cNvPr>
          <p:cNvSpPr>
            <a:spLocks noGrp="1"/>
          </p:cNvSpPr>
          <p:nvPr>
            <p:ph type="title"/>
          </p:nvPr>
        </p:nvSpPr>
        <p:spPr>
          <a:xfrm>
            <a:off x="1333502" y="609600"/>
            <a:ext cx="8596668" cy="1320800"/>
          </a:xfrm>
        </p:spPr>
        <p:txBody>
          <a:bodyPr>
            <a:normAutofit/>
          </a:bodyPr>
          <a:lstStyle/>
          <a:p>
            <a:r>
              <a:rPr lang="en-US"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Deficit vs. Expense Transfers</a:t>
            </a:r>
            <a:endParaRPr lang="en-US" b="1">
              <a:solidFill>
                <a:schemeClr val="accent1">
                  <a:lumMod val="50000"/>
                </a:schemeClr>
              </a:solidFill>
            </a:endParaRPr>
          </a:p>
        </p:txBody>
      </p:sp>
      <p:sp>
        <p:nvSpPr>
          <p:cNvPr id="25" name="Isosceles Triangle 28">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30">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47" name="Straight Connector 32">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8" name="Straight Connector 34">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E330D87-742D-4E9F-A404-BDD96702B2BE}"/>
              </a:ext>
            </a:extLst>
          </p:cNvPr>
          <p:cNvSpPr>
            <a:spLocks noGrp="1"/>
          </p:cNvSpPr>
          <p:nvPr>
            <p:ph idx="1"/>
          </p:nvPr>
        </p:nvSpPr>
        <p:spPr>
          <a:xfrm>
            <a:off x="1492782" y="2319607"/>
            <a:ext cx="8470898" cy="3429260"/>
          </a:xfrm>
        </p:spPr>
        <p:txBody>
          <a:bodyPr vert="horz" lIns="91440" tIns="45720" rIns="91440" bIns="45720" rtlCol="0">
            <a:normAutofit/>
          </a:bodyPr>
          <a:lstStyle/>
          <a:p>
            <a:pPr marL="0" indent="0">
              <a:buNone/>
            </a:pPr>
            <a:r>
              <a:rPr lang="en-US" sz="2400" b="1" i="1"/>
              <a:t>“Should I do an expense transfer or a deficit transfer?”</a:t>
            </a:r>
          </a:p>
        </p:txBody>
      </p:sp>
      <p:sp>
        <p:nvSpPr>
          <p:cNvPr id="4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0" name="Picture 50" descr="A picture containing text, vector graphics&#10;&#10;Description automatically generated">
            <a:extLst>
              <a:ext uri="{FF2B5EF4-FFF2-40B4-BE49-F238E27FC236}">
                <a16:creationId xmlns:a16="http://schemas.microsoft.com/office/drawing/2014/main" id="{98EE99B4-6D6E-2223-AA2C-18DCDE3E1738}"/>
              </a:ext>
            </a:extLst>
          </p:cNvPr>
          <p:cNvPicPr>
            <a:picLocks noChangeAspect="1"/>
          </p:cNvPicPr>
          <p:nvPr/>
        </p:nvPicPr>
        <p:blipFill>
          <a:blip r:embed="rId2"/>
          <a:stretch>
            <a:fillRect/>
          </a:stretch>
        </p:blipFill>
        <p:spPr>
          <a:xfrm>
            <a:off x="3252591" y="2798153"/>
            <a:ext cx="5404980" cy="4059174"/>
          </a:xfrm>
          <a:prstGeom prst="rect">
            <a:avLst/>
          </a:prstGeom>
        </p:spPr>
      </p:pic>
    </p:spTree>
    <p:extLst>
      <p:ext uri="{BB962C8B-B14F-4D97-AF65-F5344CB8AC3E}">
        <p14:creationId xmlns:p14="http://schemas.microsoft.com/office/powerpoint/2010/main" val="3850319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60B0B8-16EC-4DAD-A8E8-C90B0BD84485}"/>
              </a:ext>
            </a:extLst>
          </p:cNvPr>
          <p:cNvSpPr>
            <a:spLocks noGrp="1"/>
          </p:cNvSpPr>
          <p:nvPr>
            <p:ph type="title"/>
          </p:nvPr>
        </p:nvSpPr>
        <p:spPr>
          <a:xfrm>
            <a:off x="643467" y="816638"/>
            <a:ext cx="3367359" cy="5224724"/>
          </a:xfrm>
        </p:spPr>
        <p:txBody>
          <a:bodyPr anchor="ctr">
            <a:normAutofit/>
          </a:bodyPr>
          <a:lstStyle/>
          <a:p>
            <a:r>
              <a:rPr lang="en-US" b="1">
                <a:solidFill>
                  <a:schemeClr val="accent1">
                    <a:lumMod val="50000"/>
                  </a:schemeClr>
                </a:solidFill>
              </a:rPr>
              <a:t>Expense Transfers: </a:t>
            </a:r>
            <a:br>
              <a:rPr lang="en-US" b="1">
                <a:solidFill>
                  <a:schemeClr val="accent1">
                    <a:lumMod val="50000"/>
                  </a:schemeClr>
                </a:solidFill>
              </a:rPr>
            </a:br>
            <a:r>
              <a:rPr lang="en-US" b="1">
                <a:solidFill>
                  <a:schemeClr val="accent1">
                    <a:lumMod val="50000"/>
                  </a:schemeClr>
                </a:solidFill>
              </a:rPr>
              <a:t>Definition</a:t>
            </a:r>
          </a:p>
        </p:txBody>
      </p:sp>
      <p:sp>
        <p:nvSpPr>
          <p:cNvPr id="327" name="Content Placeholder 326">
            <a:extLst>
              <a:ext uri="{FF2B5EF4-FFF2-40B4-BE49-F238E27FC236}">
                <a16:creationId xmlns:a16="http://schemas.microsoft.com/office/drawing/2014/main" id="{2A7A0809-D8A5-66BC-B4C0-BDCAF83A9EB5}"/>
              </a:ext>
            </a:extLst>
          </p:cNvPr>
          <p:cNvSpPr>
            <a:spLocks noGrp="1"/>
          </p:cNvSpPr>
          <p:nvPr>
            <p:ph idx="1"/>
          </p:nvPr>
        </p:nvSpPr>
        <p:spPr>
          <a:xfrm>
            <a:off x="4654295" y="816638"/>
            <a:ext cx="4619706" cy="5224724"/>
          </a:xfrm>
        </p:spPr>
        <p:txBody>
          <a:bodyPr vert="horz" lIns="91440" tIns="45720" rIns="91440" bIns="45720" rtlCol="0" anchor="ctr">
            <a:normAutofit/>
          </a:bodyPr>
          <a:lstStyle/>
          <a:p>
            <a:pPr marL="0" indent="0">
              <a:spcBef>
                <a:spcPts val="0"/>
              </a:spcBef>
              <a:spcAft>
                <a:spcPts val="600"/>
              </a:spcAft>
              <a:buNone/>
            </a:pPr>
            <a:r>
              <a:rPr lang="en-US"/>
              <a:t>An expense transfer is moving an expense from:</a:t>
            </a:r>
          </a:p>
          <a:p>
            <a:pPr marL="0" indent="0">
              <a:spcBef>
                <a:spcPts val="0"/>
              </a:spcBef>
              <a:spcAft>
                <a:spcPts val="600"/>
              </a:spcAft>
              <a:buNone/>
            </a:pPr>
            <a:endParaRPr lang="en-US">
              <a:ea typeface="+mn-lt"/>
              <a:cs typeface="+mn-lt"/>
            </a:endParaRPr>
          </a:p>
          <a:p>
            <a:pPr marL="285750" indent="-285750">
              <a:spcBef>
                <a:spcPts val="0"/>
              </a:spcBef>
              <a:spcAft>
                <a:spcPts val="600"/>
              </a:spcAft>
            </a:pPr>
            <a:r>
              <a:rPr lang="en-US">
                <a:ea typeface="+mn-lt"/>
                <a:cs typeface="+mn-lt"/>
              </a:rPr>
              <a:t>One budget to another budget</a:t>
            </a:r>
          </a:p>
          <a:p>
            <a:pPr marL="285750" indent="-285750">
              <a:spcBef>
                <a:spcPts val="0"/>
              </a:spcBef>
              <a:spcAft>
                <a:spcPts val="600"/>
              </a:spcAft>
            </a:pPr>
            <a:r>
              <a:rPr lang="en-US">
                <a:ea typeface="+mn-lt"/>
                <a:cs typeface="+mn-lt"/>
              </a:rPr>
              <a:t>One object code to another (originally miscoded)</a:t>
            </a:r>
          </a:p>
          <a:p>
            <a:pPr marL="285750" indent="-285750">
              <a:spcBef>
                <a:spcPts val="0"/>
              </a:spcBef>
              <a:spcAft>
                <a:spcPts val="600"/>
              </a:spcAft>
            </a:pPr>
            <a:r>
              <a:rPr lang="en-US">
                <a:ea typeface="+mn-lt"/>
                <a:cs typeface="+mn-lt"/>
              </a:rPr>
              <a:t>One Project Cost Accounting (PCA) Code to another (originally miscoded)</a:t>
            </a:r>
            <a:endParaRPr lang="en-US"/>
          </a:p>
        </p:txBody>
      </p:sp>
    </p:spTree>
    <p:extLst>
      <p:ext uri="{BB962C8B-B14F-4D97-AF65-F5344CB8AC3E}">
        <p14:creationId xmlns:p14="http://schemas.microsoft.com/office/powerpoint/2010/main" val="828007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29773A-01AA-489E-A530-F452CE47B91A}"/>
              </a:ext>
            </a:extLst>
          </p:cNvPr>
          <p:cNvSpPr>
            <a:spLocks noGrp="1"/>
          </p:cNvSpPr>
          <p:nvPr>
            <p:ph type="title"/>
          </p:nvPr>
        </p:nvSpPr>
        <p:spPr>
          <a:xfrm>
            <a:off x="1043950" y="1179151"/>
            <a:ext cx="3300646" cy="4463889"/>
          </a:xfrm>
        </p:spPr>
        <p:txBody>
          <a:bodyPr anchor="ctr">
            <a:normAutofit/>
          </a:bodyPr>
          <a:lstStyle/>
          <a:p>
            <a:r>
              <a:rPr lang="en-US" b="1">
                <a:solidFill>
                  <a:schemeClr val="accent1">
                    <a:lumMod val="50000"/>
                  </a:schemeClr>
                </a:solidFill>
              </a:rPr>
              <a:t>Expense Transfers: Purpose</a:t>
            </a:r>
          </a:p>
        </p:txBody>
      </p:sp>
      <p:sp>
        <p:nvSpPr>
          <p:cNvPr id="45" name="Isosceles Triangle 4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47" name="Straight Connector 4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078FF9-E1C1-4C08-A8BB-8BF65BB41601}"/>
              </a:ext>
            </a:extLst>
          </p:cNvPr>
          <p:cNvSpPr>
            <a:spLocks noGrp="1"/>
          </p:cNvSpPr>
          <p:nvPr>
            <p:ph idx="1"/>
          </p:nvPr>
        </p:nvSpPr>
        <p:spPr>
          <a:xfrm>
            <a:off x="4978918" y="1109145"/>
            <a:ext cx="6341016" cy="4603900"/>
          </a:xfrm>
        </p:spPr>
        <p:txBody>
          <a:bodyPr anchor="ctr">
            <a:normAutofit/>
          </a:bodyPr>
          <a:lstStyle/>
          <a:p>
            <a:pPr marL="0" indent="0">
              <a:buNone/>
            </a:pPr>
            <a:r>
              <a:rPr lang="en-US"/>
              <a:t>There are two business needs where an expense transfer is appropriate:</a:t>
            </a:r>
          </a:p>
          <a:p>
            <a:pPr marL="0" indent="0">
              <a:buNone/>
            </a:pPr>
            <a:endParaRPr lang="en-US"/>
          </a:p>
          <a:p>
            <a:r>
              <a:rPr lang="en-US"/>
              <a:t>To correct an error</a:t>
            </a:r>
          </a:p>
          <a:p>
            <a:r>
              <a:rPr lang="en-US"/>
              <a:t>To distribute an expense that was initially charged to one budget, but benefits other budgets (e.g., rent, phone, supplies)</a:t>
            </a:r>
          </a:p>
        </p:txBody>
      </p:sp>
      <p:sp>
        <p:nvSpPr>
          <p:cNvPr id="49" name="Isosceles Triangle 4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7320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5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6DF182-1453-4569-BDD8-1E5F29C66272}"/>
              </a:ext>
            </a:extLst>
          </p:cNvPr>
          <p:cNvSpPr>
            <a:spLocks noGrp="1"/>
          </p:cNvSpPr>
          <p:nvPr>
            <p:ph type="title"/>
          </p:nvPr>
        </p:nvSpPr>
        <p:spPr>
          <a:xfrm>
            <a:off x="643467" y="816638"/>
            <a:ext cx="3367359" cy="5224724"/>
          </a:xfrm>
        </p:spPr>
        <p:txBody>
          <a:bodyPr anchor="ctr">
            <a:normAutofit/>
          </a:bodyPr>
          <a:lstStyle/>
          <a:p>
            <a:r>
              <a:rPr lang="en-US" b="1">
                <a:solidFill>
                  <a:schemeClr val="accent1">
                    <a:lumMod val="50000"/>
                  </a:schemeClr>
                </a:solidFill>
              </a:rPr>
              <a:t>Expense Transfers: </a:t>
            </a:r>
            <a:br>
              <a:rPr lang="en-US" b="1">
                <a:solidFill>
                  <a:schemeClr val="accent1">
                    <a:lumMod val="50000"/>
                  </a:schemeClr>
                </a:solidFill>
              </a:rPr>
            </a:br>
            <a:r>
              <a:rPr lang="en-US" b="1">
                <a:solidFill>
                  <a:schemeClr val="accent1">
                    <a:lumMod val="50000"/>
                  </a:schemeClr>
                </a:solidFill>
              </a:rPr>
              <a:t>Risk</a:t>
            </a:r>
          </a:p>
        </p:txBody>
      </p:sp>
      <p:sp>
        <p:nvSpPr>
          <p:cNvPr id="3" name="Content Placeholder 2">
            <a:extLst>
              <a:ext uri="{FF2B5EF4-FFF2-40B4-BE49-F238E27FC236}">
                <a16:creationId xmlns:a16="http://schemas.microsoft.com/office/drawing/2014/main" id="{B43A6FA2-E89A-4A8F-BA73-1E024A222394}"/>
              </a:ext>
            </a:extLst>
          </p:cNvPr>
          <p:cNvSpPr>
            <a:spLocks noGrp="1"/>
          </p:cNvSpPr>
          <p:nvPr>
            <p:ph idx="1"/>
          </p:nvPr>
        </p:nvSpPr>
        <p:spPr>
          <a:xfrm>
            <a:off x="4654295" y="816638"/>
            <a:ext cx="4619706" cy="5224724"/>
          </a:xfrm>
        </p:spPr>
        <p:txBody>
          <a:bodyPr anchor="ctr">
            <a:normAutofit/>
          </a:bodyPr>
          <a:lstStyle/>
          <a:p>
            <a:pPr marL="0" indent="0">
              <a:buNone/>
            </a:pPr>
            <a:r>
              <a:rPr lang="en-US"/>
              <a:t>Expense transfers are high risk transactions and are audit red flags for both internal and external auditors:</a:t>
            </a:r>
          </a:p>
          <a:p>
            <a:pPr marL="0" indent="0">
              <a:buNone/>
            </a:pPr>
            <a:endParaRPr lang="en-US"/>
          </a:p>
          <a:p>
            <a:r>
              <a:rPr lang="en-US"/>
              <a:t>It gives the impression that budgets are not routinely reconciled in a timely manner</a:t>
            </a:r>
          </a:p>
          <a:p>
            <a:r>
              <a:rPr lang="en-US"/>
              <a:t>They are a sign of weak department internal controls</a:t>
            </a:r>
          </a:p>
          <a:p>
            <a:r>
              <a:rPr lang="en-US"/>
              <a:t>What is the legitimacy of the transfers?  Are they done for budgetary convenience?</a:t>
            </a:r>
          </a:p>
        </p:txBody>
      </p:sp>
    </p:spTree>
    <p:extLst>
      <p:ext uri="{BB962C8B-B14F-4D97-AF65-F5344CB8AC3E}">
        <p14:creationId xmlns:p14="http://schemas.microsoft.com/office/powerpoint/2010/main" val="455432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2A60-0D0E-4370-950F-7793C710E906}"/>
              </a:ext>
            </a:extLst>
          </p:cNvPr>
          <p:cNvSpPr>
            <a:spLocks noGrp="1"/>
          </p:cNvSpPr>
          <p:nvPr>
            <p:ph type="title"/>
          </p:nvPr>
        </p:nvSpPr>
        <p:spPr>
          <a:xfrm>
            <a:off x="2849562" y="609600"/>
            <a:ext cx="6424440" cy="1320800"/>
          </a:xfrm>
        </p:spPr>
        <p:txBody>
          <a:bodyPr>
            <a:normAutofit/>
          </a:bodyPr>
          <a:lstStyle/>
          <a:p>
            <a:r>
              <a:rPr lang="en-US" b="1">
                <a:solidFill>
                  <a:schemeClr val="accent1">
                    <a:lumMod val="50000"/>
                  </a:schemeClr>
                </a:solidFill>
              </a:rPr>
              <a:t>Expense Transfers: Timing</a:t>
            </a:r>
          </a:p>
        </p:txBody>
      </p:sp>
      <p:pic>
        <p:nvPicPr>
          <p:cNvPr id="5" name="Picture 4" descr="Coloured organisers on shelves">
            <a:extLst>
              <a:ext uri="{FF2B5EF4-FFF2-40B4-BE49-F238E27FC236}">
                <a16:creationId xmlns:a16="http://schemas.microsoft.com/office/drawing/2014/main" id="{CDAA71AE-2709-624B-A935-5119F0C00B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8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3" name="Isosceles Triangle 14">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2B96C60-52C3-4FFA-8471-6233837732E6}"/>
              </a:ext>
            </a:extLst>
          </p:cNvPr>
          <p:cNvSpPr>
            <a:spLocks noGrp="1"/>
          </p:cNvSpPr>
          <p:nvPr>
            <p:ph idx="1"/>
          </p:nvPr>
        </p:nvSpPr>
        <p:spPr>
          <a:xfrm>
            <a:off x="2849562" y="2160589"/>
            <a:ext cx="6424440" cy="3880773"/>
          </a:xfrm>
        </p:spPr>
        <p:txBody>
          <a:bodyPr>
            <a:normAutofit/>
          </a:bodyPr>
          <a:lstStyle/>
          <a:p>
            <a:pPr marL="0" indent="0">
              <a:buNone/>
            </a:pPr>
            <a:r>
              <a:rPr lang="en-US"/>
              <a:t>You can decrease your risk by doing the following:</a:t>
            </a:r>
          </a:p>
          <a:p>
            <a:pPr marL="0" indent="0">
              <a:buNone/>
            </a:pPr>
            <a:endParaRPr lang="en-US"/>
          </a:p>
          <a:p>
            <a:r>
              <a:rPr lang="en-US"/>
              <a:t>Reconcile your budgets monthly</a:t>
            </a:r>
          </a:p>
          <a:p>
            <a:r>
              <a:rPr lang="en-US"/>
              <a:t>Correct erroneously posted expenditures as soon as possible</a:t>
            </a:r>
          </a:p>
          <a:p>
            <a:pPr lvl="1"/>
            <a:r>
              <a:rPr lang="en-US"/>
              <a:t>Move them to the correct budget</a:t>
            </a:r>
          </a:p>
          <a:p>
            <a:pPr lvl="1"/>
            <a:r>
              <a:rPr lang="en-US"/>
              <a:t>Follow up with internal and external goods and services providers immediately</a:t>
            </a:r>
          </a:p>
          <a:p>
            <a:pPr lvl="1"/>
            <a:r>
              <a:rPr lang="en-US"/>
              <a:t>If transfers happen after 120 days provide a detailed explanation as to why it is late</a:t>
            </a:r>
          </a:p>
          <a:p>
            <a:pPr lvl="1"/>
            <a:r>
              <a:rPr lang="en-US"/>
              <a:t>Keep good backup documentation in case of audit</a:t>
            </a:r>
          </a:p>
        </p:txBody>
      </p:sp>
    </p:spTree>
    <p:extLst>
      <p:ext uri="{BB962C8B-B14F-4D97-AF65-F5344CB8AC3E}">
        <p14:creationId xmlns:p14="http://schemas.microsoft.com/office/powerpoint/2010/main" val="2868031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AC5AC-5D1B-4DF3-99C3-550933072B2B}"/>
              </a:ext>
            </a:extLst>
          </p:cNvPr>
          <p:cNvSpPr>
            <a:spLocks noGrp="1"/>
          </p:cNvSpPr>
          <p:nvPr>
            <p:ph type="title"/>
          </p:nvPr>
        </p:nvSpPr>
        <p:spPr>
          <a:xfrm>
            <a:off x="1286933" y="609600"/>
            <a:ext cx="10197494" cy="1099457"/>
          </a:xfrm>
        </p:spPr>
        <p:txBody>
          <a:bodyPr>
            <a:normAutofit/>
          </a:bodyPr>
          <a:lstStyle/>
          <a:p>
            <a:r>
              <a:rPr lang="en-US" b="1">
                <a:solidFill>
                  <a:schemeClr val="accent1">
                    <a:lumMod val="50000"/>
                  </a:schemeClr>
                </a:solidFill>
              </a:rPr>
              <a:t>Expense Transfers: Other Considerations</a:t>
            </a:r>
          </a:p>
        </p:txBody>
      </p:sp>
      <p:sp>
        <p:nvSpPr>
          <p:cNvPr id="29" name="Isosceles Triangle 28">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2" name="Content Placeholder 2">
            <a:extLst>
              <a:ext uri="{FF2B5EF4-FFF2-40B4-BE49-F238E27FC236}">
                <a16:creationId xmlns:a16="http://schemas.microsoft.com/office/drawing/2014/main" id="{60CD1DE2-300E-3AAF-5A0E-40FAAC0FC1F0}"/>
              </a:ext>
            </a:extLst>
          </p:cNvPr>
          <p:cNvGraphicFramePr>
            <a:graphicFrameLocks noGrp="1"/>
          </p:cNvGraphicFramePr>
          <p:nvPr>
            <p:ph idx="1"/>
            <p:extLst>
              <p:ext uri="{D42A27DB-BD31-4B8C-83A1-F6EECF244321}">
                <p14:modId xmlns:p14="http://schemas.microsoft.com/office/powerpoint/2010/main" val="406411404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591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E60080-5327-4419-A7B1-6E122EE8DEE4}"/>
              </a:ext>
            </a:extLst>
          </p:cNvPr>
          <p:cNvSpPr>
            <a:spLocks noGrp="1"/>
          </p:cNvSpPr>
          <p:nvPr>
            <p:ph idx="1"/>
          </p:nvPr>
        </p:nvSpPr>
        <p:spPr>
          <a:xfrm>
            <a:off x="677334" y="1253067"/>
            <a:ext cx="6155266" cy="4351866"/>
          </a:xfrm>
        </p:spPr>
        <p:txBody>
          <a:bodyPr anchor="ctr">
            <a:normAutofit/>
          </a:bodyPr>
          <a:lstStyle/>
          <a:p>
            <a:pPr marL="0" indent="0">
              <a:buNone/>
            </a:pPr>
            <a:r>
              <a:rPr lang="en-US" sz="3600" b="1">
                <a:solidFill>
                  <a:schemeClr val="accent2">
                    <a:lumMod val="75000"/>
                  </a:schemeClr>
                </a:solidFill>
              </a:rPr>
              <a:t>What is a deficit?</a:t>
            </a:r>
          </a:p>
          <a:p>
            <a:pPr marL="0" indent="0">
              <a:buNone/>
            </a:pPr>
            <a:endParaRPr lang="en-US"/>
          </a:p>
          <a:p>
            <a:pPr marL="0" indent="0">
              <a:buNone/>
            </a:pPr>
            <a:r>
              <a:rPr lang="en-US"/>
              <a:t>“The amount by which expenditures exceed a grant or contract award, a budget allocation, or revenue available in a specified fiscal period (grant period, biennium, or fiscal year, depending on the type of budget)”</a:t>
            </a:r>
          </a:p>
          <a:p>
            <a:pPr marL="0" indent="0">
              <a:buNone/>
            </a:pPr>
            <a:endParaRPr lang="en-US"/>
          </a:p>
          <a:p>
            <a:pPr marL="0" indent="0">
              <a:buNone/>
            </a:pPr>
            <a:r>
              <a:rPr lang="en-US"/>
              <a:t>“Deficits do not include negative budget balances resulting from unliquidated encumbrances”</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C4215D1-C14B-4847-91AD-25315F16C710}"/>
              </a:ext>
            </a:extLst>
          </p:cNvPr>
          <p:cNvSpPr>
            <a:spLocks noGrp="1"/>
          </p:cNvSpPr>
          <p:nvPr>
            <p:ph type="title"/>
          </p:nvPr>
        </p:nvSpPr>
        <p:spPr>
          <a:xfrm>
            <a:off x="7829658" y="1253067"/>
            <a:ext cx="3685008" cy="4351866"/>
          </a:xfrm>
        </p:spPr>
        <p:txBody>
          <a:bodyPr anchor="ctr">
            <a:normAutofit/>
          </a:bodyPr>
          <a:lstStyle/>
          <a:p>
            <a:r>
              <a:rPr lang="en-US" b="1">
                <a:solidFill>
                  <a:schemeClr val="bg1"/>
                </a:solidFill>
              </a:rPr>
              <a:t>Budget Deficit: Definition</a:t>
            </a:r>
          </a:p>
        </p:txBody>
      </p:sp>
    </p:spTree>
    <p:extLst>
      <p:ext uri="{BB962C8B-B14F-4D97-AF65-F5344CB8AC3E}">
        <p14:creationId xmlns:p14="http://schemas.microsoft.com/office/powerpoint/2010/main" val="2502450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9B3E7-3E06-4A8D-B92A-CD3AF27897DA}"/>
              </a:ext>
            </a:extLst>
          </p:cNvPr>
          <p:cNvSpPr>
            <a:spLocks noGrp="1"/>
          </p:cNvSpPr>
          <p:nvPr>
            <p:ph type="title"/>
          </p:nvPr>
        </p:nvSpPr>
        <p:spPr>
          <a:xfrm>
            <a:off x="674914" y="1179151"/>
            <a:ext cx="3669682" cy="4463889"/>
          </a:xfrm>
        </p:spPr>
        <p:txBody>
          <a:bodyPr vert="horz" lIns="91440" tIns="45720" rIns="91440" bIns="45720" rtlCol="0" anchor="ctr">
            <a:normAutofit/>
          </a:bodyPr>
          <a:lstStyle/>
          <a:p>
            <a:r>
              <a:rPr lang="en-US" b="1">
                <a:solidFill>
                  <a:schemeClr val="accent1">
                    <a:lumMod val="50000"/>
                  </a:schemeClr>
                </a:solidFill>
              </a:rPr>
              <a:t>Budget Deficit: Why do they occur?</a:t>
            </a:r>
          </a:p>
        </p:txBody>
      </p:sp>
      <p:sp>
        <p:nvSpPr>
          <p:cNvPr id="18" name="Isosceles Triangle 17">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0" name="Straight Connector 19">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3CB22C1-1A01-B265-6351-4FC7C2273902}"/>
              </a:ext>
            </a:extLst>
          </p:cNvPr>
          <p:cNvSpPr txBox="1"/>
          <p:nvPr/>
        </p:nvSpPr>
        <p:spPr>
          <a:xfrm>
            <a:off x="4978918" y="1109145"/>
            <a:ext cx="6341016" cy="4603900"/>
          </a:xfrm>
          <a:prstGeom prst="rect">
            <a:avLst/>
          </a:prstGeom>
        </p:spPr>
        <p:txBody>
          <a:bodyPr vert="horz" lIns="91440" tIns="45720" rIns="91440" bIns="45720" rtlCol="0" anchor="ctr">
            <a:normAutofit/>
          </a:bodyPr>
          <a:lstStyle/>
          <a:p>
            <a:pPr marL="0" indent="0" defTabSz="457200">
              <a:spcBef>
                <a:spcPts val="1000"/>
              </a:spcBef>
              <a:buClr>
                <a:schemeClr val="accent1"/>
              </a:buClr>
              <a:buSzPct val="80000"/>
            </a:pPr>
            <a:r>
              <a:rPr lang="en-US" sz="2400" b="1">
                <a:solidFill>
                  <a:schemeClr val="tx1">
                    <a:lumMod val="75000"/>
                    <a:lumOff val="25000"/>
                  </a:schemeClr>
                </a:solidFill>
              </a:rPr>
              <a:t>There are many reasons why a budget goes into deficit:</a:t>
            </a:r>
          </a:p>
          <a:p>
            <a:pPr marL="0" indent="0" defTabSz="457200">
              <a:spcBef>
                <a:spcPts val="1000"/>
              </a:spcBef>
              <a:buClr>
                <a:schemeClr val="accent1"/>
              </a:buClr>
              <a:buSzPct val="80000"/>
            </a:pPr>
            <a:endParaRPr lang="en-US">
              <a:solidFill>
                <a:schemeClr val="tx1">
                  <a:lumMod val="75000"/>
                  <a:lumOff val="25000"/>
                </a:schemeClr>
              </a:solidFill>
            </a:endParaRPr>
          </a:p>
          <a:p>
            <a:pPr defTabSz="457200">
              <a:spcBef>
                <a:spcPts val="1000"/>
              </a:spcBef>
              <a:buClr>
                <a:schemeClr val="accent1"/>
              </a:buClr>
              <a:buSzPct val="80000"/>
              <a:buFont typeface="Wingdings 3" charset="2"/>
              <a:buChar char=""/>
            </a:pPr>
            <a:r>
              <a:rPr lang="en-US">
                <a:solidFill>
                  <a:schemeClr val="tx1">
                    <a:lumMod val="75000"/>
                    <a:lumOff val="25000"/>
                  </a:schemeClr>
                </a:solidFill>
              </a:rPr>
              <a:t> The direct expenditures of a project exceed the authorized amount</a:t>
            </a:r>
          </a:p>
          <a:p>
            <a:pPr defTabSz="457200">
              <a:spcBef>
                <a:spcPts val="1000"/>
              </a:spcBef>
              <a:buClr>
                <a:schemeClr val="accent1"/>
              </a:buClr>
              <a:buSzPct val="80000"/>
              <a:buFont typeface="Wingdings 3" charset="2"/>
              <a:buChar char=""/>
            </a:pPr>
            <a:r>
              <a:rPr lang="en-US">
                <a:solidFill>
                  <a:schemeClr val="tx1">
                    <a:lumMod val="75000"/>
                    <a:lumOff val="25000"/>
                  </a:schemeClr>
                </a:solidFill>
              </a:rPr>
              <a:t> The sponsor refuses to pay our invoices (Cash Deficit):</a:t>
            </a:r>
          </a:p>
          <a:p>
            <a:pPr lvl="1" defTabSz="457200">
              <a:spcBef>
                <a:spcPts val="1000"/>
              </a:spcBef>
              <a:buClr>
                <a:schemeClr val="accent1"/>
              </a:buClr>
              <a:buSzPct val="80000"/>
              <a:buFont typeface="Wingdings 3" charset="2"/>
              <a:buChar char=""/>
            </a:pPr>
            <a:r>
              <a:rPr lang="en-US">
                <a:solidFill>
                  <a:schemeClr val="tx1">
                    <a:lumMod val="75000"/>
                    <a:lumOff val="25000"/>
                  </a:schemeClr>
                </a:solidFill>
              </a:rPr>
              <a:t> Unallowable or disallowed costs are charged to the budget</a:t>
            </a:r>
          </a:p>
          <a:p>
            <a:pPr lvl="1" defTabSz="457200">
              <a:spcBef>
                <a:spcPts val="1000"/>
              </a:spcBef>
              <a:buClr>
                <a:schemeClr val="accent1"/>
              </a:buClr>
              <a:buSzPct val="80000"/>
              <a:buFont typeface="Wingdings 3" charset="2"/>
              <a:buChar char=""/>
            </a:pPr>
            <a:r>
              <a:rPr lang="en-US">
                <a:solidFill>
                  <a:schemeClr val="tx1">
                    <a:lumMod val="75000"/>
                    <a:lumOff val="25000"/>
                  </a:schemeClr>
                </a:solidFill>
              </a:rPr>
              <a:t> Disagreement with the sponsor regarding the scope or performance of work</a:t>
            </a:r>
          </a:p>
          <a:p>
            <a:pPr lvl="1" defTabSz="457200">
              <a:spcBef>
                <a:spcPts val="1000"/>
              </a:spcBef>
              <a:buClr>
                <a:schemeClr val="accent1"/>
              </a:buClr>
              <a:buSzPct val="80000"/>
              <a:buFont typeface="Wingdings 3" charset="2"/>
              <a:buChar char=""/>
            </a:pPr>
            <a:r>
              <a:rPr lang="en-US">
                <a:solidFill>
                  <a:schemeClr val="tx1">
                    <a:lumMod val="75000"/>
                    <a:lumOff val="25000"/>
                  </a:schemeClr>
                </a:solidFill>
              </a:rPr>
              <a:t> Sponsor cannot pay (e.g., bankruptcy)</a:t>
            </a:r>
          </a:p>
          <a:p>
            <a:pPr defTabSz="457200">
              <a:spcBef>
                <a:spcPts val="1000"/>
              </a:spcBef>
              <a:buClr>
                <a:schemeClr val="accent1"/>
              </a:buClr>
              <a:buSzPct val="80000"/>
              <a:buFont typeface="Wingdings 3" charset="2"/>
              <a:buChar char=""/>
            </a:pPr>
            <a:endParaRPr lang="en-US">
              <a:solidFill>
                <a:schemeClr val="tx1">
                  <a:lumMod val="75000"/>
                  <a:lumOff val="25000"/>
                </a:schemeClr>
              </a:solidFill>
            </a:endParaRPr>
          </a:p>
        </p:txBody>
      </p:sp>
      <p:sp>
        <p:nvSpPr>
          <p:cNvPr id="22" name="Isosceles Triangle 21">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56179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506B4-8CFC-4288-BC10-277E09ED9D0E}"/>
              </a:ext>
            </a:extLst>
          </p:cNvPr>
          <p:cNvSpPr>
            <a:spLocks noGrp="1"/>
          </p:cNvSpPr>
          <p:nvPr>
            <p:ph type="title"/>
          </p:nvPr>
        </p:nvSpPr>
        <p:spPr>
          <a:xfrm>
            <a:off x="770980" y="1179151"/>
            <a:ext cx="3573616" cy="4463889"/>
          </a:xfrm>
        </p:spPr>
        <p:txBody>
          <a:bodyPr anchor="ctr">
            <a:normAutofit/>
          </a:bodyPr>
          <a:lstStyle/>
          <a:p>
            <a:r>
              <a:rPr lang="en-US" b="1">
                <a:solidFill>
                  <a:schemeClr val="accent1">
                    <a:lumMod val="50000"/>
                  </a:schemeClr>
                </a:solidFill>
              </a:rPr>
              <a:t>Budget Deficit: Transferring / clearing deficit</a:t>
            </a:r>
          </a:p>
        </p:txBody>
      </p:sp>
      <p:sp>
        <p:nvSpPr>
          <p:cNvPr id="39" name="Isosceles Triangle 3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41" name="Straight Connector 4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B40ECF-1B84-492E-9F0A-BF4F2390C72D}"/>
              </a:ext>
            </a:extLst>
          </p:cNvPr>
          <p:cNvSpPr>
            <a:spLocks noGrp="1"/>
          </p:cNvSpPr>
          <p:nvPr>
            <p:ph idx="1"/>
          </p:nvPr>
        </p:nvSpPr>
        <p:spPr>
          <a:xfrm>
            <a:off x="4978918" y="1109145"/>
            <a:ext cx="6341016" cy="4603900"/>
          </a:xfrm>
        </p:spPr>
        <p:txBody>
          <a:bodyPr anchor="ctr">
            <a:normAutofit/>
          </a:bodyPr>
          <a:lstStyle/>
          <a:p>
            <a:pPr marL="0" indent="0">
              <a:buNone/>
            </a:pPr>
            <a:r>
              <a:rPr lang="en-US" b="1"/>
              <a:t>If your department is faced with any of these scenarios and you are ready to resolve them, you can do the following:</a:t>
            </a:r>
          </a:p>
          <a:p>
            <a:pPr marL="0" indent="0">
              <a:buNone/>
            </a:pPr>
            <a:endParaRPr lang="en-US"/>
          </a:p>
          <a:p>
            <a:r>
              <a:rPr lang="en-US"/>
              <a:t>Cost overruns (allowable costs): Deficit transfer</a:t>
            </a:r>
          </a:p>
          <a:p>
            <a:pPr lvl="1"/>
            <a:r>
              <a:rPr lang="en-US"/>
              <a:t>Approval to pay from renewal award: Expense transfer</a:t>
            </a:r>
          </a:p>
          <a:p>
            <a:r>
              <a:rPr lang="en-US"/>
              <a:t>Unallowable or disallowed costs: Expense transfer</a:t>
            </a:r>
          </a:p>
          <a:p>
            <a:r>
              <a:rPr lang="en-US"/>
              <a:t>Cash deficit due to project disputes or bankruptcy: Deficit transfer</a:t>
            </a:r>
          </a:p>
          <a:p>
            <a:pPr marL="0" indent="0">
              <a:buNone/>
            </a:pPr>
            <a:endParaRPr lang="en-US"/>
          </a:p>
          <a:p>
            <a:pPr marL="0" indent="0">
              <a:buNone/>
            </a:pPr>
            <a:endParaRPr lang="en-US"/>
          </a:p>
          <a:p>
            <a:pPr marL="0" indent="0">
              <a:buNone/>
            </a:pPr>
            <a:endParaRPr lang="en-US"/>
          </a:p>
        </p:txBody>
      </p:sp>
      <p:sp>
        <p:nvSpPr>
          <p:cNvPr id="43" name="Isosceles Triangle 4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1034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20">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2" name="Rectangle 3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3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6" name="Straight Connector 3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3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4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6" name="Rectangle 4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5054C-5575-354E-1138-C14D422052B8}"/>
              </a:ext>
            </a:extLst>
          </p:cNvPr>
          <p:cNvSpPr>
            <a:spLocks noGrp="1"/>
          </p:cNvSpPr>
          <p:nvPr>
            <p:ph type="title"/>
          </p:nvPr>
        </p:nvSpPr>
        <p:spPr>
          <a:xfrm>
            <a:off x="1286933" y="609600"/>
            <a:ext cx="10197494" cy="1099457"/>
          </a:xfrm>
        </p:spPr>
        <p:txBody>
          <a:bodyPr>
            <a:normAutofit/>
          </a:bodyPr>
          <a:lstStyle/>
          <a:p>
            <a:r>
              <a:rPr lang="en-US" b="1">
                <a:solidFill>
                  <a:schemeClr val="accent1">
                    <a:lumMod val="50000"/>
                  </a:schemeClr>
                </a:solidFill>
              </a:rPr>
              <a:t>Agenda</a:t>
            </a:r>
          </a:p>
        </p:txBody>
      </p:sp>
      <p:graphicFrame>
        <p:nvGraphicFramePr>
          <p:cNvPr id="7" name="Content Placeholder 2">
            <a:extLst>
              <a:ext uri="{FF2B5EF4-FFF2-40B4-BE49-F238E27FC236}">
                <a16:creationId xmlns:a16="http://schemas.microsoft.com/office/drawing/2014/main" id="{D928B958-0BE8-40AA-7C19-087D5CF993E5}"/>
              </a:ext>
            </a:extLst>
          </p:cNvPr>
          <p:cNvGraphicFramePr>
            <a:graphicFrameLocks noGrp="1"/>
          </p:cNvGraphicFramePr>
          <p:nvPr>
            <p:ph idx="1"/>
            <p:extLst>
              <p:ext uri="{D42A27DB-BD31-4B8C-83A1-F6EECF244321}">
                <p14:modId xmlns:p14="http://schemas.microsoft.com/office/powerpoint/2010/main" val="269909482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546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1" name="Group 20">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22" name="Straight Connector 21">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2" name="Rectangle 31">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47B40ECF-1B84-492E-9F0A-BF4F2390C72D}"/>
              </a:ext>
            </a:extLst>
          </p:cNvPr>
          <p:cNvSpPr>
            <a:spLocks noGrp="1"/>
          </p:cNvSpPr>
          <p:nvPr>
            <p:ph idx="1"/>
          </p:nvPr>
        </p:nvSpPr>
        <p:spPr>
          <a:xfrm>
            <a:off x="413658" y="425470"/>
            <a:ext cx="11364684" cy="3375303"/>
          </a:xfrm>
        </p:spPr>
        <p:txBody>
          <a:bodyPr anchor="ctr">
            <a:normAutofit/>
          </a:bodyPr>
          <a:lstStyle/>
          <a:p>
            <a:pPr marL="0" indent="0">
              <a:buNone/>
            </a:pPr>
            <a:r>
              <a:rPr lang="en-US" sz="2400"/>
              <a:t>If you need to process a deficit transfer, we highly suggest using our self-service tool found in Grant Tracker:</a:t>
            </a:r>
          </a:p>
          <a:p>
            <a:pPr marL="0" indent="0">
              <a:buNone/>
            </a:pPr>
            <a:endParaRPr lang="en-US"/>
          </a:p>
          <a:p>
            <a:pPr marL="0" indent="0">
              <a:buNone/>
            </a:pPr>
            <a:endParaRPr lang="en-US"/>
          </a:p>
          <a:p>
            <a:pPr marL="0" indent="0">
              <a:buNone/>
            </a:pPr>
            <a:endParaRPr lang="en-US"/>
          </a:p>
        </p:txBody>
      </p:sp>
      <p:sp>
        <p:nvSpPr>
          <p:cNvPr id="2" name="Title 1">
            <a:extLst>
              <a:ext uri="{FF2B5EF4-FFF2-40B4-BE49-F238E27FC236}">
                <a16:creationId xmlns:a16="http://schemas.microsoft.com/office/drawing/2014/main" id="{CE7506B4-8CFC-4288-BC10-277E09ED9D0E}"/>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b="1">
                <a:solidFill>
                  <a:schemeClr val="bg1"/>
                </a:solidFill>
              </a:rPr>
              <a:t>Deficit Transfers: Processing</a:t>
            </a:r>
          </a:p>
        </p:txBody>
      </p:sp>
      <p:pic>
        <p:nvPicPr>
          <p:cNvPr id="16" name="Picture 15" descr="Graphical user interface, text, application&#10;&#10;Description automatically generated">
            <a:extLst>
              <a:ext uri="{FF2B5EF4-FFF2-40B4-BE49-F238E27FC236}">
                <a16:creationId xmlns:a16="http://schemas.microsoft.com/office/drawing/2014/main" id="{D62F410F-C174-27A4-DB59-777344FA37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486" y="2286001"/>
            <a:ext cx="11090425" cy="15803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7005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1" name="Group 20">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22" name="Straight Connector 21">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2" name="Rectangle 31">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47B40ECF-1B84-492E-9F0A-BF4F2390C72D}"/>
              </a:ext>
            </a:extLst>
          </p:cNvPr>
          <p:cNvSpPr>
            <a:spLocks noGrp="1"/>
          </p:cNvSpPr>
          <p:nvPr>
            <p:ph idx="1"/>
          </p:nvPr>
        </p:nvSpPr>
        <p:spPr>
          <a:xfrm>
            <a:off x="413658" y="425470"/>
            <a:ext cx="11364684" cy="3880773"/>
          </a:xfrm>
        </p:spPr>
        <p:txBody>
          <a:bodyPr anchor="ctr">
            <a:normAutofit/>
          </a:bodyPr>
          <a:lstStyle/>
          <a:p>
            <a:pPr marL="0" indent="0">
              <a:buNone/>
            </a:pPr>
            <a:endParaRPr lang="en-US"/>
          </a:p>
          <a:p>
            <a:pPr marL="0" indent="0">
              <a:buNone/>
            </a:pPr>
            <a:endParaRPr lang="en-US"/>
          </a:p>
        </p:txBody>
      </p:sp>
      <p:sp>
        <p:nvSpPr>
          <p:cNvPr id="2" name="Title 1">
            <a:extLst>
              <a:ext uri="{FF2B5EF4-FFF2-40B4-BE49-F238E27FC236}">
                <a16:creationId xmlns:a16="http://schemas.microsoft.com/office/drawing/2014/main" id="{CE7506B4-8CFC-4288-BC10-277E09ED9D0E}"/>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b="1">
                <a:solidFill>
                  <a:schemeClr val="bg1"/>
                </a:solidFill>
              </a:rPr>
              <a:t>Deficit Transfers: Processing</a:t>
            </a:r>
          </a:p>
        </p:txBody>
      </p:sp>
      <p:pic>
        <p:nvPicPr>
          <p:cNvPr id="17" name="Picture 16" descr="Graphical user interface, application&#10;&#10;Description automatically generated">
            <a:extLst>
              <a:ext uri="{FF2B5EF4-FFF2-40B4-BE49-F238E27FC236}">
                <a16:creationId xmlns:a16="http://schemas.microsoft.com/office/drawing/2014/main" id="{5C7EDD84-AD4A-207B-EFAB-16E183E943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70" y="640081"/>
            <a:ext cx="11767259" cy="3383280"/>
          </a:xfrm>
          <a:prstGeom prst="rect">
            <a:avLst/>
          </a:prstGeom>
        </p:spPr>
      </p:pic>
    </p:spTree>
    <p:extLst>
      <p:ext uri="{BB962C8B-B14F-4D97-AF65-F5344CB8AC3E}">
        <p14:creationId xmlns:p14="http://schemas.microsoft.com/office/powerpoint/2010/main" val="1991885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C915-F593-4105-A5B1-3667878AD40D}"/>
              </a:ext>
            </a:extLst>
          </p:cNvPr>
          <p:cNvSpPr>
            <a:spLocks noGrp="1"/>
          </p:cNvSpPr>
          <p:nvPr>
            <p:ph type="title"/>
          </p:nvPr>
        </p:nvSpPr>
        <p:spPr>
          <a:xfrm>
            <a:off x="677334" y="609600"/>
            <a:ext cx="8596668" cy="1320800"/>
          </a:xfrm>
        </p:spPr>
        <p:txBody>
          <a:bodyPr>
            <a:normAutofit/>
          </a:bodyPr>
          <a:lstStyle/>
          <a:p>
            <a:r>
              <a:rPr lang="en-US" b="1">
                <a:solidFill>
                  <a:schemeClr val="accent1">
                    <a:lumMod val="50000"/>
                  </a:schemeClr>
                </a:solidFill>
              </a:rPr>
              <a:t>Deficit Transfers: Processing</a:t>
            </a:r>
          </a:p>
        </p:txBody>
      </p:sp>
      <p:graphicFrame>
        <p:nvGraphicFramePr>
          <p:cNvPr id="19" name="Content Placeholder 2">
            <a:extLst>
              <a:ext uri="{FF2B5EF4-FFF2-40B4-BE49-F238E27FC236}">
                <a16:creationId xmlns:a16="http://schemas.microsoft.com/office/drawing/2014/main" id="{65A1D31B-E31A-073D-6E3D-C8486DBF431A}"/>
              </a:ext>
            </a:extLst>
          </p:cNvPr>
          <p:cNvGraphicFramePr/>
          <p:nvPr>
            <p:extLst>
              <p:ext uri="{D42A27DB-BD31-4B8C-83A1-F6EECF244321}">
                <p14:modId xmlns:p14="http://schemas.microsoft.com/office/powerpoint/2010/main" val="416265236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611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2"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7" name="Straight Connector 36">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7" name="Rectangle 46">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50" name="Straight Connector 49">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36D2D23-96C4-43F2-A6A6-6339CBB96BCD}"/>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b="1">
                <a:solidFill>
                  <a:schemeClr val="accent1">
                    <a:lumMod val="50000"/>
                  </a:schemeClr>
                </a:solidFill>
              </a:rPr>
              <a:t>Questions?</a:t>
            </a:r>
          </a:p>
        </p:txBody>
      </p:sp>
      <p:sp>
        <p:nvSpPr>
          <p:cNvPr id="58" name="Freeform: Shape 57">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7" name="Picture 56" descr="A picture containing text, vector graphics, light&#10;&#10;Description automatically generated">
            <a:extLst>
              <a:ext uri="{FF2B5EF4-FFF2-40B4-BE49-F238E27FC236}">
                <a16:creationId xmlns:a16="http://schemas.microsoft.com/office/drawing/2014/main" id="{B7F2A3ED-10A6-15E7-4FAA-6A79092561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16345" y="1427238"/>
            <a:ext cx="5499129" cy="5568739"/>
          </a:xfrm>
          <a:prstGeom prst="rect">
            <a:avLst/>
          </a:prstGeom>
        </p:spPr>
      </p:pic>
    </p:spTree>
    <p:extLst>
      <p:ext uri="{BB962C8B-B14F-4D97-AF65-F5344CB8AC3E}">
        <p14:creationId xmlns:p14="http://schemas.microsoft.com/office/powerpoint/2010/main" val="4176415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a:extLst>
              <a:ext uri="{FF2B5EF4-FFF2-40B4-BE49-F238E27FC236}">
                <a16:creationId xmlns:a16="http://schemas.microsoft.com/office/drawing/2014/main" id="{1AAD0E98-5A1F-4CC5-8FF3-F5A7D3BACD56}"/>
              </a:ext>
            </a:extLst>
          </p:cNvPr>
          <p:cNvSpPr>
            <a:spLocks noGrp="1"/>
          </p:cNvSpPr>
          <p:nvPr>
            <p:ph type="subTitle" idx="1"/>
          </p:nvPr>
        </p:nvSpPr>
        <p:spPr>
          <a:xfrm>
            <a:off x="1507067" y="4050833"/>
            <a:ext cx="7674408" cy="1096899"/>
          </a:xfrm>
        </p:spPr>
        <p:txBody>
          <a:bodyPr>
            <a:normAutofit/>
          </a:bodyPr>
          <a:lstStyle/>
          <a:p>
            <a:r>
              <a:rPr lang="en-US" b="1">
                <a:solidFill>
                  <a:schemeClr val="tx1"/>
                </a:solidFill>
              </a:rPr>
              <a:t>Susan Wilbanks</a:t>
            </a:r>
          </a:p>
        </p:txBody>
      </p:sp>
      <p:sp>
        <p:nvSpPr>
          <p:cNvPr id="2" name="Title 1">
            <a:extLst>
              <a:ext uri="{FF2B5EF4-FFF2-40B4-BE49-F238E27FC236}">
                <a16:creationId xmlns:a16="http://schemas.microsoft.com/office/drawing/2014/main" id="{185BE9E1-ECEB-4713-89B7-347E1AFC87BF}"/>
              </a:ext>
            </a:extLst>
          </p:cNvPr>
          <p:cNvSpPr>
            <a:spLocks noGrp="1"/>
          </p:cNvSpPr>
          <p:nvPr>
            <p:ph type="ctrTitle"/>
          </p:nvPr>
        </p:nvSpPr>
        <p:spPr>
          <a:xfrm>
            <a:off x="1507067" y="2404534"/>
            <a:ext cx="7766936" cy="1646302"/>
          </a:xfrm>
        </p:spPr>
        <p:txBody>
          <a:bodyPr>
            <a:normAutofit/>
          </a:bodyPr>
          <a:lstStyle/>
          <a:p>
            <a:r>
              <a:rPr lang="en-US" b="1"/>
              <a:t>Surplus Budgets 101</a:t>
            </a:r>
          </a:p>
        </p:txBody>
      </p:sp>
    </p:spTree>
    <p:extLst>
      <p:ext uri="{BB962C8B-B14F-4D97-AF65-F5344CB8AC3E}">
        <p14:creationId xmlns:p14="http://schemas.microsoft.com/office/powerpoint/2010/main" val="1390159000"/>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9" name="Group 134">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6688B02-FF4A-4989-8A32-EC048E47B0BF}"/>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b="1">
                <a:solidFill>
                  <a:schemeClr val="accent2">
                    <a:lumMod val="75000"/>
                  </a:schemeClr>
                </a:solidFill>
              </a:rPr>
              <a:t>So your budget is closing with cash on hand…</a:t>
            </a:r>
          </a:p>
        </p:txBody>
      </p:sp>
      <p:sp>
        <p:nvSpPr>
          <p:cNvPr id="4" name="Text Placeholder 3">
            <a:extLst>
              <a:ext uri="{FF2B5EF4-FFF2-40B4-BE49-F238E27FC236}">
                <a16:creationId xmlns:a16="http://schemas.microsoft.com/office/drawing/2014/main" id="{70C2F3EB-428E-4B3A-9ACE-C47138A4BF79}"/>
              </a:ext>
            </a:extLst>
          </p:cNvPr>
          <p:cNvSpPr>
            <a:spLocks noGrp="1"/>
          </p:cNvSpPr>
          <p:nvPr>
            <p:ph type="body" sz="half" idx="2"/>
          </p:nvPr>
        </p:nvSpPr>
        <p:spPr>
          <a:xfrm>
            <a:off x="5209563" y="2160589"/>
            <a:ext cx="4064439" cy="3880773"/>
          </a:xfrm>
        </p:spPr>
        <p:txBody>
          <a:bodyPr vert="horz" lIns="91440" tIns="45720" rIns="91440" bIns="45720" rtlCol="0" anchor="t">
            <a:normAutofit/>
          </a:bodyPr>
          <a:lstStyle/>
          <a:p>
            <a:pPr>
              <a:buFont typeface="Wingdings 3" charset="2"/>
              <a:buChar char=""/>
            </a:pPr>
            <a:r>
              <a:rPr lang="en-US" sz="2000"/>
              <a:t> It is a truth universally acknowledged that when a budget is closing with an unspent balance, the PI will ask</a:t>
            </a:r>
          </a:p>
          <a:p>
            <a:r>
              <a:rPr lang="en-US" sz="2000" b="1"/>
              <a:t>“Can we keep it?”</a:t>
            </a:r>
          </a:p>
        </p:txBody>
      </p:sp>
      <p:pic>
        <p:nvPicPr>
          <p:cNvPr id="1026" name="Picture 2" descr="The 1%: Cat's Showered In Money - I Can Has Cheezburger?">
            <a:extLst>
              <a:ext uri="{FF2B5EF4-FFF2-40B4-BE49-F238E27FC236}">
                <a16:creationId xmlns:a16="http://schemas.microsoft.com/office/drawing/2014/main" id="{994183BF-09AD-4DE0-BBCA-713E8C76105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30" name="Isosceles Triangle 14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3019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0C8F9-B90D-4EAB-B88C-1E5648545D04}"/>
              </a:ext>
            </a:extLst>
          </p:cNvPr>
          <p:cNvSpPr>
            <a:spLocks noGrp="1"/>
          </p:cNvSpPr>
          <p:nvPr>
            <p:ph type="title"/>
          </p:nvPr>
        </p:nvSpPr>
        <p:spPr>
          <a:xfrm>
            <a:off x="1286933" y="609600"/>
            <a:ext cx="10197494" cy="1099457"/>
          </a:xfrm>
        </p:spPr>
        <p:txBody>
          <a:bodyPr>
            <a:normAutofit/>
          </a:bodyPr>
          <a:lstStyle/>
          <a:p>
            <a:r>
              <a:rPr lang="en-US" b="1">
                <a:solidFill>
                  <a:schemeClr val="accent2">
                    <a:lumMod val="75000"/>
                  </a:schemeClr>
                </a:solidFill>
              </a:rPr>
              <a:t>A quick note before we dive in</a:t>
            </a:r>
          </a:p>
        </p:txBody>
      </p:sp>
      <p:sp>
        <p:nvSpPr>
          <p:cNvPr id="31" name="Isosceles Triangle 3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4" name="Content Placeholder 2">
            <a:extLst>
              <a:ext uri="{FF2B5EF4-FFF2-40B4-BE49-F238E27FC236}">
                <a16:creationId xmlns:a16="http://schemas.microsoft.com/office/drawing/2014/main" id="{ABAB490D-B6A1-99B8-E1B6-8776F7AB9581}"/>
              </a:ext>
            </a:extLst>
          </p:cNvPr>
          <p:cNvGraphicFramePr>
            <a:graphicFrameLocks noGrp="1"/>
          </p:cNvGraphicFramePr>
          <p:nvPr>
            <p:ph idx="1"/>
            <p:extLst>
              <p:ext uri="{D42A27DB-BD31-4B8C-83A1-F6EECF244321}">
                <p14:modId xmlns:p14="http://schemas.microsoft.com/office/powerpoint/2010/main" val="153068117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659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3F540-F37B-47A6-9BC0-4FA4BAA67E80}"/>
              </a:ext>
            </a:extLst>
          </p:cNvPr>
          <p:cNvSpPr>
            <a:spLocks noGrp="1"/>
          </p:cNvSpPr>
          <p:nvPr>
            <p:ph type="title"/>
          </p:nvPr>
        </p:nvSpPr>
        <p:spPr>
          <a:xfrm>
            <a:off x="1333502" y="609600"/>
            <a:ext cx="8596668" cy="1320800"/>
          </a:xfrm>
        </p:spPr>
        <p:txBody>
          <a:bodyPr>
            <a:normAutofit/>
          </a:bodyPr>
          <a:lstStyle/>
          <a:p>
            <a:r>
              <a:rPr lang="en-US" sz="3300" b="1">
                <a:solidFill>
                  <a:schemeClr val="accent2">
                    <a:lumMod val="75000"/>
                  </a:schemeClr>
                </a:solidFill>
              </a:rPr>
              <a:t>Great! That means we can keep the balance on our milestone budget, right?</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0B2B76-094A-4733-AF07-8D423EE6400B}"/>
              </a:ext>
            </a:extLst>
          </p:cNvPr>
          <p:cNvSpPr>
            <a:spLocks noGrp="1"/>
          </p:cNvSpPr>
          <p:nvPr>
            <p:ph idx="1"/>
          </p:nvPr>
        </p:nvSpPr>
        <p:spPr>
          <a:xfrm>
            <a:off x="1333502" y="2160590"/>
            <a:ext cx="8470898" cy="3429260"/>
          </a:xfrm>
        </p:spPr>
        <p:txBody>
          <a:bodyPr vert="horz" lIns="91440" tIns="45720" rIns="91440" bIns="45720" rtlCol="0" anchor="t">
            <a:normAutofit/>
          </a:bodyPr>
          <a:lstStyle/>
          <a:p>
            <a:r>
              <a:rPr lang="en-US" b="1"/>
              <a:t>Not so fast!  </a:t>
            </a:r>
            <a:r>
              <a:rPr lang="en-US"/>
              <a:t>Check your award agreement for language like “firm fixed price” or “UW may retain any unspent balance to support the PI’s ongoing research.” </a:t>
            </a:r>
          </a:p>
          <a:p>
            <a:r>
              <a:rPr lang="en-US"/>
              <a:t>Sometimes UW can retain a balance up to a maximum amount, with anything above it refunded to the sponsor.</a:t>
            </a:r>
          </a:p>
          <a:p>
            <a:r>
              <a:rPr lang="en-US"/>
              <a:t>Look for the following type/class combinations:</a:t>
            </a:r>
          </a:p>
          <a:p>
            <a:pPr lvl="1"/>
            <a:r>
              <a:rPr lang="en-US"/>
              <a:t>05/14 (fixed price grants)</a:t>
            </a:r>
          </a:p>
          <a:p>
            <a:pPr lvl="1"/>
            <a:r>
              <a:rPr lang="en-US"/>
              <a:t>05/31 (fixed price contracts)</a:t>
            </a:r>
          </a:p>
          <a:p>
            <a:pPr lvl="1"/>
            <a:r>
              <a:rPr lang="en-US"/>
              <a:t>05/35 (clinical trial agreements)</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2208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ABC9-B6C6-AFE4-693E-D61A9C6CEB6A}"/>
              </a:ext>
            </a:extLst>
          </p:cNvPr>
          <p:cNvSpPr>
            <a:spLocks noGrp="1"/>
          </p:cNvSpPr>
          <p:nvPr>
            <p:ph type="title"/>
          </p:nvPr>
        </p:nvSpPr>
        <p:spPr/>
        <p:txBody>
          <a:bodyPr/>
          <a:lstStyle/>
          <a:p>
            <a:r>
              <a:rPr lang="en-US" b="1">
                <a:solidFill>
                  <a:schemeClr val="accent2">
                    <a:lumMod val="75000"/>
                  </a:schemeClr>
                </a:solidFill>
                <a:ea typeface="+mj-lt"/>
                <a:cs typeface="+mj-lt"/>
              </a:rPr>
              <a:t>Can we keep it, continued…</a:t>
            </a:r>
            <a:endParaRPr lang="en-US"/>
          </a:p>
        </p:txBody>
      </p:sp>
      <p:sp>
        <p:nvSpPr>
          <p:cNvPr id="3" name="Content Placeholder 2">
            <a:extLst>
              <a:ext uri="{FF2B5EF4-FFF2-40B4-BE49-F238E27FC236}">
                <a16:creationId xmlns:a16="http://schemas.microsoft.com/office/drawing/2014/main" id="{16AC3F91-5590-C068-65B7-A67D9AD8154A}"/>
              </a:ext>
            </a:extLst>
          </p:cNvPr>
          <p:cNvSpPr>
            <a:spLocks noGrp="1"/>
          </p:cNvSpPr>
          <p:nvPr>
            <p:ph idx="1"/>
          </p:nvPr>
        </p:nvSpPr>
        <p:spPr/>
        <p:txBody>
          <a:bodyPr vert="horz" lIns="91440" tIns="45720" rIns="91440" bIns="45720" rtlCol="0" anchor="t">
            <a:normAutofit/>
          </a:bodyPr>
          <a:lstStyle/>
          <a:p>
            <a:r>
              <a:rPr lang="en-US">
                <a:ea typeface="+mn-lt"/>
                <a:cs typeface="+mn-lt"/>
              </a:rPr>
              <a:t>FA notification should also provide guidance under Disposition of Balance</a:t>
            </a:r>
          </a:p>
          <a:p>
            <a:endParaRPr lang="en-US"/>
          </a:p>
        </p:txBody>
      </p:sp>
      <p:pic>
        <p:nvPicPr>
          <p:cNvPr id="4" name="Picture 4">
            <a:extLst>
              <a:ext uri="{FF2B5EF4-FFF2-40B4-BE49-F238E27FC236}">
                <a16:creationId xmlns:a16="http://schemas.microsoft.com/office/drawing/2014/main" id="{FC72525E-B881-B87B-B262-8E6E19BDDE5D}"/>
              </a:ext>
            </a:extLst>
          </p:cNvPr>
          <p:cNvPicPr>
            <a:picLocks noChangeAspect="1"/>
          </p:cNvPicPr>
          <p:nvPr/>
        </p:nvPicPr>
        <p:blipFill>
          <a:blip r:embed="rId2"/>
          <a:stretch>
            <a:fillRect/>
          </a:stretch>
        </p:blipFill>
        <p:spPr>
          <a:xfrm>
            <a:off x="1754842" y="2641011"/>
            <a:ext cx="6519581" cy="3738712"/>
          </a:xfrm>
          <a:prstGeom prst="rect">
            <a:avLst/>
          </a:prstGeom>
        </p:spPr>
      </p:pic>
    </p:spTree>
    <p:extLst>
      <p:ext uri="{BB962C8B-B14F-4D97-AF65-F5344CB8AC3E}">
        <p14:creationId xmlns:p14="http://schemas.microsoft.com/office/powerpoint/2010/main" val="2403580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FC8496-DE21-4DA5-9FB8-4E0CB015799F}"/>
              </a:ext>
            </a:extLst>
          </p:cNvPr>
          <p:cNvSpPr>
            <a:spLocks noGrp="1"/>
          </p:cNvSpPr>
          <p:nvPr>
            <p:ph type="title"/>
          </p:nvPr>
        </p:nvSpPr>
        <p:spPr>
          <a:xfrm>
            <a:off x="1333502" y="609600"/>
            <a:ext cx="8596668" cy="1320800"/>
          </a:xfrm>
        </p:spPr>
        <p:txBody>
          <a:bodyPr>
            <a:normAutofit/>
          </a:bodyPr>
          <a:lstStyle/>
          <a:p>
            <a:r>
              <a:rPr lang="en-US" b="1">
                <a:solidFill>
                  <a:schemeClr val="accent2">
                    <a:lumMod val="75000"/>
                  </a:schemeClr>
                </a:solidFill>
              </a:rPr>
              <a:t>Can we keep it, continued…</a:t>
            </a:r>
          </a:p>
        </p:txBody>
      </p:sp>
      <p:sp>
        <p:nvSpPr>
          <p:cNvPr id="12" name="Isosceles Triangle 11">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20B387A0-6B4F-4303-9E1C-E3919F9B32E3}"/>
              </a:ext>
            </a:extLst>
          </p:cNvPr>
          <p:cNvSpPr>
            <a:spLocks noGrp="1"/>
          </p:cNvSpPr>
          <p:nvPr>
            <p:ph idx="1"/>
          </p:nvPr>
        </p:nvSpPr>
        <p:spPr>
          <a:xfrm>
            <a:off x="1333502" y="2160590"/>
            <a:ext cx="8470898" cy="3429260"/>
          </a:xfrm>
        </p:spPr>
        <p:txBody>
          <a:bodyPr vert="horz" lIns="91440" tIns="45720" rIns="91440" bIns="45720" rtlCol="0" anchor="t">
            <a:normAutofit/>
          </a:bodyPr>
          <a:lstStyle/>
          <a:p>
            <a:r>
              <a:rPr lang="en-US"/>
              <a:t>If your award does </a:t>
            </a:r>
            <a:r>
              <a:rPr lang="en-US" b="1"/>
              <a:t>NOT</a:t>
            </a:r>
            <a:r>
              <a:rPr lang="en-US"/>
              <a:t> contain similar language and is NOT a clinical trial or capitation budget, the balance will almost certainly be returned to the sponsor</a:t>
            </a:r>
          </a:p>
          <a:p>
            <a:r>
              <a:rPr lang="en-US"/>
              <a:t>In some cases a sponsor tells us we can retain the balance when we contact them about a refund being due—but don’t count on it!</a:t>
            </a:r>
          </a:p>
          <a:p>
            <a:r>
              <a:rPr lang="en-US"/>
              <a:t>The remaining balance must be at least $25</a:t>
            </a:r>
          </a:p>
          <a:p>
            <a:r>
              <a:rPr lang="en-US"/>
              <a:t>If the remaining balance is &gt;25% of the cash received, the department must provide justification for the excess balance</a:t>
            </a:r>
          </a:p>
          <a:p>
            <a:endParaRPr lang="en-US"/>
          </a:p>
        </p:txBody>
      </p:sp>
      <p:sp>
        <p:nvSpPr>
          <p:cNvPr id="20"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681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0" name="Rectangle 151">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4F849-CDDA-A2CD-35E9-AA2A97D86091}"/>
              </a:ext>
            </a:extLst>
          </p:cNvPr>
          <p:cNvSpPr>
            <a:spLocks noGrp="1"/>
          </p:cNvSpPr>
          <p:nvPr>
            <p:ph type="title"/>
          </p:nvPr>
        </p:nvSpPr>
        <p:spPr>
          <a:xfrm>
            <a:off x="1110343" y="609600"/>
            <a:ext cx="8937171" cy="1320800"/>
          </a:xfrm>
        </p:spPr>
        <p:txBody>
          <a:bodyPr vert="horz" lIns="91440" tIns="45720" rIns="91440" bIns="45720" rtlCol="0" anchor="t">
            <a:normAutofit/>
          </a:bodyPr>
          <a:lstStyle/>
          <a:p>
            <a:r>
              <a:rPr lang="en-US" b="1">
                <a:solidFill>
                  <a:schemeClr val="accent1">
                    <a:lumMod val="50000"/>
                  </a:schemeClr>
                </a:solidFill>
              </a:rPr>
              <a:t>Quick Updates and Reminders from GCA</a:t>
            </a:r>
          </a:p>
        </p:txBody>
      </p:sp>
      <p:sp>
        <p:nvSpPr>
          <p:cNvPr id="241" name="Isosceles Triangle 153">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2" name="Isosceles Triangle 155">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43" name="Straight Connector 157">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44" name="Straight Connector 159">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4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35" name="TextBox 210">
            <a:extLst>
              <a:ext uri="{FF2B5EF4-FFF2-40B4-BE49-F238E27FC236}">
                <a16:creationId xmlns:a16="http://schemas.microsoft.com/office/drawing/2014/main" id="{4CCD3DC7-3D75-21BE-BBAA-CFEDECF086EC}"/>
              </a:ext>
            </a:extLst>
          </p:cNvPr>
          <p:cNvGraphicFramePr/>
          <p:nvPr>
            <p:extLst>
              <p:ext uri="{D42A27DB-BD31-4B8C-83A1-F6EECF244321}">
                <p14:modId xmlns:p14="http://schemas.microsoft.com/office/powerpoint/2010/main" val="70042014"/>
              </p:ext>
            </p:extLst>
          </p:nvPr>
        </p:nvGraphicFramePr>
        <p:xfrm>
          <a:off x="1343940" y="1795247"/>
          <a:ext cx="8470898" cy="342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109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9C3937-B96B-4A19-8F65-23064F09D228}"/>
              </a:ext>
            </a:extLst>
          </p:cNvPr>
          <p:cNvSpPr>
            <a:spLocks noGrp="1"/>
          </p:cNvSpPr>
          <p:nvPr>
            <p:ph idx="1"/>
          </p:nvPr>
        </p:nvSpPr>
        <p:spPr>
          <a:xfrm>
            <a:off x="677334" y="1253067"/>
            <a:ext cx="6155266" cy="4351866"/>
          </a:xfrm>
        </p:spPr>
        <p:txBody>
          <a:bodyPr anchor="ctr">
            <a:normAutofit/>
          </a:bodyPr>
          <a:lstStyle/>
          <a:p>
            <a:r>
              <a:rPr lang="en-US"/>
              <a:t>To a fixed price surplus budget (FPS), identifiable as type/class 05/34 — </a:t>
            </a:r>
            <a:r>
              <a:rPr lang="en-US" u="sng"/>
              <a:t>no exceptions</a:t>
            </a:r>
            <a:r>
              <a:rPr lang="en-US"/>
              <a:t>!</a:t>
            </a:r>
          </a:p>
          <a:p>
            <a:r>
              <a:rPr lang="en-US"/>
              <a:t>GCA will check your org code at the 4</a:t>
            </a:r>
            <a:r>
              <a:rPr lang="en-US" baseline="30000"/>
              <a:t>th</a:t>
            </a:r>
            <a:r>
              <a:rPr lang="en-US"/>
              <a:t> or 5</a:t>
            </a:r>
            <a:r>
              <a:rPr lang="en-US" baseline="30000"/>
              <a:t>th</a:t>
            </a:r>
            <a:r>
              <a:rPr lang="en-US"/>
              <a:t> level for existing FPS budgets </a:t>
            </a:r>
          </a:p>
          <a:p>
            <a:pPr lvl="1"/>
            <a:r>
              <a:rPr lang="en-US"/>
              <a:t>If the balance is between $25 and $1000, we will transfer the balance to the FPS budget with the closest F&amp;A rate</a:t>
            </a:r>
          </a:p>
          <a:p>
            <a:pPr lvl="1"/>
            <a:r>
              <a:rPr lang="en-US"/>
              <a:t>If the balance is over $1000, we will transfer the balance to the FPS budget with the nearest F&amp;A rate, if that rate is within 10% of the award’s</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34F60C0-655D-4565-AE34-9313E3F2A8C6}"/>
              </a:ext>
            </a:extLst>
          </p:cNvPr>
          <p:cNvSpPr>
            <a:spLocks noGrp="1"/>
          </p:cNvSpPr>
          <p:nvPr>
            <p:ph type="title"/>
          </p:nvPr>
        </p:nvSpPr>
        <p:spPr>
          <a:xfrm>
            <a:off x="7599936" y="1253067"/>
            <a:ext cx="3601464" cy="4351866"/>
          </a:xfrm>
        </p:spPr>
        <p:txBody>
          <a:bodyPr anchor="ctr">
            <a:normAutofit/>
          </a:bodyPr>
          <a:lstStyle/>
          <a:p>
            <a:r>
              <a:rPr lang="en-US" b="1">
                <a:solidFill>
                  <a:schemeClr val="bg1"/>
                </a:solidFill>
              </a:rPr>
              <a:t>I’m sure we can keep this balance. Where does it go?</a:t>
            </a:r>
          </a:p>
        </p:txBody>
      </p:sp>
    </p:spTree>
    <p:extLst>
      <p:ext uri="{BB962C8B-B14F-4D97-AF65-F5344CB8AC3E}">
        <p14:creationId xmlns:p14="http://schemas.microsoft.com/office/powerpoint/2010/main" val="3531134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63D229-9C51-D702-A4E1-C090589E1417}"/>
              </a:ext>
            </a:extLst>
          </p:cNvPr>
          <p:cNvSpPr>
            <a:spLocks noGrp="1"/>
          </p:cNvSpPr>
          <p:nvPr>
            <p:ph idx="1"/>
          </p:nvPr>
        </p:nvSpPr>
        <p:spPr>
          <a:xfrm>
            <a:off x="677334" y="1253067"/>
            <a:ext cx="6155266" cy="4351866"/>
          </a:xfrm>
        </p:spPr>
        <p:txBody>
          <a:bodyPr anchor="ctr">
            <a:normAutofit/>
          </a:bodyPr>
          <a:lstStyle/>
          <a:p>
            <a:r>
              <a:rPr lang="en-US" dirty="0"/>
              <a:t>If your org code has no FPS budget in place, or none with an F&amp;A rate within 10% of the award’s for a balance &gt;$1000, you must request a new FPS budget</a:t>
            </a:r>
          </a:p>
          <a:p>
            <a:r>
              <a:rPr lang="en-US" dirty="0"/>
              <a:t>The FPS request form is available for download here: </a:t>
            </a:r>
            <a:r>
              <a:rPr lang="en-US" dirty="0">
                <a:hlinkClick r:id="rId2"/>
              </a:rPr>
              <a:t>https://finance.uw.edu/gca/sites/default/files/Fixed%20price%20surplus%20form%20_FINAL.xlsx</a:t>
            </a:r>
            <a:r>
              <a:rPr lang="en-US" dirty="0"/>
              <a:t> </a:t>
            </a:r>
          </a:p>
          <a:p>
            <a:r>
              <a:rPr lang="en-US" dirty="0"/>
              <a:t>The surplus balance will be transferred to the FPS budget once the award budget is closed to status 4</a:t>
            </a:r>
          </a:p>
          <a:p>
            <a:endParaRPr lang="en-US" dirty="0"/>
          </a:p>
          <a:p>
            <a:endParaRPr lang="en-US" dirty="0"/>
          </a:p>
        </p:txBody>
      </p:sp>
      <p:sp>
        <p:nvSpPr>
          <p:cNvPr id="49"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50"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51"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3881C9-FA37-FE81-9683-A0FBBA6F3D45}"/>
              </a:ext>
            </a:extLst>
          </p:cNvPr>
          <p:cNvSpPr>
            <a:spLocks noGrp="1"/>
          </p:cNvSpPr>
          <p:nvPr>
            <p:ph type="title"/>
          </p:nvPr>
        </p:nvSpPr>
        <p:spPr>
          <a:xfrm>
            <a:off x="7829658" y="1253067"/>
            <a:ext cx="3371742" cy="4351866"/>
          </a:xfrm>
        </p:spPr>
        <p:txBody>
          <a:bodyPr anchor="ctr">
            <a:normAutofit/>
          </a:bodyPr>
          <a:lstStyle/>
          <a:p>
            <a:r>
              <a:rPr lang="en-US" b="1">
                <a:solidFill>
                  <a:schemeClr val="bg1"/>
                </a:solidFill>
              </a:rPr>
              <a:t>Where does the surplus go, continued</a:t>
            </a:r>
          </a:p>
        </p:txBody>
      </p:sp>
    </p:spTree>
    <p:extLst>
      <p:ext uri="{BB962C8B-B14F-4D97-AF65-F5344CB8AC3E}">
        <p14:creationId xmlns:p14="http://schemas.microsoft.com/office/powerpoint/2010/main" val="3077273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B98D-8707-FAB6-5C74-7247A8B80ED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solidFill>
                  <a:schemeClr val="accent2">
                    <a:lumMod val="75000"/>
                  </a:schemeClr>
                </a:solidFill>
              </a:rPr>
              <a:t>Important Note!</a:t>
            </a:r>
          </a:p>
        </p:txBody>
      </p:sp>
      <p:sp>
        <p:nvSpPr>
          <p:cNvPr id="3" name="Content Placeholder 2">
            <a:extLst>
              <a:ext uri="{FF2B5EF4-FFF2-40B4-BE49-F238E27FC236}">
                <a16:creationId xmlns:a16="http://schemas.microsoft.com/office/drawing/2014/main" id="{ED0C2713-2EE2-DB2C-CE0B-56D18246BE4B}"/>
              </a:ext>
            </a:extLst>
          </p:cNvPr>
          <p:cNvSpPr>
            <a:spLocks noGrp="1"/>
          </p:cNvSpPr>
          <p:nvPr>
            <p:ph type="body" sz="half" idx="2"/>
          </p:nvPr>
        </p:nvSpPr>
        <p:spPr>
          <a:xfrm>
            <a:off x="640080" y="2872899"/>
            <a:ext cx="4368602" cy="3320668"/>
          </a:xfrm>
        </p:spPr>
        <p:txBody>
          <a:bodyPr vert="horz" lIns="91440" tIns="45720" rIns="91440" bIns="45720" rtlCol="0">
            <a:normAutofit fontScale="92500"/>
          </a:bodyPr>
          <a:lstStyle/>
          <a:p>
            <a:r>
              <a:rPr lang="en-US" sz="2000" i="0">
                <a:effectLst/>
              </a:rPr>
              <a:t>Fixed price surplus budgets are set up under a unit's Dean, Director, or Chair rather than an individual PI </a:t>
            </a:r>
          </a:p>
          <a:p>
            <a:r>
              <a:rPr lang="en-US" sz="2000" i="0">
                <a:effectLst/>
              </a:rPr>
              <a:t>It is the expectation that these funds are for the benefit of the University, rather than an individual PI </a:t>
            </a:r>
          </a:p>
          <a:p>
            <a:r>
              <a:rPr lang="en-US" sz="2000" i="0">
                <a:effectLst/>
              </a:rPr>
              <a:t>The Dean/Director/Chair has the authority to direct the use of the funds at the request of an individual PI</a:t>
            </a:r>
            <a:endParaRPr lang="en-US" sz="2000"/>
          </a:p>
        </p:txBody>
      </p:sp>
      <p:pic>
        <p:nvPicPr>
          <p:cNvPr id="1026" name="Picture 2" descr="35,332 Important Note Photos - Free &amp; Royalty-Free Stock Photos from  Dreamstime">
            <a:extLst>
              <a:ext uri="{FF2B5EF4-FFF2-40B4-BE49-F238E27FC236}">
                <a16:creationId xmlns:a16="http://schemas.microsoft.com/office/drawing/2014/main" id="{16A3351E-DA26-02E8-0A2A-BAB2A6F0A0A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594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 name="Picture 78" descr="A close-up of several books&#10;&#10;Description automatically generated with low confidence">
            <a:extLst>
              <a:ext uri="{FF2B5EF4-FFF2-40B4-BE49-F238E27FC236}">
                <a16:creationId xmlns:a16="http://schemas.microsoft.com/office/drawing/2014/main" id="{19E0EB0B-8B5F-A332-E907-0CBEABB12565}"/>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3649D50-6A67-4DC3-68A1-AE849D814FDE}"/>
              </a:ext>
            </a:extLst>
          </p:cNvPr>
          <p:cNvSpPr>
            <a:spLocks noGrp="1"/>
          </p:cNvSpPr>
          <p:nvPr>
            <p:ph type="title"/>
          </p:nvPr>
        </p:nvSpPr>
        <p:spPr>
          <a:xfrm>
            <a:off x="677333" y="609600"/>
            <a:ext cx="3851123" cy="1320800"/>
          </a:xfrm>
        </p:spPr>
        <p:txBody>
          <a:bodyPr>
            <a:normAutofit/>
          </a:bodyPr>
          <a:lstStyle/>
          <a:p>
            <a:r>
              <a:rPr lang="en-US" b="1">
                <a:solidFill>
                  <a:schemeClr val="accent2">
                    <a:lumMod val="75000"/>
                  </a:schemeClr>
                </a:solidFill>
              </a:rPr>
              <a:t>Resource!</a:t>
            </a:r>
          </a:p>
        </p:txBody>
      </p:sp>
      <p:sp>
        <p:nvSpPr>
          <p:cNvPr id="3" name="Content Placeholder 2">
            <a:extLst>
              <a:ext uri="{FF2B5EF4-FFF2-40B4-BE49-F238E27FC236}">
                <a16:creationId xmlns:a16="http://schemas.microsoft.com/office/drawing/2014/main" id="{8DFF8289-FF08-7F81-8317-24F32F992050}"/>
              </a:ext>
            </a:extLst>
          </p:cNvPr>
          <p:cNvSpPr>
            <a:spLocks noGrp="1"/>
          </p:cNvSpPr>
          <p:nvPr>
            <p:ph idx="1"/>
          </p:nvPr>
        </p:nvSpPr>
        <p:spPr>
          <a:xfrm>
            <a:off x="677334" y="2160589"/>
            <a:ext cx="3851122" cy="3880773"/>
          </a:xfrm>
        </p:spPr>
        <p:txBody>
          <a:bodyPr>
            <a:normAutofit/>
          </a:bodyPr>
          <a:lstStyle/>
          <a:p>
            <a:r>
              <a:rPr lang="en-US" sz="2000" b="1"/>
              <a:t>GCA FPS page: </a:t>
            </a:r>
            <a:r>
              <a:rPr lang="en-US">
                <a:hlinkClick r:id="rId4"/>
              </a:rPr>
              <a:t>https://finance.uw.edu/gca/award-lifecycle/budget-setup/surplus</a:t>
            </a:r>
            <a:endParaRPr lang="en-US"/>
          </a:p>
          <a:p>
            <a:endParaRPr lang="en-US"/>
          </a:p>
        </p:txBody>
      </p:sp>
      <p:cxnSp>
        <p:nvCxnSpPr>
          <p:cNvPr id="95" name="Straight Connector 8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8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8769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57"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58" name="Straight Connector 57">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20B2275-0AE6-8FFD-C042-F646FE953BE2}"/>
              </a:ext>
            </a:extLst>
          </p:cNvPr>
          <p:cNvSpPr>
            <a:spLocks noGrp="1"/>
          </p:cNvSpPr>
          <p:nvPr>
            <p:ph type="title"/>
          </p:nvPr>
        </p:nvSpPr>
        <p:spPr>
          <a:xfrm>
            <a:off x="5928981" y="1261331"/>
            <a:ext cx="3883886" cy="3002662"/>
          </a:xfrm>
        </p:spPr>
        <p:txBody>
          <a:bodyPr vert="horz" lIns="91440" tIns="45720" rIns="91440" bIns="45720" rtlCol="0" anchor="b">
            <a:normAutofit/>
          </a:bodyPr>
          <a:lstStyle/>
          <a:p>
            <a:r>
              <a:rPr lang="en-US" sz="5400" b="1">
                <a:solidFill>
                  <a:schemeClr val="accent2">
                    <a:lumMod val="75000"/>
                  </a:schemeClr>
                </a:solidFill>
              </a:rPr>
              <a:t>Questions?</a:t>
            </a:r>
          </a:p>
        </p:txBody>
      </p:sp>
      <p:sp>
        <p:nvSpPr>
          <p:cNvPr id="68" name="Isosceles Triangle 67">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Graphic 37" descr="Questions">
            <a:extLst>
              <a:ext uri="{FF2B5EF4-FFF2-40B4-BE49-F238E27FC236}">
                <a16:creationId xmlns:a16="http://schemas.microsoft.com/office/drawing/2014/main" id="{C89443CF-DBD5-2305-51DD-F61C1EFD63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1763213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1507067" y="4050833"/>
            <a:ext cx="7671235" cy="1096899"/>
          </a:xfrm>
        </p:spPr>
        <p:txBody>
          <a:bodyPr>
            <a:normAutofit/>
          </a:bodyPr>
          <a:lstStyle/>
          <a:p>
            <a:r>
              <a:rPr lang="en-US" dirty="0">
                <a:solidFill>
                  <a:schemeClr val="tx1"/>
                </a:solidFill>
                <a:latin typeface="Trebuchet MS"/>
              </a:rPr>
              <a:t>Cheryl Haycox</a:t>
            </a:r>
          </a:p>
          <a:p>
            <a:endParaRPr lang="en-US" dirty="0">
              <a:solidFill>
                <a:schemeClr val="tx1"/>
              </a:solidFill>
            </a:endParaRPr>
          </a:p>
          <a:p>
            <a:endParaRPr lang="en-US" dirty="0">
              <a:solidFill>
                <a:schemeClr val="tx1"/>
              </a:solidFill>
            </a:endParaRPr>
          </a:p>
        </p:txBody>
      </p:sp>
      <p:sp>
        <p:nvSpPr>
          <p:cNvPr id="2" name="Title 1"/>
          <p:cNvSpPr>
            <a:spLocks noGrp="1"/>
          </p:cNvSpPr>
          <p:nvPr>
            <p:ph type="ctrTitle"/>
          </p:nvPr>
        </p:nvSpPr>
        <p:spPr>
          <a:xfrm>
            <a:off x="995621" y="2404534"/>
            <a:ext cx="8278382" cy="1646302"/>
          </a:xfrm>
        </p:spPr>
        <p:txBody>
          <a:bodyPr>
            <a:normAutofit fontScale="90000"/>
          </a:bodyPr>
          <a:lstStyle/>
          <a:p>
            <a:r>
              <a:rPr lang="en-US" sz="6000" dirty="0">
                <a:latin typeface="Trebuchet MS"/>
              </a:rPr>
              <a:t>End of Award:</a:t>
            </a:r>
            <a:br>
              <a:rPr lang="en-US" sz="6000" dirty="0">
                <a:latin typeface="Trebuchet MS"/>
              </a:rPr>
            </a:br>
            <a:r>
              <a:rPr lang="en-US" sz="6000" dirty="0">
                <a:latin typeface="Trebuchet MS"/>
              </a:rPr>
              <a:t>Non-Traditional Endings</a:t>
            </a:r>
            <a:br>
              <a:rPr lang="en-US" sz="6000" dirty="0">
                <a:latin typeface="Trebuchet MS"/>
              </a:rPr>
            </a:br>
            <a:r>
              <a:rPr lang="en-US" sz="3000" dirty="0">
                <a:latin typeface="Trebuchet MS"/>
              </a:rPr>
              <a:t>Early Terminations &amp; Relinquishments (PI Transfer)</a:t>
            </a:r>
          </a:p>
        </p:txBody>
      </p:sp>
    </p:spTree>
    <p:extLst>
      <p:ext uri="{BB962C8B-B14F-4D97-AF65-F5344CB8AC3E}">
        <p14:creationId xmlns:p14="http://schemas.microsoft.com/office/powerpoint/2010/main" val="500353939"/>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6" name="Group 130">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2" name="Straight Connector 131">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4"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Isosceles Triangle 135">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0">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48" name="Rectangle 14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AE4DE9-CA6E-49DB-ADA8-FE8149519D87}"/>
              </a:ext>
            </a:extLst>
          </p:cNvPr>
          <p:cNvSpPr>
            <a:spLocks noGrp="1"/>
          </p:cNvSpPr>
          <p:nvPr>
            <p:ph type="title"/>
          </p:nvPr>
        </p:nvSpPr>
        <p:spPr>
          <a:xfrm>
            <a:off x="601757" y="1179151"/>
            <a:ext cx="3630878" cy="4463889"/>
          </a:xfrm>
        </p:spPr>
        <p:txBody>
          <a:bodyPr vert="horz" lIns="91440" tIns="45720" rIns="91440" bIns="45720" rtlCol="0" anchor="ctr">
            <a:normAutofit/>
          </a:bodyPr>
          <a:lstStyle/>
          <a:p>
            <a:r>
              <a:rPr lang="en-US" sz="3200" b="1" dirty="0">
                <a:solidFill>
                  <a:schemeClr val="accent2">
                    <a:lumMod val="75000"/>
                  </a:schemeClr>
                </a:solidFill>
              </a:rPr>
              <a:t>Definition for Early Termination and Relinquishment</a:t>
            </a:r>
          </a:p>
        </p:txBody>
      </p:sp>
      <p:sp>
        <p:nvSpPr>
          <p:cNvPr id="145" name="Isosceles Triangle 14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7" name="Straight Connector 14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6410DD1-9BD7-EE19-85A2-A1CF86529E2B}"/>
              </a:ext>
            </a:extLst>
          </p:cNvPr>
          <p:cNvSpPr txBox="1"/>
          <p:nvPr/>
        </p:nvSpPr>
        <p:spPr>
          <a:xfrm>
            <a:off x="4978918" y="1109145"/>
            <a:ext cx="6341016" cy="4603900"/>
          </a:xfrm>
          <a:prstGeom prst="rect">
            <a:avLst/>
          </a:prstGeom>
        </p:spPr>
        <p:txBody>
          <a:bodyPr vert="horz" lIns="91440" tIns="45720" rIns="91440" bIns="45720" rtlCol="0" anchor="ctr">
            <a:normAutofit/>
          </a:bodyPr>
          <a:lstStyle/>
          <a:p>
            <a:pPr defTabSz="457200">
              <a:spcBef>
                <a:spcPts val="1000"/>
              </a:spcBef>
              <a:buClr>
                <a:schemeClr val="accent1"/>
              </a:buClr>
              <a:buSzPct val="80000"/>
              <a:buFont typeface="Wingdings 3" charset="2"/>
              <a:buChar char=""/>
            </a:pPr>
            <a:r>
              <a:rPr lang="en-US" b="1" dirty="0">
                <a:solidFill>
                  <a:schemeClr val="tx1">
                    <a:lumMod val="75000"/>
                    <a:lumOff val="25000"/>
                  </a:schemeClr>
                </a:solidFill>
              </a:rPr>
              <a:t> </a:t>
            </a:r>
            <a:r>
              <a:rPr lang="en-US" b="1" u="sng" dirty="0">
                <a:solidFill>
                  <a:schemeClr val="tx1">
                    <a:lumMod val="75000"/>
                    <a:lumOff val="25000"/>
                  </a:schemeClr>
                </a:solidFill>
              </a:rPr>
              <a:t>Early Termination</a:t>
            </a:r>
            <a:endParaRPr lang="en-US" u="sng" dirty="0">
              <a:solidFill>
                <a:schemeClr val="tx1">
                  <a:lumMod val="75000"/>
                  <a:lumOff val="25000"/>
                </a:schemeClr>
              </a:solidFill>
            </a:endParaRPr>
          </a:p>
          <a:p>
            <a:pPr lvl="1" defTabSz="457200">
              <a:spcBef>
                <a:spcPts val="1000"/>
              </a:spcBef>
              <a:buClr>
                <a:schemeClr val="accent1"/>
              </a:buClr>
              <a:buSzPct val="80000"/>
              <a:buFont typeface="Wingdings 3" charset="2"/>
              <a:buChar char=""/>
            </a:pPr>
            <a:r>
              <a:rPr lang="en-US" b="0" i="0" dirty="0">
                <a:solidFill>
                  <a:schemeClr val="tx1">
                    <a:lumMod val="75000"/>
                    <a:lumOff val="25000"/>
                  </a:schemeClr>
                </a:solidFill>
                <a:effectLst/>
              </a:rPr>
              <a:t> Early termination is shortening the life of the project prior to completion</a:t>
            </a:r>
          </a:p>
          <a:p>
            <a:pPr marL="0" indent="0" defTabSz="457200">
              <a:spcBef>
                <a:spcPts val="1000"/>
              </a:spcBef>
              <a:buClr>
                <a:schemeClr val="accent1"/>
              </a:buClr>
              <a:buSzPct val="80000"/>
              <a:buFont typeface="Wingdings 3" charset="2"/>
              <a:buChar char=""/>
            </a:pPr>
            <a:endParaRPr lang="en-US" b="1" i="0" u="sng" dirty="0">
              <a:solidFill>
                <a:schemeClr val="tx1">
                  <a:lumMod val="75000"/>
                  <a:lumOff val="25000"/>
                </a:schemeClr>
              </a:solidFill>
              <a:effectLst/>
            </a:endParaRPr>
          </a:p>
          <a:p>
            <a:pPr marL="0" defTabSz="457200">
              <a:spcBef>
                <a:spcPts val="1000"/>
              </a:spcBef>
              <a:buClr>
                <a:schemeClr val="accent1"/>
              </a:buClr>
              <a:buSzPct val="80000"/>
              <a:buFont typeface="Wingdings 3" charset="2"/>
              <a:buChar char=""/>
            </a:pPr>
            <a:r>
              <a:rPr lang="en-US" b="1" dirty="0">
                <a:solidFill>
                  <a:schemeClr val="tx1">
                    <a:lumMod val="75000"/>
                    <a:lumOff val="25000"/>
                  </a:schemeClr>
                </a:solidFill>
              </a:rPr>
              <a:t> </a:t>
            </a:r>
            <a:r>
              <a:rPr lang="en-US" b="1" u="sng" dirty="0">
                <a:solidFill>
                  <a:schemeClr val="tx1">
                    <a:lumMod val="75000"/>
                    <a:lumOff val="25000"/>
                  </a:schemeClr>
                </a:solidFill>
              </a:rPr>
              <a:t>Relinquishments and Award Transfers</a:t>
            </a:r>
          </a:p>
          <a:p>
            <a:pPr lvl="1" defTabSz="457200">
              <a:spcBef>
                <a:spcPts val="1000"/>
              </a:spcBef>
              <a:buClr>
                <a:schemeClr val="accent1"/>
              </a:buClr>
              <a:buSzPct val="80000"/>
              <a:buFont typeface="Wingdings 3" charset="2"/>
              <a:buChar char=""/>
            </a:pPr>
            <a:r>
              <a:rPr lang="en-US" dirty="0">
                <a:solidFill>
                  <a:schemeClr val="tx1">
                    <a:lumMod val="75000"/>
                    <a:lumOff val="25000"/>
                  </a:schemeClr>
                </a:solidFill>
              </a:rPr>
              <a:t> Relinquishments and award transfers are typically when the PI transfers to a new institution and will continue the project at that institution </a:t>
            </a:r>
          </a:p>
        </p:txBody>
      </p:sp>
      <p:sp>
        <p:nvSpPr>
          <p:cNvPr id="149" name="Isosceles Triangle 14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854E3115-F387-056B-176B-D77CFC56650B}"/>
              </a:ext>
            </a:extLst>
          </p:cNvPr>
          <p:cNvSpPr txBox="1"/>
          <p:nvPr/>
        </p:nvSpPr>
        <p:spPr>
          <a:xfrm>
            <a:off x="2849562" y="1838529"/>
            <a:ext cx="6424440" cy="4202834"/>
          </a:xfrm>
          <a:prstGeom prst="rect">
            <a:avLst/>
          </a:prstGeom>
        </p:spPr>
        <p:txBody>
          <a:bodyPr vert="horz" lIns="91440" tIns="45720" rIns="91440" bIns="45720" rtlCol="0">
            <a:normAutofit/>
          </a:bodyPr>
          <a:lstStyle/>
          <a:p>
            <a:pPr marL="0" marR="0" lvl="0" indent="0" algn="l" defTabSz="457200" rtl="0" eaLnBrk="1" fontAlgn="auto" latinLnBrk="0" hangingPunct="1">
              <a:spcBef>
                <a:spcPts val="1000"/>
              </a:spcBef>
              <a:spcAft>
                <a:spcPts val="0"/>
              </a:spcAft>
              <a:buClr>
                <a:srgbClr val="5FCBEF"/>
              </a:buClr>
              <a:buSzPct val="80000"/>
              <a:buFontTx/>
              <a:buNone/>
              <a:tabLst/>
              <a:defRPr/>
            </a:pPr>
            <a:br>
              <a:rPr kumimoji="0" lang="en-US"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br>
            <a:br>
              <a:rPr kumimoji="0" lang="en-US"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br>
            <a:endParaRPr kumimoji="0" lang="en-US"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99519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2F0C8F9-B90D-4EAB-B88C-1E5648545D04}"/>
              </a:ext>
            </a:extLst>
          </p:cNvPr>
          <p:cNvSpPr>
            <a:spLocks noGrp="1"/>
          </p:cNvSpPr>
          <p:nvPr>
            <p:ph type="title"/>
          </p:nvPr>
        </p:nvSpPr>
        <p:spPr>
          <a:xfrm>
            <a:off x="1286933" y="609600"/>
            <a:ext cx="10197494" cy="1099457"/>
          </a:xfrm>
        </p:spPr>
        <p:txBody>
          <a:bodyPr>
            <a:normAutofit fontScale="90000"/>
          </a:bodyPr>
          <a:lstStyle/>
          <a:p>
            <a:r>
              <a:rPr lang="en-US" sz="3600" b="1" dirty="0">
                <a:solidFill>
                  <a:schemeClr val="accent2">
                    <a:lumMod val="75000"/>
                  </a:schemeClr>
                </a:solidFill>
                <a:latin typeface="Trebuchet MS"/>
              </a:rPr>
              <a:t>OSP has an intake form to help gather the appropriate information to ensure a smooth ending to awards:</a:t>
            </a:r>
            <a:endParaRPr lang="en-US" b="1" dirty="0">
              <a:solidFill>
                <a:schemeClr val="accent2">
                  <a:lumMod val="75000"/>
                </a:schemeClr>
              </a:solidFill>
              <a:latin typeface="Trebuchet MS"/>
            </a:endParaRPr>
          </a:p>
        </p:txBody>
      </p:sp>
      <p:sp>
        <p:nvSpPr>
          <p:cNvPr id="31" name="Isosceles Triangle 3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1B8896A0-19B8-2000-8C39-8229903C3952}"/>
              </a:ext>
            </a:extLst>
          </p:cNvPr>
          <p:cNvPicPr>
            <a:picLocks noChangeAspect="1"/>
          </p:cNvPicPr>
          <p:nvPr/>
        </p:nvPicPr>
        <p:blipFill>
          <a:blip r:embed="rId2"/>
          <a:stretch>
            <a:fillRect/>
          </a:stretch>
        </p:blipFill>
        <p:spPr>
          <a:xfrm>
            <a:off x="1115528" y="2410048"/>
            <a:ext cx="5324183" cy="4059688"/>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71085F8D-C89A-8007-0C71-D0C4D9C30BD8}"/>
              </a:ext>
            </a:extLst>
          </p:cNvPr>
          <p:cNvSpPr txBox="1"/>
          <p:nvPr/>
        </p:nvSpPr>
        <p:spPr>
          <a:xfrm>
            <a:off x="6625372" y="2054057"/>
            <a:ext cx="5117895" cy="441567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Forms and Templates located under RESOURCE Tab:</a:t>
            </a:r>
          </a:p>
          <a:p>
            <a:pPr marL="742950" marR="0" lvl="1" indent="-28575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Search End of Award Request Form</a:t>
            </a: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 action="ppaction://noaction"/>
            </a:endParaRPr>
          </a:p>
          <a:p>
            <a:pPr marL="742950" marR="0" lvl="1" indent="-28575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 action="ppaction://noaction"/>
              </a:rPr>
              <a:t>https://www.washington.edu/research/forms-and-templates/page/2/</a:t>
            </a: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9633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5" name="Straight Connector 64">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3" name="Picture 42" descr="Different numbers in 3D">
            <a:extLst>
              <a:ext uri="{FF2B5EF4-FFF2-40B4-BE49-F238E27FC236}">
                <a16:creationId xmlns:a16="http://schemas.microsoft.com/office/drawing/2014/main" id="{FC935B51-D235-1F4A-66AF-CFA10ECA453A}"/>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76" name="Isosceles Triangle 75">
            <a:extLst>
              <a:ext uri="{FF2B5EF4-FFF2-40B4-BE49-F238E27FC236}">
                <a16:creationId xmlns:a16="http://schemas.microsoft.com/office/drawing/2014/main" id="{31AF5A33-5C3E-4B00-B636-470C37CD0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Parallelogram 77">
            <a:extLst>
              <a:ext uri="{FF2B5EF4-FFF2-40B4-BE49-F238E27FC236}">
                <a16:creationId xmlns:a16="http://schemas.microsoft.com/office/drawing/2014/main" id="{1D4F4279-6CB8-4935-B70E-47B0D4BF7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80" name="Straight Connector 79">
            <a:extLst>
              <a:ext uri="{FF2B5EF4-FFF2-40B4-BE49-F238E27FC236}">
                <a16:creationId xmlns:a16="http://schemas.microsoft.com/office/drawing/2014/main" id="{126709FF-BC45-4BDA-88FE-6727BCBD9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3B53C46-807E-496A-8ACD-66372ECA65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4" name="Rectangle 23">
            <a:extLst>
              <a:ext uri="{FF2B5EF4-FFF2-40B4-BE49-F238E27FC236}">
                <a16:creationId xmlns:a16="http://schemas.microsoft.com/office/drawing/2014/main" id="{BD4BEF6F-1F5D-425B-B942-CE0EC90D3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69AE4DE9-CA6E-49DB-ADA8-FE8149519D87}"/>
              </a:ext>
            </a:extLst>
          </p:cNvPr>
          <p:cNvSpPr>
            <a:spLocks noGrp="1"/>
          </p:cNvSpPr>
          <p:nvPr>
            <p:ph type="title"/>
          </p:nvPr>
        </p:nvSpPr>
        <p:spPr>
          <a:xfrm>
            <a:off x="2786047" y="609600"/>
            <a:ext cx="6487955" cy="1059402"/>
          </a:xfrm>
        </p:spPr>
        <p:txBody>
          <a:bodyPr vert="horz" lIns="91440" tIns="45720" rIns="91440" bIns="45720" rtlCol="0" anchor="t">
            <a:normAutofit/>
          </a:bodyPr>
          <a:lstStyle/>
          <a:p>
            <a:r>
              <a:rPr lang="en-US" b="1">
                <a:solidFill>
                  <a:schemeClr val="accent2">
                    <a:lumMod val="75000"/>
                  </a:schemeClr>
                </a:solidFill>
              </a:rPr>
              <a:t>Early Termination</a:t>
            </a:r>
          </a:p>
        </p:txBody>
      </p:sp>
      <p:sp>
        <p:nvSpPr>
          <p:cNvPr id="86" name="Rectangle 25">
            <a:extLst>
              <a:ext uri="{FF2B5EF4-FFF2-40B4-BE49-F238E27FC236}">
                <a16:creationId xmlns:a16="http://schemas.microsoft.com/office/drawing/2014/main" id="{17D310E3-BA9A-4243-B504-0D1F62206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E866FCBB-59B5-4CDF-BEE6-63382444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TextBox 36">
            <a:extLst>
              <a:ext uri="{FF2B5EF4-FFF2-40B4-BE49-F238E27FC236}">
                <a16:creationId xmlns:a16="http://schemas.microsoft.com/office/drawing/2014/main" id="{E6410DD1-9BD7-EE19-85A2-A1CF86529E2B}"/>
              </a:ext>
            </a:extLst>
          </p:cNvPr>
          <p:cNvSpPr txBox="1"/>
          <p:nvPr/>
        </p:nvSpPr>
        <p:spPr>
          <a:xfrm>
            <a:off x="2786047" y="1669002"/>
            <a:ext cx="6487955" cy="437236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Shortens the life of the project prior to completion</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18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1800" b="1" i="0"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18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Some reasons might include:</a:t>
            </a:r>
          </a:p>
          <a:p>
            <a:pPr lvl="1" defTabSz="457200">
              <a:spcBef>
                <a:spcPts val="1000"/>
              </a:spcBef>
              <a:buClr>
                <a:srgbClr val="5FCBEF"/>
              </a:buClr>
              <a:buSzPct val="80000"/>
              <a:buFont typeface="Wingdings 3" charset="2"/>
              <a:buChar char=""/>
              <a:defRPr/>
            </a:pPr>
            <a:r>
              <a:rPr kumimoji="0" lang="en-US"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Sponsor and/or Principal Investigator (PI) decide to end project earlier than planned</a:t>
            </a:r>
          </a:p>
          <a:p>
            <a:pPr marL="742950" lvl="1" indent="-285750" defTabSz="457200">
              <a:spcBef>
                <a:spcPts val="1000"/>
              </a:spcBef>
              <a:buClr>
                <a:srgbClr val="5FCBEF"/>
              </a:buClr>
              <a:buSzPct val="80000"/>
              <a:buFont typeface="Wingdings 3" charset="2"/>
              <a:buChar char=""/>
              <a:defRPr/>
            </a:pPr>
            <a:r>
              <a:rPr kumimoji="0" lang="en-US"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PI is unable to complete the project</a:t>
            </a:r>
          </a:p>
          <a:p>
            <a:pPr marL="742950" lvl="1" indent="-285750" defTabSz="457200">
              <a:spcBef>
                <a:spcPts val="1000"/>
              </a:spcBef>
              <a:buClr>
                <a:srgbClr val="5FCBEF"/>
              </a:buClr>
              <a:buSzPct val="80000"/>
              <a:buFont typeface="Wingdings 3" charset="2"/>
              <a:buChar char=""/>
              <a:defRPr/>
            </a:pPr>
            <a:r>
              <a:rPr kumimoji="0" lang="en-US"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Programmatic or financial reasons to end a project earlier than planned</a:t>
            </a:r>
          </a:p>
          <a:p>
            <a:pPr marL="742950" lvl="1" indent="-285750" defTabSz="457200">
              <a:spcBef>
                <a:spcPts val="1000"/>
              </a:spcBef>
              <a:buClr>
                <a:srgbClr val="5FCBEF"/>
              </a:buClr>
              <a:buSzPct val="80000"/>
              <a:buFont typeface="Wingdings 3" charset="2"/>
              <a:buChar char=""/>
              <a:defRPr/>
            </a:pPr>
            <a:r>
              <a:rPr kumimoji="0" lang="en-US"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Receipt of a competing renewal that overlaps a previous competing segment</a:t>
            </a:r>
          </a:p>
          <a:p>
            <a:pPr marL="742950" lvl="1" indent="-285750" defTabSz="457200">
              <a:spcBef>
                <a:spcPts val="1000"/>
              </a:spcBef>
              <a:buClr>
                <a:srgbClr val="5FCBEF"/>
              </a:buClr>
              <a:buSzPct val="80000"/>
              <a:buFont typeface="Wingdings 3" charset="2"/>
              <a:buChar char=""/>
              <a:defRPr/>
            </a:pPr>
            <a:r>
              <a:rPr kumimoji="0" lang="en-US"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Early terminations may also involve a de-obligation or revision to the award amount</a:t>
            </a:r>
          </a:p>
        </p:txBody>
      </p:sp>
      <p:sp>
        <p:nvSpPr>
          <p:cNvPr id="90" name="Rectangle 27">
            <a:extLst>
              <a:ext uri="{FF2B5EF4-FFF2-40B4-BE49-F238E27FC236}">
                <a16:creationId xmlns:a16="http://schemas.microsoft.com/office/drawing/2014/main" id="{6AC675E8-14B6-40FA-B3B3-C1E2E39D2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56989EBF-8722-45B6-80BA-3B62833E4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a16="http://schemas.microsoft.com/office/drawing/2014/main" id="{7C9F3575-4D35-4C55-93E6-A0BB647C5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868C8FD7-A917-4543-8961-F5EB09C27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854E3115-F387-056B-176B-D77CFC56650B}"/>
              </a:ext>
            </a:extLst>
          </p:cNvPr>
          <p:cNvSpPr txBox="1"/>
          <p:nvPr/>
        </p:nvSpPr>
        <p:spPr>
          <a:xfrm>
            <a:off x="2849562" y="1838529"/>
            <a:ext cx="6424440" cy="4202834"/>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5FCBEF"/>
              </a:buClr>
              <a:buSzPct val="80000"/>
              <a:buFontTx/>
              <a:buNone/>
              <a:tabLst/>
              <a:defRPr/>
            </a:pPr>
            <a:br>
              <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br>
            <a:br>
              <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br>
            <a:endPar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32550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Title 1">
            <a:extLst>
              <a:ext uri="{FF2B5EF4-FFF2-40B4-BE49-F238E27FC236}">
                <a16:creationId xmlns:a16="http://schemas.microsoft.com/office/drawing/2014/main" id="{C00200C0-8B53-6691-D514-F8761534FC88}"/>
              </a:ext>
            </a:extLst>
          </p:cNvPr>
          <p:cNvSpPr txBox="1">
            <a:spLocks/>
          </p:cNvSpPr>
          <p:nvPr/>
        </p:nvSpPr>
        <p:spPr>
          <a:xfrm>
            <a:off x="561674" y="689806"/>
            <a:ext cx="11065604" cy="90022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E83C3">
                    <a:lumMod val="75000"/>
                  </a:srgbClr>
                </a:solidFill>
                <a:effectLst/>
                <a:uLnTx/>
                <a:uFillTx/>
                <a:latin typeface="Trebuchet MS" panose="020B0603020202020204" pitchFamily="34" charset="0"/>
                <a:ea typeface="+mj-ea"/>
                <a:cs typeface="+mj-cs"/>
              </a:rPr>
              <a:t>Form: The project is terminating</a:t>
            </a:r>
            <a:r>
              <a:rPr kumimoji="0" lang="en-US" sz="3600" b="1" i="0" u="none" strike="noStrike" kern="1200" cap="none" spc="0" normalizeH="0" noProof="0" dirty="0">
                <a:ln>
                  <a:noFill/>
                </a:ln>
                <a:solidFill>
                  <a:srgbClr val="2E83C3">
                    <a:lumMod val="75000"/>
                  </a:srgbClr>
                </a:solidFill>
                <a:effectLst/>
                <a:uLnTx/>
                <a:uFillTx/>
                <a:latin typeface="Trebuchet MS" panose="020B0603020202020204" pitchFamily="34" charset="0"/>
                <a:ea typeface="+mj-ea"/>
                <a:cs typeface="+mj-cs"/>
              </a:rPr>
              <a:t> early</a:t>
            </a:r>
            <a:endParaRPr kumimoji="0" lang="en-US" sz="3600" b="1" i="0" u="none" strike="noStrike" kern="1200" cap="none" spc="0" normalizeH="0" baseline="0" noProof="0" dirty="0">
              <a:ln>
                <a:noFill/>
              </a:ln>
              <a:solidFill>
                <a:srgbClr val="2E83C3">
                  <a:lumMod val="75000"/>
                </a:srgbClr>
              </a:solidFill>
              <a:effectLst/>
              <a:uLnTx/>
              <a:uFillTx/>
              <a:latin typeface="Trebuchet MS" panose="020B0603020202020204"/>
              <a:ea typeface="+mj-ea"/>
              <a:cs typeface="+mj-cs"/>
            </a:endParaRPr>
          </a:p>
        </p:txBody>
      </p:sp>
      <p:pic>
        <p:nvPicPr>
          <p:cNvPr id="16" name="Picture 15">
            <a:extLst>
              <a:ext uri="{FF2B5EF4-FFF2-40B4-BE49-F238E27FC236}">
                <a16:creationId xmlns:a16="http://schemas.microsoft.com/office/drawing/2014/main" id="{61849343-27D8-F6F0-309C-73A915B1AD8A}"/>
              </a:ext>
            </a:extLst>
          </p:cNvPr>
          <p:cNvPicPr>
            <a:picLocks noChangeAspect="1"/>
          </p:cNvPicPr>
          <p:nvPr/>
        </p:nvPicPr>
        <p:blipFill>
          <a:blip r:embed="rId2"/>
          <a:stretch>
            <a:fillRect/>
          </a:stretch>
        </p:blipFill>
        <p:spPr>
          <a:xfrm>
            <a:off x="2029889" y="1665712"/>
            <a:ext cx="8435274" cy="4565112"/>
          </a:xfrm>
          <a:prstGeom prst="rect">
            <a:avLst/>
          </a:prstGeom>
        </p:spPr>
      </p:pic>
    </p:spTree>
    <p:extLst>
      <p:ext uri="{BB962C8B-B14F-4D97-AF65-F5344CB8AC3E}">
        <p14:creationId xmlns:p14="http://schemas.microsoft.com/office/powerpoint/2010/main" val="387280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E57C6-A0C7-41AF-BDEE-D8131302D671}"/>
              </a:ext>
            </a:extLst>
          </p:cNvPr>
          <p:cNvSpPr>
            <a:spLocks noGrp="1"/>
          </p:cNvSpPr>
          <p:nvPr>
            <p:ph type="title"/>
          </p:nvPr>
        </p:nvSpPr>
        <p:spPr>
          <a:xfrm>
            <a:off x="1333502" y="609600"/>
            <a:ext cx="9857012" cy="1320800"/>
          </a:xfrm>
        </p:spPr>
        <p:txBody>
          <a:bodyPr>
            <a:normAutofit/>
          </a:bodyPr>
          <a:lstStyle/>
          <a:p>
            <a:r>
              <a:rPr lang="en-US" b="1" dirty="0">
                <a:solidFill>
                  <a:schemeClr val="accent1">
                    <a:lumMod val="50000"/>
                  </a:schemeClr>
                </a:solidFill>
              </a:rPr>
              <a:t>Federal Unique Entity Identifier (UEI) </a:t>
            </a:r>
            <a:br>
              <a:rPr lang="en-US" b="1" dirty="0">
                <a:solidFill>
                  <a:schemeClr val="accent1">
                    <a:lumMod val="50000"/>
                  </a:schemeClr>
                </a:solidFill>
              </a:rPr>
            </a:br>
            <a:r>
              <a:rPr lang="en-US" b="1" dirty="0">
                <a:solidFill>
                  <a:schemeClr val="accent1">
                    <a:lumMod val="50000"/>
                  </a:schemeClr>
                </a:solidFill>
              </a:rPr>
              <a:t>replaced DUNS</a:t>
            </a:r>
          </a:p>
        </p:txBody>
      </p:sp>
      <p:sp>
        <p:nvSpPr>
          <p:cNvPr id="24" name="Isosceles Triangle 2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08F6999-9101-492D-9D48-939FE922CAFF}"/>
              </a:ext>
            </a:extLst>
          </p:cNvPr>
          <p:cNvSpPr>
            <a:spLocks noGrp="1"/>
          </p:cNvSpPr>
          <p:nvPr>
            <p:ph idx="1"/>
          </p:nvPr>
        </p:nvSpPr>
        <p:spPr>
          <a:xfrm>
            <a:off x="1333502" y="2160589"/>
            <a:ext cx="8596668" cy="3880773"/>
          </a:xfrm>
        </p:spPr>
        <p:txBody>
          <a:bodyPr vert="horz" lIns="91440" tIns="45720" rIns="91440" bIns="45720" rtlCol="0" anchor="t">
            <a:normAutofit/>
          </a:bodyPr>
          <a:lstStyle/>
          <a:p>
            <a:r>
              <a:rPr lang="en-US" dirty="0"/>
              <a:t>Entities that conduct business with the federal government will need to use a Unique Entity Identifier number: </a:t>
            </a:r>
          </a:p>
          <a:p>
            <a:pPr lvl="1"/>
            <a:r>
              <a:rPr lang="en-US" sz="1800" dirty="0"/>
              <a:t>DUNS 605799469 is expired</a:t>
            </a:r>
          </a:p>
          <a:p>
            <a:pPr lvl="1"/>
            <a:r>
              <a:rPr lang="en-US" sz="1800" b="1" dirty="0"/>
              <a:t>UEI is HD1WMN6945W6</a:t>
            </a:r>
          </a:p>
          <a:p>
            <a:pPr lvl="2"/>
            <a:r>
              <a:rPr lang="en-US" sz="1800" dirty="0"/>
              <a:t>Department of Education has its own UEI: NFJ3CMQ4B418</a:t>
            </a:r>
          </a:p>
          <a:p>
            <a:r>
              <a:rPr lang="en-US" dirty="0"/>
              <a:t>GCA is working to update our financial report and invoice templates</a:t>
            </a:r>
          </a:p>
          <a:p>
            <a:r>
              <a:rPr lang="en-US" dirty="0"/>
              <a:t>If you create invoices for awards or contracts in your department that list the DUNS number, be sure to use the new UEI number moving forward! </a:t>
            </a:r>
          </a:p>
          <a:p>
            <a:pPr lvl="1"/>
            <a:r>
              <a:rPr lang="en-US" dirty="0"/>
              <a:t>The number is listed on OSP’s </a:t>
            </a:r>
            <a:r>
              <a:rPr lang="en-US" dirty="0">
                <a:hlinkClick r:id="rId2"/>
              </a:rPr>
              <a:t>Institutional Facts and Rates</a:t>
            </a:r>
            <a:r>
              <a:rPr lang="en-US" dirty="0"/>
              <a:t> page</a:t>
            </a:r>
          </a:p>
          <a:p>
            <a:pPr marL="0" indent="0">
              <a:buNone/>
            </a:pPr>
            <a:endParaRPr lang="en-US" dirty="0"/>
          </a:p>
          <a:p>
            <a:endParaRPr lang="en-US" dirty="0"/>
          </a:p>
          <a:p>
            <a:endParaRPr lang="en-US" dirty="0"/>
          </a:p>
        </p:txBody>
      </p:sp>
      <p:sp>
        <p:nvSpPr>
          <p:cNvPr id="26" name="Isosceles Triangle 2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3288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5" name="Straight Connector 64">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3" name="Picture 42" descr="Different numbers in 3D">
            <a:extLst>
              <a:ext uri="{FF2B5EF4-FFF2-40B4-BE49-F238E27FC236}">
                <a16:creationId xmlns:a16="http://schemas.microsoft.com/office/drawing/2014/main" id="{FC935B51-D235-1F4A-66AF-CFA10ECA453A}"/>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369781" y="-18515"/>
            <a:ext cx="12191999" cy="6857990"/>
          </a:xfrm>
          <a:prstGeom prst="rect">
            <a:avLst/>
          </a:prstGeom>
        </p:spPr>
      </p:pic>
      <p:sp>
        <p:nvSpPr>
          <p:cNvPr id="76" name="Isosceles Triangle 75">
            <a:extLst>
              <a:ext uri="{FF2B5EF4-FFF2-40B4-BE49-F238E27FC236}">
                <a16:creationId xmlns:a16="http://schemas.microsoft.com/office/drawing/2014/main" id="{31AF5A33-5C3E-4B00-B636-470C37CD0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Parallelogram 77">
            <a:extLst>
              <a:ext uri="{FF2B5EF4-FFF2-40B4-BE49-F238E27FC236}">
                <a16:creationId xmlns:a16="http://schemas.microsoft.com/office/drawing/2014/main" id="{1D4F4279-6CB8-4935-B70E-47B0D4BF7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80" name="Straight Connector 79">
            <a:extLst>
              <a:ext uri="{FF2B5EF4-FFF2-40B4-BE49-F238E27FC236}">
                <a16:creationId xmlns:a16="http://schemas.microsoft.com/office/drawing/2014/main" id="{126709FF-BC45-4BDA-88FE-6727BCBD9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3B53C46-807E-496A-8ACD-66372ECA65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4" name="Rectangle 23">
            <a:extLst>
              <a:ext uri="{FF2B5EF4-FFF2-40B4-BE49-F238E27FC236}">
                <a16:creationId xmlns:a16="http://schemas.microsoft.com/office/drawing/2014/main" id="{BD4BEF6F-1F5D-425B-B942-CE0EC90D3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69AE4DE9-CA6E-49DB-ADA8-FE8149519D87}"/>
              </a:ext>
            </a:extLst>
          </p:cNvPr>
          <p:cNvSpPr>
            <a:spLocks noGrp="1"/>
          </p:cNvSpPr>
          <p:nvPr>
            <p:ph type="title"/>
          </p:nvPr>
        </p:nvSpPr>
        <p:spPr>
          <a:xfrm>
            <a:off x="2786047" y="609600"/>
            <a:ext cx="6487955" cy="1059402"/>
          </a:xfrm>
        </p:spPr>
        <p:txBody>
          <a:bodyPr vert="horz" lIns="91440" tIns="45720" rIns="91440" bIns="45720" rtlCol="0" anchor="t">
            <a:normAutofit/>
          </a:bodyPr>
          <a:lstStyle/>
          <a:p>
            <a:r>
              <a:rPr lang="en-US" b="1" dirty="0">
                <a:solidFill>
                  <a:schemeClr val="accent2">
                    <a:lumMod val="75000"/>
                  </a:schemeClr>
                </a:solidFill>
              </a:rPr>
              <a:t>Relinquishment/Transfer</a:t>
            </a:r>
          </a:p>
        </p:txBody>
      </p:sp>
      <p:sp>
        <p:nvSpPr>
          <p:cNvPr id="86" name="Rectangle 25">
            <a:extLst>
              <a:ext uri="{FF2B5EF4-FFF2-40B4-BE49-F238E27FC236}">
                <a16:creationId xmlns:a16="http://schemas.microsoft.com/office/drawing/2014/main" id="{17D310E3-BA9A-4243-B504-0D1F62206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E866FCBB-59B5-4CDF-BEE6-63382444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TextBox 36">
            <a:extLst>
              <a:ext uri="{FF2B5EF4-FFF2-40B4-BE49-F238E27FC236}">
                <a16:creationId xmlns:a16="http://schemas.microsoft.com/office/drawing/2014/main" id="{E6410DD1-9BD7-EE19-85A2-A1CF86529E2B}"/>
              </a:ext>
            </a:extLst>
          </p:cNvPr>
          <p:cNvSpPr txBox="1"/>
          <p:nvPr/>
        </p:nvSpPr>
        <p:spPr>
          <a:xfrm>
            <a:off x="2786047" y="1669002"/>
            <a:ext cx="6487955" cy="437236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Relinquishment and award transfers mean returning funds back to the sponsor and giving up the UW’s right to the funding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n-US" b="1" dirty="0">
                <a:solidFill>
                  <a:prstClr val="black">
                    <a:lumMod val="75000"/>
                    <a:lumOff val="25000"/>
                  </a:prstClr>
                </a:solidFill>
                <a:latin typeface="Trebuchet MS" panose="020B0603020202020204"/>
              </a:rPr>
              <a:t> If another entity will be taking over the award, the sponsor re-issues the award as a NEW award to that entity </a:t>
            </a:r>
          </a:p>
          <a:p>
            <a:pPr lvl="1" defTabSz="457200">
              <a:spcBef>
                <a:spcPts val="1000"/>
              </a:spcBef>
              <a:buClr>
                <a:srgbClr val="5FCBEF"/>
              </a:buClr>
              <a:buSzPct val="80000"/>
              <a:buFont typeface="Wingdings 3" charset="2"/>
              <a:buChar char=""/>
              <a:defRPr/>
            </a:pPr>
            <a:r>
              <a:rPr lang="en-US" b="1" dirty="0">
                <a:solidFill>
                  <a:prstClr val="black">
                    <a:lumMod val="75000"/>
                    <a:lumOff val="25000"/>
                  </a:prstClr>
                </a:solidFill>
                <a:latin typeface="Trebuchet MS" panose="020B0603020202020204"/>
              </a:rPr>
              <a:t> </a:t>
            </a:r>
            <a:r>
              <a:rPr lang="en-US" dirty="0">
                <a:solidFill>
                  <a:prstClr val="black">
                    <a:lumMod val="75000"/>
                    <a:lumOff val="25000"/>
                  </a:prstClr>
                </a:solidFill>
                <a:latin typeface="Trebuchet MS" panose="020B0603020202020204"/>
              </a:rPr>
              <a:t>It is not a transfer directly from the UW to the new entity</a:t>
            </a:r>
          </a:p>
          <a:p>
            <a:pPr defTabSz="457200">
              <a:spcBef>
                <a:spcPts val="1000"/>
              </a:spcBef>
              <a:buClr>
                <a:srgbClr val="5FCBEF"/>
              </a:buClr>
              <a:buSzPct val="80000"/>
              <a:buFont typeface="Wingdings 3" charset="2"/>
              <a:buChar char=""/>
              <a:defRPr/>
            </a:pPr>
            <a:r>
              <a:rPr lang="en-US" dirty="0">
                <a:latin typeface="Trebuchet MS" panose="020B0603020202020204" pitchFamily="34" charset="0"/>
              </a:rPr>
              <a:t> </a:t>
            </a:r>
            <a:r>
              <a:rPr lang="en-US" dirty="0">
                <a:solidFill>
                  <a:schemeClr val="tx2"/>
                </a:solidFill>
                <a:latin typeface="Trebuchet MS" panose="020B0603020202020204" pitchFamily="34" charset="0"/>
              </a:rPr>
              <a:t>Even if the end date is shortened, closeout requirements still apply per the terms and conditions of the award.  Make sure to get all closeout documentation from the PI before they leave the UW!</a:t>
            </a:r>
          </a:p>
          <a:p>
            <a:pPr marL="285750" marR="0" lvl="0" indent="-28575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90" name="Rectangle 27">
            <a:extLst>
              <a:ext uri="{FF2B5EF4-FFF2-40B4-BE49-F238E27FC236}">
                <a16:creationId xmlns:a16="http://schemas.microsoft.com/office/drawing/2014/main" id="{6AC675E8-14B6-40FA-B3B3-C1E2E39D2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56989EBF-8722-45B6-80BA-3B62833E4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a16="http://schemas.microsoft.com/office/drawing/2014/main" id="{7C9F3575-4D35-4C55-93E6-A0BB647C5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868C8FD7-A917-4543-8961-F5EB09C27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854E3115-F387-056B-176B-D77CFC56650B}"/>
              </a:ext>
            </a:extLst>
          </p:cNvPr>
          <p:cNvSpPr txBox="1"/>
          <p:nvPr/>
        </p:nvSpPr>
        <p:spPr>
          <a:xfrm>
            <a:off x="2849562" y="1838529"/>
            <a:ext cx="6424440" cy="4202834"/>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5FCBEF"/>
              </a:buClr>
              <a:buSzPct val="80000"/>
              <a:buFontTx/>
              <a:buNone/>
              <a:tabLst/>
              <a:defRPr/>
            </a:pPr>
            <a:br>
              <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br>
            <a:br>
              <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br>
            <a:endPar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40573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Title 1">
            <a:extLst>
              <a:ext uri="{FF2B5EF4-FFF2-40B4-BE49-F238E27FC236}">
                <a16:creationId xmlns:a16="http://schemas.microsoft.com/office/drawing/2014/main" id="{C00200C0-8B53-6691-D514-F8761534FC88}"/>
              </a:ext>
            </a:extLst>
          </p:cNvPr>
          <p:cNvSpPr txBox="1">
            <a:spLocks/>
          </p:cNvSpPr>
          <p:nvPr/>
        </p:nvSpPr>
        <p:spPr>
          <a:xfrm>
            <a:off x="959446" y="556047"/>
            <a:ext cx="10581785" cy="90022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E83C3">
                    <a:lumMod val="75000"/>
                  </a:srgbClr>
                </a:solidFill>
                <a:effectLst/>
                <a:uLnTx/>
                <a:uFillTx/>
                <a:latin typeface="Trebuchet MS" panose="020B0603020202020204" pitchFamily="34" charset="0"/>
                <a:ea typeface="+mj-ea"/>
                <a:cs typeface="+mj-cs"/>
              </a:rPr>
              <a:t>Form: Relinquishment/Transfer</a:t>
            </a:r>
            <a:endParaRPr kumimoji="0" lang="en-US" sz="3600" b="1" i="0" u="none" strike="noStrike" kern="1200" cap="none" spc="0" normalizeH="0" baseline="0" noProof="0" dirty="0">
              <a:ln>
                <a:noFill/>
              </a:ln>
              <a:solidFill>
                <a:srgbClr val="2E83C3">
                  <a:lumMod val="75000"/>
                </a:srgbClr>
              </a:solidFill>
              <a:effectLst/>
              <a:uLnTx/>
              <a:uFillTx/>
              <a:latin typeface="Trebuchet MS" panose="020B0603020202020204"/>
              <a:ea typeface="+mj-ea"/>
              <a:cs typeface="+mj-cs"/>
            </a:endParaRPr>
          </a:p>
        </p:txBody>
      </p:sp>
      <p:pic>
        <p:nvPicPr>
          <p:cNvPr id="3" name="Picture 2">
            <a:extLst>
              <a:ext uri="{FF2B5EF4-FFF2-40B4-BE49-F238E27FC236}">
                <a16:creationId xmlns:a16="http://schemas.microsoft.com/office/drawing/2014/main" id="{801218F7-7CCB-4562-A702-8B086B3A44D0}"/>
              </a:ext>
            </a:extLst>
          </p:cNvPr>
          <p:cNvPicPr>
            <a:picLocks noChangeAspect="1"/>
          </p:cNvPicPr>
          <p:nvPr/>
        </p:nvPicPr>
        <p:blipFill>
          <a:blip r:embed="rId2"/>
          <a:stretch>
            <a:fillRect/>
          </a:stretch>
        </p:blipFill>
        <p:spPr>
          <a:xfrm>
            <a:off x="3209267" y="1456276"/>
            <a:ext cx="5694787" cy="4786677"/>
          </a:xfrm>
          <a:prstGeom prst="rect">
            <a:avLst/>
          </a:prstGeom>
        </p:spPr>
      </p:pic>
    </p:spTree>
    <p:extLst>
      <p:ext uri="{BB962C8B-B14F-4D97-AF65-F5344CB8AC3E}">
        <p14:creationId xmlns:p14="http://schemas.microsoft.com/office/powerpoint/2010/main" val="4083303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393F540-F37B-47A6-9BC0-4FA4BAA67E80}"/>
              </a:ext>
            </a:extLst>
          </p:cNvPr>
          <p:cNvSpPr>
            <a:spLocks noGrp="1"/>
          </p:cNvSpPr>
          <p:nvPr>
            <p:ph type="title"/>
          </p:nvPr>
        </p:nvSpPr>
        <p:spPr>
          <a:xfrm>
            <a:off x="1333502" y="609600"/>
            <a:ext cx="8596668" cy="1320800"/>
          </a:xfrm>
        </p:spPr>
        <p:txBody>
          <a:bodyPr>
            <a:normAutofit/>
          </a:bodyPr>
          <a:lstStyle/>
          <a:p>
            <a:r>
              <a:rPr lang="en-US" b="1">
                <a:solidFill>
                  <a:schemeClr val="accent2">
                    <a:lumMod val="75000"/>
                  </a:schemeClr>
                </a:solidFill>
              </a:rPr>
              <a:t>Different process for NIH!</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79A38B45-7517-6EB4-F468-E8627D0678C0}"/>
              </a:ext>
            </a:extLst>
          </p:cNvPr>
          <p:cNvGraphicFramePr>
            <a:graphicFrameLocks noGrp="1"/>
          </p:cNvGraphicFramePr>
          <p:nvPr>
            <p:ph idx="1"/>
            <p:extLst>
              <p:ext uri="{D42A27DB-BD31-4B8C-83A1-F6EECF244321}">
                <p14:modId xmlns:p14="http://schemas.microsoft.com/office/powerpoint/2010/main" val="3880085815"/>
              </p:ext>
            </p:extLst>
          </p:nvPr>
        </p:nvGraphicFramePr>
        <p:xfrm>
          <a:off x="851673" y="1521487"/>
          <a:ext cx="4209421" cy="5012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Content Placeholder 2">
            <a:extLst>
              <a:ext uri="{FF2B5EF4-FFF2-40B4-BE49-F238E27FC236}">
                <a16:creationId xmlns:a16="http://schemas.microsoft.com/office/drawing/2014/main" id="{B2FD626C-B33A-B25C-D2BE-80FDBD3E919E}"/>
              </a:ext>
            </a:extLst>
          </p:cNvPr>
          <p:cNvSpPr txBox="1">
            <a:spLocks/>
          </p:cNvSpPr>
          <p:nvPr/>
        </p:nvSpPr>
        <p:spPr>
          <a:xfrm>
            <a:off x="5391294" y="2160590"/>
            <a:ext cx="3744525" cy="34292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p:txBody>
      </p:sp>
      <p:sp>
        <p:nvSpPr>
          <p:cNvPr id="17" name="Content Placeholder 2">
            <a:extLst>
              <a:ext uri="{FF2B5EF4-FFF2-40B4-BE49-F238E27FC236}">
                <a16:creationId xmlns:a16="http://schemas.microsoft.com/office/drawing/2014/main" id="{A5F04363-73BB-0B86-F5E0-B94A408B494C}"/>
              </a:ext>
            </a:extLst>
          </p:cNvPr>
          <p:cNvSpPr txBox="1">
            <a:spLocks/>
          </p:cNvSpPr>
          <p:nvPr/>
        </p:nvSpPr>
        <p:spPr>
          <a:xfrm>
            <a:off x="5410356" y="1544914"/>
            <a:ext cx="4016504" cy="2923391"/>
          </a:xfrm>
          <a:prstGeom prst="rect">
            <a:avLst/>
          </a:prstGeom>
          <a:ln>
            <a:solidFill>
              <a:schemeClr val="accent2"/>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7000"/>
              </a:lnSpc>
              <a:spcBef>
                <a:spcPts val="0"/>
              </a:spcBef>
              <a:spcAft>
                <a:spcPts val="0"/>
              </a:spcAft>
              <a:buClr>
                <a:srgbClr val="5FCBEF"/>
              </a:buClr>
              <a:buSzPct val="80000"/>
              <a:buFont typeface="Wingdings 3" charset="2"/>
              <a:buNone/>
              <a:tabLst/>
              <a:defRPr/>
            </a:pPr>
            <a:r>
              <a:rPr kumimoji="0" lang="en-US" sz="1500" b="1" i="0" u="sng"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Everyone Else</a:t>
            </a:r>
            <a:endParaRPr kumimoji="0" lang="en-US"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
                <a:srgbClr val="5FCBEF"/>
              </a:buClr>
              <a:buSzPct val="80000"/>
              <a:buFont typeface="Wingdings 3" charset="2"/>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Will send an amendment changing the </a:t>
            </a:r>
            <a:r>
              <a:rPr kumimoji="0" lang="en-US" sz="1500" b="0" i="0" u="sng"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end date </a:t>
            </a:r>
            <a:r>
              <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to the PI’s last day</a:t>
            </a:r>
          </a:p>
          <a:p>
            <a:pPr marL="342900" marR="0" lvl="0" indent="-342900" algn="l" defTabSz="457200" rtl="0" eaLnBrk="1" fontAlgn="auto" latinLnBrk="0" hangingPunct="1">
              <a:lnSpc>
                <a:spcPct val="107000"/>
              </a:lnSpc>
              <a:spcBef>
                <a:spcPts val="0"/>
              </a:spcBef>
              <a:spcAft>
                <a:spcPts val="0"/>
              </a:spcAft>
              <a:buClr>
                <a:srgbClr val="5FCBEF"/>
              </a:buClr>
              <a:buSzPct val="80000"/>
              <a:buFont typeface="Wingdings 3" charset="2"/>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GCA uses the new end date to reset the due date for final invoices and/reports as necessary</a:t>
            </a:r>
          </a:p>
          <a:p>
            <a:pPr marL="342900" marR="0" lvl="0" indent="-342900" algn="l" defTabSz="457200" rtl="0" eaLnBrk="1" fontAlgn="auto" latinLnBrk="0" hangingPunct="1">
              <a:lnSpc>
                <a:spcPct val="107000"/>
              </a:lnSpc>
              <a:spcBef>
                <a:spcPts val="0"/>
              </a:spcBef>
              <a:spcAft>
                <a:spcPts val="0"/>
              </a:spcAft>
              <a:buClr>
                <a:srgbClr val="5FCBEF"/>
              </a:buClr>
              <a:buSzPct val="80000"/>
              <a:buFont typeface="Wingdings 3" charset="2"/>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If there’s a cash balance, a refund is sent to the sponsor at closeout (occasionally, the sponsor will ask GCA to send $$ to the new institution)</a:t>
            </a:r>
          </a:p>
          <a:p>
            <a:pPr marL="342900" marR="0" lvl="0" indent="-342900" algn="l" defTabSz="457200" rtl="0" eaLnBrk="1" fontAlgn="auto" latinLnBrk="0" hangingPunct="1">
              <a:lnSpc>
                <a:spcPct val="107000"/>
              </a:lnSpc>
              <a:spcBef>
                <a:spcPts val="0"/>
              </a:spcBef>
              <a:spcAft>
                <a:spcPts val="0"/>
              </a:spcAft>
              <a:buClr>
                <a:srgbClr val="5FCBEF"/>
              </a:buClr>
              <a:buSzPct val="80000"/>
              <a:buFont typeface="Wingdings 3" charset="2"/>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Process is completed within 90 days typically</a:t>
            </a:r>
          </a:p>
          <a:p>
            <a:pPr marL="342900" marR="0" lvl="0" indent="-342900" algn="l" defTabSz="457200" rtl="0" eaLnBrk="1" fontAlgn="auto" latinLnBrk="0" hangingPunct="1">
              <a:lnSpc>
                <a:spcPct val="107000"/>
              </a:lnSpc>
              <a:spcBef>
                <a:spcPts val="0"/>
              </a:spcBef>
              <a:spcAft>
                <a:spcPts val="0"/>
              </a:spcAft>
              <a:buClr>
                <a:srgbClr val="5FCBEF"/>
              </a:buClr>
              <a:buSzPct val="80000"/>
              <a:buFont typeface="Wingdings 3" charset="2"/>
              <a:buChar char=""/>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
                <a:srgbClr val="5FCBEF"/>
              </a:buClr>
              <a:buSzPct val="80000"/>
              <a:buFont typeface="Wingdings 3" charset="2"/>
              <a:buChar char=""/>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descr="Pictures Of Depressed People - Cliparts.co">
            <a:extLst>
              <a:ext uri="{FF2B5EF4-FFF2-40B4-BE49-F238E27FC236}">
                <a16:creationId xmlns:a16="http://schemas.microsoft.com/office/drawing/2014/main" id="{447ED6D8-F769-DF1B-9429-00CD92E23E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31152" y="5680432"/>
            <a:ext cx="819699" cy="943266"/>
          </a:xfrm>
          <a:prstGeom prst="rect">
            <a:avLst/>
          </a:prstGeom>
        </p:spPr>
      </p:pic>
    </p:spTree>
    <p:extLst>
      <p:ext uri="{BB962C8B-B14F-4D97-AF65-F5344CB8AC3E}">
        <p14:creationId xmlns:p14="http://schemas.microsoft.com/office/powerpoint/2010/main" val="4124083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021614" y="1273781"/>
            <a:ext cx="5427569" cy="2849486"/>
          </a:xfrm>
        </p:spPr>
        <p:txBody>
          <a:bodyPr vert="horz" lIns="91440" tIns="45720" rIns="91440" bIns="45720" rtlCol="0" anchor="b">
            <a:normAutofit/>
          </a:bodyPr>
          <a:lstStyle/>
          <a:p>
            <a:r>
              <a:rPr lang="en-US" sz="4000" b="1">
                <a:solidFill>
                  <a:schemeClr val="accent2">
                    <a:lumMod val="75000"/>
                  </a:schemeClr>
                </a:solidFill>
              </a:rPr>
              <a:t>Other non-traditional endings</a:t>
            </a:r>
            <a:endParaRPr lang="en-US" sz="4000">
              <a:solidFill>
                <a:schemeClr val="accent2">
                  <a:lumMod val="75000"/>
                </a:schemeClr>
              </a:solidFill>
            </a:endParaRPr>
          </a:p>
        </p:txBody>
      </p:sp>
      <p:sp>
        <p:nvSpPr>
          <p:cNvPr id="21" name="Isosceles Triangle 2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Aspiration with solid fill">
            <a:extLst>
              <a:ext uri="{FF2B5EF4-FFF2-40B4-BE49-F238E27FC236}">
                <a16:creationId xmlns:a16="http://schemas.microsoft.com/office/drawing/2014/main" id="{554DAF3A-2A67-7E9E-153E-198BE4D2FE0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88604" y="1550139"/>
            <a:ext cx="3765692" cy="3765692"/>
          </a:xfrm>
          <a:prstGeom prst="rect">
            <a:avLst/>
          </a:prstGeom>
        </p:spPr>
      </p:pic>
    </p:spTree>
    <p:extLst>
      <p:ext uri="{BB962C8B-B14F-4D97-AF65-F5344CB8AC3E}">
        <p14:creationId xmlns:p14="http://schemas.microsoft.com/office/powerpoint/2010/main" val="2687323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7FDD-06C8-4D36-8865-F45CBCD8AB03}"/>
              </a:ext>
            </a:extLst>
          </p:cNvPr>
          <p:cNvSpPr>
            <a:spLocks noGrp="1"/>
          </p:cNvSpPr>
          <p:nvPr>
            <p:ph type="title"/>
          </p:nvPr>
        </p:nvSpPr>
        <p:spPr/>
        <p:txBody>
          <a:bodyPr/>
          <a:lstStyle/>
          <a:p>
            <a:r>
              <a:rPr lang="en-US" b="1">
                <a:solidFill>
                  <a:schemeClr val="accent2">
                    <a:lumMod val="75000"/>
                  </a:schemeClr>
                </a:solidFill>
                <a:latin typeface="Trebuchet MS" panose="020B0603020202020204" pitchFamily="34" charset="0"/>
              </a:rPr>
              <a:t>Fixed Price Award-remaining balance is over 25%</a:t>
            </a:r>
          </a:p>
        </p:txBody>
      </p:sp>
      <p:sp>
        <p:nvSpPr>
          <p:cNvPr id="3" name="Content Placeholder 2">
            <a:extLst>
              <a:ext uri="{FF2B5EF4-FFF2-40B4-BE49-F238E27FC236}">
                <a16:creationId xmlns:a16="http://schemas.microsoft.com/office/drawing/2014/main" id="{2B5B469E-AE3F-43D6-BDED-CEF63C225BE3}"/>
              </a:ext>
            </a:extLst>
          </p:cNvPr>
          <p:cNvSpPr>
            <a:spLocks noGrp="1"/>
          </p:cNvSpPr>
          <p:nvPr>
            <p:ph idx="1"/>
          </p:nvPr>
        </p:nvSpPr>
        <p:spPr/>
        <p:txBody>
          <a:bodyPr>
            <a:normAutofit lnSpcReduction="10000"/>
          </a:bodyPr>
          <a:lstStyle/>
          <a:p>
            <a:r>
              <a:rPr lang="en-US" sz="2400">
                <a:latin typeface="Trebuchet MS" panose="020B0603020202020204" pitchFamily="34" charset="0"/>
              </a:rPr>
              <a:t>These can go through GCA!</a:t>
            </a:r>
          </a:p>
          <a:p>
            <a:r>
              <a:rPr lang="en-US" sz="2400">
                <a:latin typeface="Trebuchet MS" panose="020B0603020202020204" pitchFamily="34" charset="0"/>
              </a:rPr>
              <a:t>Use Grant Tracker to provide:</a:t>
            </a:r>
          </a:p>
          <a:p>
            <a:pPr lvl="1"/>
            <a:r>
              <a:rPr lang="en-US" sz="2400">
                <a:latin typeface="Trebuchet MS" panose="020B0603020202020204" pitchFamily="34" charset="0"/>
              </a:rPr>
              <a:t>Confirmation that the project was completed</a:t>
            </a:r>
          </a:p>
          <a:p>
            <a:pPr lvl="1"/>
            <a:r>
              <a:rPr lang="en-US" sz="2400">
                <a:latin typeface="Trebuchet MS" panose="020B0603020202020204" pitchFamily="34" charset="0"/>
              </a:rPr>
              <a:t>A brief statement about why the unspent balance was so high</a:t>
            </a:r>
          </a:p>
          <a:p>
            <a:pPr lvl="1"/>
            <a:r>
              <a:rPr lang="en-US" sz="2400">
                <a:latin typeface="Trebuchet MS" panose="020B0603020202020204" pitchFamily="34" charset="0"/>
              </a:rPr>
              <a:t>Which surplus budget GCA should use to transfer the surplus balance</a:t>
            </a:r>
          </a:p>
          <a:p>
            <a:pPr lvl="2"/>
            <a:r>
              <a:rPr lang="en-US" sz="2400" i="1">
                <a:latin typeface="Trebuchet MS" panose="020B0603020202020204" pitchFamily="34" charset="0"/>
              </a:rPr>
              <a:t> Note: the IDC rate should match, or be within 10% of the award’s IDC rate</a:t>
            </a:r>
          </a:p>
        </p:txBody>
      </p:sp>
    </p:spTree>
    <p:extLst>
      <p:ext uri="{BB962C8B-B14F-4D97-AF65-F5344CB8AC3E}">
        <p14:creationId xmlns:p14="http://schemas.microsoft.com/office/powerpoint/2010/main" val="297326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D9797FDD-06C8-4D36-8865-F45CBCD8AB03}"/>
              </a:ext>
            </a:extLst>
          </p:cNvPr>
          <p:cNvSpPr>
            <a:spLocks noGrp="1"/>
          </p:cNvSpPr>
          <p:nvPr>
            <p:ph type="title"/>
          </p:nvPr>
        </p:nvSpPr>
        <p:spPr>
          <a:xfrm>
            <a:off x="677334" y="609599"/>
            <a:ext cx="3843375" cy="5545667"/>
          </a:xfrm>
        </p:spPr>
        <p:txBody>
          <a:bodyPr anchor="ctr">
            <a:normAutofit/>
          </a:bodyPr>
          <a:lstStyle/>
          <a:p>
            <a:r>
              <a:rPr lang="en-US" b="1" err="1">
                <a:solidFill>
                  <a:schemeClr val="tx1">
                    <a:lumMod val="85000"/>
                    <a:lumOff val="15000"/>
                  </a:schemeClr>
                </a:solidFill>
                <a:latin typeface="Trebuchet MS" panose="020B0603020202020204" pitchFamily="34" charset="0"/>
              </a:rPr>
              <a:t>Deobligation</a:t>
            </a:r>
            <a:endParaRPr lang="en-US" b="1">
              <a:solidFill>
                <a:schemeClr val="tx1">
                  <a:lumMod val="85000"/>
                  <a:lumOff val="15000"/>
                </a:schemeClr>
              </a:solidFill>
              <a:latin typeface="Trebuchet MS" panose="020B0603020202020204" pitchFamily="34" charset="0"/>
            </a:endParaRPr>
          </a:p>
        </p:txBody>
      </p:sp>
      <p:sp>
        <p:nvSpPr>
          <p:cNvPr id="3" name="Content Placeholder 2">
            <a:extLst>
              <a:ext uri="{FF2B5EF4-FFF2-40B4-BE49-F238E27FC236}">
                <a16:creationId xmlns:a16="http://schemas.microsoft.com/office/drawing/2014/main" id="{2B5B469E-AE3F-43D6-BDED-CEF63C225BE3}"/>
              </a:ext>
            </a:extLst>
          </p:cNvPr>
          <p:cNvSpPr>
            <a:spLocks noGrp="1"/>
          </p:cNvSpPr>
          <p:nvPr>
            <p:ph idx="1"/>
          </p:nvPr>
        </p:nvSpPr>
        <p:spPr>
          <a:xfrm>
            <a:off x="6116084" y="609600"/>
            <a:ext cx="5511296" cy="5545667"/>
          </a:xfrm>
        </p:spPr>
        <p:txBody>
          <a:bodyPr anchor="ctr">
            <a:normAutofit/>
          </a:bodyPr>
          <a:lstStyle/>
          <a:p>
            <a:r>
              <a:rPr lang="en-US" sz="2500">
                <a:solidFill>
                  <a:srgbClr val="FFFFFF"/>
                </a:solidFill>
                <a:latin typeface="Trebuchet MS" panose="020B0603020202020204" pitchFamily="34" charset="0"/>
              </a:rPr>
              <a:t>These used to require a form</a:t>
            </a:r>
          </a:p>
          <a:p>
            <a:r>
              <a:rPr lang="en-US" sz="2500">
                <a:solidFill>
                  <a:srgbClr val="FFFFFF"/>
                </a:solidFill>
                <a:latin typeface="Trebuchet MS" panose="020B0603020202020204" pitchFamily="34" charset="0"/>
              </a:rPr>
              <a:t>Just need the sponsor to send an amended award agreement to OSP</a:t>
            </a:r>
          </a:p>
          <a:p>
            <a:pPr lvl="1"/>
            <a:r>
              <a:rPr lang="en-US" sz="2500">
                <a:solidFill>
                  <a:srgbClr val="FFFFFF"/>
                </a:solidFill>
                <a:latin typeface="Trebuchet MS" panose="020B0603020202020204" pitchFamily="34" charset="0"/>
              </a:rPr>
              <a:t>OSP will send a Post Award Change (PAC) to GCA to reduce the award amount in the system</a:t>
            </a:r>
          </a:p>
        </p:txBody>
      </p:sp>
    </p:spTree>
    <p:extLst>
      <p:ext uri="{BB962C8B-B14F-4D97-AF65-F5344CB8AC3E}">
        <p14:creationId xmlns:p14="http://schemas.microsoft.com/office/powerpoint/2010/main" val="3574746438"/>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3"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4"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20B2275-0AE6-8FFD-C042-F646FE953BE2}"/>
              </a:ext>
            </a:extLst>
          </p:cNvPr>
          <p:cNvSpPr>
            <a:spLocks noGrp="1"/>
          </p:cNvSpPr>
          <p:nvPr>
            <p:ph type="title"/>
          </p:nvPr>
        </p:nvSpPr>
        <p:spPr>
          <a:xfrm>
            <a:off x="1935040" y="66342"/>
            <a:ext cx="7766936" cy="1646302"/>
          </a:xfrm>
        </p:spPr>
        <p:txBody>
          <a:bodyPr vert="horz" lIns="91440" tIns="45720" rIns="91440" bIns="45720" rtlCol="0" anchor="b">
            <a:normAutofit/>
          </a:bodyPr>
          <a:lstStyle/>
          <a:p>
            <a:pPr algn="ctr"/>
            <a:r>
              <a:rPr lang="en-US" sz="5400" b="1">
                <a:solidFill>
                  <a:srgbClr val="FFFFFF"/>
                </a:solidFill>
              </a:rPr>
              <a:t>Questions?</a:t>
            </a:r>
            <a:endParaRPr lang="en-US" b="1"/>
          </a:p>
        </p:txBody>
      </p:sp>
      <p:pic>
        <p:nvPicPr>
          <p:cNvPr id="35" name="Picture 34">
            <a:extLst>
              <a:ext uri="{FF2B5EF4-FFF2-40B4-BE49-F238E27FC236}">
                <a16:creationId xmlns:a16="http://schemas.microsoft.com/office/drawing/2014/main" id="{49E0980B-5C06-D866-D604-C9EEBE9DD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8542" y="2247130"/>
            <a:ext cx="5019350" cy="3234725"/>
          </a:xfrm>
          <a:prstGeom prst="rect">
            <a:avLst/>
          </a:prstGeom>
        </p:spPr>
      </p:pic>
      <p:pic>
        <p:nvPicPr>
          <p:cNvPr id="36" name="Picture 2" descr="How To Ask Questions Effectively. When we have a question, our first… | by  Soundarya Balasubramani | Agile Insider | Medium">
            <a:extLst>
              <a:ext uri="{FF2B5EF4-FFF2-40B4-BE49-F238E27FC236}">
                <a16:creationId xmlns:a16="http://schemas.microsoft.com/office/drawing/2014/main" id="{CD4CD82A-2FEB-A6A9-1871-0E0F7BCC94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247652" y="683383"/>
            <a:ext cx="2894880" cy="16969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7516FE-4EED-3B41-0ACE-9353DEAC5C59}"/>
              </a:ext>
            </a:extLst>
          </p:cNvPr>
          <p:cNvPicPr>
            <a:picLocks noChangeAspect="1"/>
          </p:cNvPicPr>
          <p:nvPr/>
        </p:nvPicPr>
        <p:blipFill>
          <a:blip r:embed="rId4"/>
          <a:stretch>
            <a:fillRect/>
          </a:stretch>
        </p:blipFill>
        <p:spPr>
          <a:xfrm>
            <a:off x="8713902" y="4760644"/>
            <a:ext cx="3270739" cy="1915297"/>
          </a:xfrm>
          <a:prstGeom prst="rect">
            <a:avLst/>
          </a:prstGeom>
        </p:spPr>
      </p:pic>
    </p:spTree>
    <p:extLst>
      <p:ext uri="{BB962C8B-B14F-4D97-AF65-F5344CB8AC3E}">
        <p14:creationId xmlns:p14="http://schemas.microsoft.com/office/powerpoint/2010/main" val="1379223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11">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3">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D7968-13A8-FB81-C591-EBEC91370042}"/>
              </a:ext>
            </a:extLst>
          </p:cNvPr>
          <p:cNvSpPr>
            <a:spLocks noGrp="1"/>
          </p:cNvSpPr>
          <p:nvPr>
            <p:ph type="title"/>
          </p:nvPr>
        </p:nvSpPr>
        <p:spPr/>
        <p:txBody>
          <a:bodyPr/>
          <a:lstStyle/>
          <a:p>
            <a:r>
              <a:rPr lang="en-US" b="1">
                <a:solidFill>
                  <a:schemeClr val="accent2">
                    <a:lumMod val="75000"/>
                  </a:schemeClr>
                </a:solidFill>
              </a:rPr>
              <a:t>Future Forum</a:t>
            </a:r>
          </a:p>
        </p:txBody>
      </p:sp>
      <p:graphicFrame>
        <p:nvGraphicFramePr>
          <p:cNvPr id="7" name="Content Placeholder 2">
            <a:extLst>
              <a:ext uri="{FF2B5EF4-FFF2-40B4-BE49-F238E27FC236}">
                <a16:creationId xmlns:a16="http://schemas.microsoft.com/office/drawing/2014/main" id="{3198DF5F-BAD4-7818-44E6-409C41CFBBE9}"/>
              </a:ext>
            </a:extLst>
          </p:cNvPr>
          <p:cNvGraphicFramePr>
            <a:graphicFrameLocks noGrp="1"/>
          </p:cNvGraphicFramePr>
          <p:nvPr>
            <p:ph idx="1"/>
            <p:extLst>
              <p:ext uri="{D42A27DB-BD31-4B8C-83A1-F6EECF244321}">
                <p14:modId xmlns:p14="http://schemas.microsoft.com/office/powerpoint/2010/main" val="2687358991"/>
              </p:ext>
            </p:extLst>
          </p:nvPr>
        </p:nvGraphicFramePr>
        <p:xfrm>
          <a:off x="1700018" y="2060326"/>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345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7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ontent Placeholder 2">
            <a:extLst>
              <a:ext uri="{FF2B5EF4-FFF2-40B4-BE49-F238E27FC236}">
                <a16:creationId xmlns:a16="http://schemas.microsoft.com/office/drawing/2014/main" id="{6B9B0CCF-45B4-44A2-5B9C-6CA4A43833AA}"/>
              </a:ext>
            </a:extLst>
          </p:cNvPr>
          <p:cNvSpPr>
            <a:spLocks noGrp="1"/>
          </p:cNvSpPr>
          <p:nvPr>
            <p:ph idx="1"/>
          </p:nvPr>
        </p:nvSpPr>
        <p:spPr>
          <a:xfrm>
            <a:off x="990600" y="1253067"/>
            <a:ext cx="5621867" cy="4351866"/>
          </a:xfrm>
        </p:spPr>
        <p:txBody>
          <a:bodyPr vert="horz" lIns="91440" tIns="45720" rIns="91440" bIns="45720" rtlCol="0" anchor="ctr">
            <a:normAutofit/>
          </a:bodyPr>
          <a:lstStyle/>
          <a:p>
            <a:pPr marL="0" indent="0">
              <a:buNone/>
            </a:pPr>
            <a:r>
              <a:rPr lang="fr-FR" b="1"/>
              <a:t>Grant Tracker: </a:t>
            </a:r>
            <a:br>
              <a:rPr lang="fr-FR"/>
            </a:br>
            <a:r>
              <a:rPr lang="fr-FR">
                <a:solidFill>
                  <a:schemeClr val="accent2">
                    <a:lumMod val="75000"/>
                  </a:schemeClr>
                </a:solidFill>
                <a:hlinkClick r:id="rId2">
                  <a:extLst>
                    <a:ext uri="{A12FA001-AC4F-418D-AE19-62706E023703}">
                      <ahyp:hlinkClr xmlns:ahyp="http://schemas.microsoft.com/office/drawing/2018/hyperlinkcolor" val="tx"/>
                    </a:ext>
                  </a:extLst>
                </a:hlinkClick>
              </a:rPr>
              <a:t>https://www.washington.edu/research/gca/budget/granttracker.html</a:t>
            </a:r>
            <a:endParaRPr lang="fr-FR">
              <a:solidFill>
                <a:schemeClr val="accent2">
                  <a:lumMod val="75000"/>
                </a:schemeClr>
              </a:solidFill>
            </a:endParaRPr>
          </a:p>
          <a:p>
            <a:pPr marL="0" indent="0">
              <a:buNone/>
            </a:pPr>
            <a:r>
              <a:rPr lang="fr-FR"/>
              <a:t>	</a:t>
            </a:r>
          </a:p>
          <a:p>
            <a:pPr marL="0" indent="0">
              <a:buNone/>
            </a:pPr>
            <a:r>
              <a:rPr lang="fr-FR" b="1"/>
              <a:t>Email:</a:t>
            </a:r>
            <a:r>
              <a:rPr lang="fr-FR" b="1">
                <a:solidFill>
                  <a:schemeClr val="accent2">
                    <a:lumMod val="75000"/>
                  </a:schemeClr>
                </a:solidFill>
              </a:rPr>
              <a:t> </a:t>
            </a:r>
            <a:r>
              <a:rPr lang="fr-FR">
                <a:solidFill>
                  <a:schemeClr val="accent2">
                    <a:lumMod val="75000"/>
                  </a:schemeClr>
                </a:solidFill>
                <a:hlinkClick r:id="rId3">
                  <a:extLst>
                    <a:ext uri="{A12FA001-AC4F-418D-AE19-62706E023703}">
                      <ahyp:hlinkClr xmlns:ahyp="http://schemas.microsoft.com/office/drawing/2018/hyperlinkcolor" val="tx"/>
                    </a:ext>
                  </a:extLst>
                </a:hlinkClick>
              </a:rPr>
              <a:t>gcahelp@uw.edu</a:t>
            </a:r>
            <a:endParaRPr lang="fr-FR">
              <a:solidFill>
                <a:schemeClr val="accent2">
                  <a:lumMod val="75000"/>
                </a:schemeClr>
              </a:solidFill>
            </a:endParaRPr>
          </a:p>
          <a:p>
            <a:pPr marL="0" indent="0">
              <a:buNone/>
            </a:pPr>
            <a:r>
              <a:rPr lang="en-US"/>
              <a:t>	</a:t>
            </a:r>
          </a:p>
          <a:p>
            <a:pPr marL="0" indent="0">
              <a:buNone/>
            </a:pPr>
            <a:r>
              <a:rPr lang="en-US" b="1"/>
              <a:t>GCA Help Hotline: </a:t>
            </a:r>
            <a:r>
              <a:rPr lang="en-US"/>
              <a:t>206-616-9995 (9-12pm, 1-4pm)</a:t>
            </a:r>
          </a:p>
          <a:p>
            <a:pPr marL="0" indent="0">
              <a:buNone/>
            </a:pPr>
            <a:endParaRPr lang="fr-FR"/>
          </a:p>
        </p:txBody>
      </p:sp>
      <p:sp>
        <p:nvSpPr>
          <p:cNvPr id="103" name="Rectangle 8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04" name="Straight Connector 8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8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0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Isosceles Triangle 9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Isosceles Triangle 9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12E060E-3F09-A2CA-0BC0-F33E7C22C3B8}"/>
              </a:ext>
            </a:extLst>
          </p:cNvPr>
          <p:cNvSpPr>
            <a:spLocks noGrp="1"/>
          </p:cNvSpPr>
          <p:nvPr>
            <p:ph type="title"/>
          </p:nvPr>
        </p:nvSpPr>
        <p:spPr>
          <a:xfrm>
            <a:off x="7829658" y="1253067"/>
            <a:ext cx="3371742" cy="4351866"/>
          </a:xfrm>
        </p:spPr>
        <p:txBody>
          <a:bodyPr anchor="ctr">
            <a:normAutofit/>
          </a:bodyPr>
          <a:lstStyle/>
          <a:p>
            <a:r>
              <a:rPr lang="en-US" b="1">
                <a:solidFill>
                  <a:schemeClr val="bg1"/>
                </a:solidFill>
              </a:rPr>
              <a:t>Contact Us</a:t>
            </a:r>
          </a:p>
        </p:txBody>
      </p:sp>
      <p:pic>
        <p:nvPicPr>
          <p:cNvPr id="7" name="Graphic 6" descr="Send with solid fill">
            <a:extLst>
              <a:ext uri="{FF2B5EF4-FFF2-40B4-BE49-F238E27FC236}">
                <a16:creationId xmlns:a16="http://schemas.microsoft.com/office/drawing/2014/main" id="{DEEEC159-DEAD-9B34-F0F9-99102E52FA5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889713">
            <a:off x="217251" y="3105794"/>
            <a:ext cx="591005" cy="591005"/>
          </a:xfrm>
          <a:prstGeom prst="rect">
            <a:avLst/>
          </a:prstGeom>
        </p:spPr>
      </p:pic>
      <p:pic>
        <p:nvPicPr>
          <p:cNvPr id="9" name="Graphic 8" descr="Phone Vibration with solid fill">
            <a:extLst>
              <a:ext uri="{FF2B5EF4-FFF2-40B4-BE49-F238E27FC236}">
                <a16:creationId xmlns:a16="http://schemas.microsoft.com/office/drawing/2014/main" id="{E655DE0D-D1C6-E87F-4FC0-68A13CAF3E8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0275912">
            <a:off x="264714" y="4024664"/>
            <a:ext cx="591005" cy="591005"/>
          </a:xfrm>
          <a:prstGeom prst="rect">
            <a:avLst/>
          </a:prstGeom>
        </p:spPr>
      </p:pic>
      <p:pic>
        <p:nvPicPr>
          <p:cNvPr id="11" name="Graphic 10" descr="Remote learning language with solid fill">
            <a:extLst>
              <a:ext uri="{FF2B5EF4-FFF2-40B4-BE49-F238E27FC236}">
                <a16:creationId xmlns:a16="http://schemas.microsoft.com/office/drawing/2014/main" id="{D1366CDF-90DD-1F52-7E2A-9273B343BA1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9506" y="2044326"/>
            <a:ext cx="728134" cy="728134"/>
          </a:xfrm>
          <a:prstGeom prst="rect">
            <a:avLst/>
          </a:prstGeom>
        </p:spPr>
      </p:pic>
    </p:spTree>
    <p:extLst>
      <p:ext uri="{BB962C8B-B14F-4D97-AF65-F5344CB8AC3E}">
        <p14:creationId xmlns:p14="http://schemas.microsoft.com/office/powerpoint/2010/main" val="408037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57C6-A0C7-41AF-BDEE-D8131302D671}"/>
              </a:ext>
            </a:extLst>
          </p:cNvPr>
          <p:cNvSpPr>
            <a:spLocks noGrp="1"/>
          </p:cNvSpPr>
          <p:nvPr>
            <p:ph type="title"/>
          </p:nvPr>
        </p:nvSpPr>
        <p:spPr/>
        <p:txBody>
          <a:bodyPr/>
          <a:lstStyle/>
          <a:p>
            <a:r>
              <a:rPr lang="en-US" b="1">
                <a:solidFill>
                  <a:schemeClr val="accent1">
                    <a:lumMod val="50000"/>
                  </a:schemeClr>
                </a:solidFill>
              </a:rPr>
              <a:t>Washington State Estimate Letters: </a:t>
            </a:r>
            <a:br>
              <a:rPr lang="en-US" b="1">
                <a:solidFill>
                  <a:schemeClr val="accent1">
                    <a:lumMod val="50000"/>
                  </a:schemeClr>
                </a:solidFill>
              </a:rPr>
            </a:br>
            <a:r>
              <a:rPr lang="en-US" b="1">
                <a:solidFill>
                  <a:schemeClr val="accent1">
                    <a:lumMod val="50000"/>
                  </a:schemeClr>
                </a:solidFill>
              </a:rPr>
              <a:t>Fiscal Year End Requirements</a:t>
            </a:r>
          </a:p>
        </p:txBody>
      </p:sp>
      <p:sp>
        <p:nvSpPr>
          <p:cNvPr id="3" name="Content Placeholder 2">
            <a:extLst>
              <a:ext uri="{FF2B5EF4-FFF2-40B4-BE49-F238E27FC236}">
                <a16:creationId xmlns:a16="http://schemas.microsoft.com/office/drawing/2014/main" id="{808F6999-9101-492D-9D48-939FE922CAFF}"/>
              </a:ext>
            </a:extLst>
          </p:cNvPr>
          <p:cNvSpPr>
            <a:spLocks noGrp="1"/>
          </p:cNvSpPr>
          <p:nvPr>
            <p:ph idx="1"/>
          </p:nvPr>
        </p:nvSpPr>
        <p:spPr/>
        <p:txBody>
          <a:bodyPr vert="horz" lIns="91440" tIns="45720" rIns="91440" bIns="45720" rtlCol="0" anchor="t">
            <a:normAutofit/>
          </a:bodyPr>
          <a:lstStyle/>
          <a:p>
            <a:endParaRPr lang="en-US"/>
          </a:p>
          <a:p>
            <a:r>
              <a:rPr lang="en-US"/>
              <a:t>Per Washington State Administrative and Accounting Manual (SAAM) Chapter 90 on fiscal year end reporting policies and procedures, GCA must submit invoices or estimate letters for all services rendered through </a:t>
            </a:r>
            <a:r>
              <a:rPr lang="en-US" b="1"/>
              <a:t>June 30 </a:t>
            </a:r>
            <a:r>
              <a:rPr lang="en-US"/>
              <a:t>on Washington State funded awards by the deadline published on SAAM</a:t>
            </a:r>
          </a:p>
          <a:p>
            <a:endParaRPr lang="en-US"/>
          </a:p>
          <a:p>
            <a:endParaRPr lang="en-US"/>
          </a:p>
          <a:p>
            <a:endParaRPr lang="en-US"/>
          </a:p>
        </p:txBody>
      </p:sp>
      <p:pic>
        <p:nvPicPr>
          <p:cNvPr id="8" name="Picture 7" descr="FY22 Closing Calendar.  Interagency billing mailed by 7/25/22">
            <a:extLst>
              <a:ext uri="{FF2B5EF4-FFF2-40B4-BE49-F238E27FC236}">
                <a16:creationId xmlns:a16="http://schemas.microsoft.com/office/drawing/2014/main" id="{D8864A60-8C5A-2E3D-8749-B68224D76FD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7424" y="4061901"/>
            <a:ext cx="7842466" cy="1805617"/>
          </a:xfrm>
          <a:prstGeom prst="rect">
            <a:avLst/>
          </a:prstGeom>
        </p:spPr>
      </p:pic>
    </p:spTree>
    <p:extLst>
      <p:ext uri="{BB962C8B-B14F-4D97-AF65-F5344CB8AC3E}">
        <p14:creationId xmlns:p14="http://schemas.microsoft.com/office/powerpoint/2010/main" val="427728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091C3-0F7F-4825-B1E6-2544226B8353}"/>
              </a:ext>
            </a:extLst>
          </p:cNvPr>
          <p:cNvSpPr>
            <a:spLocks noGrp="1"/>
          </p:cNvSpPr>
          <p:nvPr>
            <p:ph type="title"/>
          </p:nvPr>
        </p:nvSpPr>
        <p:spPr>
          <a:xfrm>
            <a:off x="685801" y="1179151"/>
            <a:ext cx="3809995" cy="4463889"/>
          </a:xfrm>
        </p:spPr>
        <p:txBody>
          <a:bodyPr anchor="ctr">
            <a:normAutofit/>
          </a:bodyPr>
          <a:lstStyle/>
          <a:p>
            <a:r>
              <a:rPr lang="en-US" b="1">
                <a:solidFill>
                  <a:schemeClr val="accent1">
                    <a:lumMod val="50000"/>
                  </a:schemeClr>
                </a:solidFill>
              </a:rPr>
              <a:t>What to expect!</a:t>
            </a:r>
          </a:p>
        </p:txBody>
      </p:sp>
      <p:sp>
        <p:nvSpPr>
          <p:cNvPr id="36" name="Isosceles Triangle 3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8" name="Straight Connector 3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CCE4CC-3107-4B16-9462-7C17667F300D}"/>
              </a:ext>
            </a:extLst>
          </p:cNvPr>
          <p:cNvSpPr>
            <a:spLocks noGrp="1"/>
          </p:cNvSpPr>
          <p:nvPr>
            <p:ph idx="1"/>
          </p:nvPr>
        </p:nvSpPr>
        <p:spPr>
          <a:xfrm>
            <a:off x="4978918" y="1109144"/>
            <a:ext cx="6341016" cy="5480191"/>
          </a:xfrm>
        </p:spPr>
        <p:txBody>
          <a:bodyPr anchor="ctr">
            <a:normAutofit/>
          </a:bodyPr>
          <a:lstStyle/>
          <a:p>
            <a:r>
              <a:rPr lang="en-US" dirty="0"/>
              <a:t>You might receive an invoice/estimate letter request directly from the State Agency – if you do, please forward them to </a:t>
            </a:r>
            <a:r>
              <a:rPr lang="en-US" dirty="0">
                <a:hlinkClick r:id="rId2"/>
              </a:rPr>
              <a:t>gcahelp@uw.edu</a:t>
            </a:r>
            <a:endParaRPr lang="en-US" dirty="0"/>
          </a:p>
          <a:p>
            <a:pPr marL="0" indent="0">
              <a:buNone/>
            </a:pPr>
            <a:endParaRPr lang="en-US" dirty="0"/>
          </a:p>
          <a:p>
            <a:r>
              <a:rPr lang="en-US" dirty="0"/>
              <a:t>GCA will also determine which Washington State awards require an estimate letter instead of an invoice based on several factors</a:t>
            </a:r>
          </a:p>
          <a:p>
            <a:endParaRPr lang="en-US" dirty="0"/>
          </a:p>
          <a:p>
            <a:r>
              <a:rPr lang="en-US" dirty="0"/>
              <a:t>In mid-June, our office will send Grant Trackers to departments with Washington State awards that require invoicing information for June billing</a:t>
            </a:r>
          </a:p>
          <a:p>
            <a:pPr lvl="1"/>
            <a:r>
              <a:rPr lang="en-US" dirty="0"/>
              <a:t>Friendly reminder: please also make sure you have contacts set up in Grant Tracker so you receive these notices!</a:t>
            </a:r>
          </a:p>
          <a:p>
            <a:endParaRPr lang="en-US" dirty="0"/>
          </a:p>
          <a:p>
            <a:endParaRPr lang="en-US" dirty="0"/>
          </a:p>
        </p:txBody>
      </p:sp>
      <p:sp>
        <p:nvSpPr>
          <p:cNvPr id="40" name="Isosceles Triangle 3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1519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E78DF-C68F-4D28-A14D-63A5A1212B1F}"/>
              </a:ext>
            </a:extLst>
          </p:cNvPr>
          <p:cNvSpPr>
            <a:spLocks noGrp="1"/>
          </p:cNvSpPr>
          <p:nvPr>
            <p:ph type="title"/>
          </p:nvPr>
        </p:nvSpPr>
        <p:spPr>
          <a:xfrm>
            <a:off x="1043950" y="1179151"/>
            <a:ext cx="3300646" cy="4463889"/>
          </a:xfrm>
        </p:spPr>
        <p:txBody>
          <a:bodyPr anchor="ctr">
            <a:normAutofit/>
          </a:bodyPr>
          <a:lstStyle/>
          <a:p>
            <a:r>
              <a:rPr lang="en-US" b="1" dirty="0">
                <a:solidFill>
                  <a:schemeClr val="accent1">
                    <a:lumMod val="50000"/>
                  </a:schemeClr>
                </a:solidFill>
              </a:rPr>
              <a:t>Importance of responding</a:t>
            </a:r>
          </a:p>
        </p:txBody>
      </p:sp>
      <p:sp>
        <p:nvSpPr>
          <p:cNvPr id="36" name="Isosceles Triangle 3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8" name="Straight Connector 3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BBB0F2-595D-45BA-9B45-F12D07322964}"/>
              </a:ext>
            </a:extLst>
          </p:cNvPr>
          <p:cNvSpPr>
            <a:spLocks noGrp="1"/>
          </p:cNvSpPr>
          <p:nvPr>
            <p:ph idx="1"/>
          </p:nvPr>
        </p:nvSpPr>
        <p:spPr>
          <a:xfrm>
            <a:off x="4978918" y="1109145"/>
            <a:ext cx="6341016" cy="4603900"/>
          </a:xfrm>
        </p:spPr>
        <p:txBody>
          <a:bodyPr anchor="ctr">
            <a:normAutofit/>
          </a:bodyPr>
          <a:lstStyle/>
          <a:p>
            <a:r>
              <a:rPr lang="en-US" dirty="0"/>
              <a:t>Please respond to the Grant Trackers by June 30 so we can send the estimate letters by July 11!  </a:t>
            </a:r>
          </a:p>
          <a:p>
            <a:pPr marL="457200" lvl="1" indent="0">
              <a:buNone/>
            </a:pPr>
            <a:endParaRPr lang="en-US" dirty="0"/>
          </a:p>
          <a:p>
            <a:r>
              <a:rPr lang="en-US" dirty="0"/>
              <a:t>Expenditures that aren’t billed or included in estimate letters will most likely NOT be reimbursed by the State</a:t>
            </a:r>
          </a:p>
          <a:p>
            <a:endParaRPr lang="en-US" dirty="0"/>
          </a:p>
        </p:txBody>
      </p:sp>
      <p:sp>
        <p:nvSpPr>
          <p:cNvPr id="40" name="Isosceles Triangle 3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815919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3.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4.xml><?xml version="1.0" encoding="utf-8"?>
<a:theme xmlns:a="http://schemas.openxmlformats.org/drawingml/2006/main" name="1_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5.xml><?xml version="1.0" encoding="utf-8"?>
<a:theme xmlns:a="http://schemas.openxmlformats.org/drawingml/2006/main" name="1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6.xml><?xml version="1.0" encoding="utf-8"?>
<a:theme xmlns:a="http://schemas.openxmlformats.org/drawingml/2006/main" name="2_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7.xml><?xml version="1.0" encoding="utf-8"?>
<a:theme xmlns:a="http://schemas.openxmlformats.org/drawingml/2006/main" name="2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8.xml><?xml version="1.0" encoding="utf-8"?>
<a:theme xmlns:a="http://schemas.openxmlformats.org/drawingml/2006/main" name="3_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9.xml><?xml version="1.0" encoding="utf-8"?>
<a:theme xmlns:a="http://schemas.openxmlformats.org/drawingml/2006/main" name="3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78C6C2921D464196A43C6E01452E23" ma:contentTypeVersion="11" ma:contentTypeDescription="Create a new document." ma:contentTypeScope="" ma:versionID="c6e12ecce1b57cb8b32dfdb88de4cea4">
  <xsd:schema xmlns:xsd="http://www.w3.org/2001/XMLSchema" xmlns:xs="http://www.w3.org/2001/XMLSchema" xmlns:p="http://schemas.microsoft.com/office/2006/metadata/properties" xmlns:ns3="a2fab18f-a3dc-4844-911e-8db0ce532646" xmlns:ns4="52e03c0d-1808-42f4-9a53-65ccfb1a4993" targetNamespace="http://schemas.microsoft.com/office/2006/metadata/properties" ma:root="true" ma:fieldsID="73d19af633d1621c3fc73ffa68614eaf" ns3:_="" ns4:_="">
    <xsd:import namespace="a2fab18f-a3dc-4844-911e-8db0ce532646"/>
    <xsd:import namespace="52e03c0d-1808-42f4-9a53-65ccfb1a499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fab18f-a3dc-4844-911e-8db0ce5326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e03c0d-1808-42f4-9a53-65ccfb1a499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BE96F0-8889-45C1-B701-41B16B4526C5}">
  <ds:schemaRefs>
    <ds:schemaRef ds:uri="52e03c0d-1808-42f4-9a53-65ccfb1a4993"/>
    <ds:schemaRef ds:uri="http://purl.org/dc/terms/"/>
    <ds:schemaRef ds:uri="http://www.w3.org/XML/1998/namespace"/>
    <ds:schemaRef ds:uri="http://purl.org/dc/elements/1.1/"/>
    <ds:schemaRef ds:uri="http://schemas.microsoft.com/office/2006/documentManagement/types"/>
    <ds:schemaRef ds:uri="http://purl.org/dc/dcmitype/"/>
    <ds:schemaRef ds:uri="a2fab18f-a3dc-4844-911e-8db0ce532646"/>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E4633C8-A96F-4272-B58F-DB766535850B}">
  <ds:schemaRefs>
    <ds:schemaRef ds:uri="http://schemas.microsoft.com/sharepoint/v3/contenttype/forms"/>
  </ds:schemaRefs>
</ds:datastoreItem>
</file>

<file path=customXml/itemProps3.xml><?xml version="1.0" encoding="utf-8"?>
<ds:datastoreItem xmlns:ds="http://schemas.openxmlformats.org/officeDocument/2006/customXml" ds:itemID="{9D9775F5-09B5-4331-85FC-B9ADC3831F02}">
  <ds:schemaRefs>
    <ds:schemaRef ds:uri="52e03c0d-1808-42f4-9a53-65ccfb1a4993"/>
    <ds:schemaRef ds:uri="a2fab18f-a3dc-4844-911e-8db0ce532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160</TotalTime>
  <Words>4035</Words>
  <Application>Microsoft Office PowerPoint</Application>
  <PresentationFormat>Widescreen</PresentationFormat>
  <Paragraphs>344</Paragraphs>
  <Slides>68</Slides>
  <Notes>0</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68</vt:i4>
      </vt:variant>
    </vt:vector>
  </HeadingPairs>
  <TitlesOfParts>
    <vt:vector size="89" baseType="lpstr">
      <vt:lpstr>Open Sans Light</vt:lpstr>
      <vt:lpstr>Calibri</vt:lpstr>
      <vt:lpstr>Trebuchet MS</vt:lpstr>
      <vt:lpstr>Arial</vt:lpstr>
      <vt:lpstr>Calibri Light</vt:lpstr>
      <vt:lpstr>Symbol</vt:lpstr>
      <vt:lpstr>Lucida Grande</vt:lpstr>
      <vt:lpstr>Wingdings 3</vt:lpstr>
      <vt:lpstr>Uni Sans</vt:lpstr>
      <vt:lpstr>Open Sans</vt:lpstr>
      <vt:lpstr>Corbel</vt:lpstr>
      <vt:lpstr>Encode Sans Normal Black</vt:lpstr>
      <vt:lpstr>Facet</vt:lpstr>
      <vt:lpstr>UWFT_Purple_Theme</vt:lpstr>
      <vt:lpstr>UWFT_White_Theme</vt:lpstr>
      <vt:lpstr>1_UWFT_Purple_Theme</vt:lpstr>
      <vt:lpstr>1_UWFT_White_Theme</vt:lpstr>
      <vt:lpstr>2_UWFT_Purple_Theme</vt:lpstr>
      <vt:lpstr>2_UWFT_White_Theme</vt:lpstr>
      <vt:lpstr>3_UWFT_Purple_Theme</vt:lpstr>
      <vt:lpstr>3_UWFT_White_Theme</vt:lpstr>
      <vt:lpstr>Disclaimer</vt:lpstr>
      <vt:lpstr>GCA Forum</vt:lpstr>
      <vt:lpstr>Welcome!</vt:lpstr>
      <vt:lpstr>Agenda</vt:lpstr>
      <vt:lpstr>Quick Updates and Reminders from GCA</vt:lpstr>
      <vt:lpstr>Federal Unique Entity Identifier (UEI)  replaced DUNS</vt:lpstr>
      <vt:lpstr>Washington State Estimate Letters:  Fiscal Year End Requirements</vt:lpstr>
      <vt:lpstr>What to expect!</vt:lpstr>
      <vt:lpstr>Importance of responding</vt:lpstr>
      <vt:lpstr>INTRODUCTION TO ECC</vt:lpstr>
      <vt:lpstr>WHAT IS ECC?</vt:lpstr>
      <vt:lpstr>HOW WILL ECC IMPACT USERS?</vt:lpstr>
      <vt:lpstr>BENEFITS</vt:lpstr>
      <vt:lpstr>IMPACTS</vt:lpstr>
      <vt:lpstr>WE NEED USER INPUT!</vt:lpstr>
      <vt:lpstr>CURRENT PRIORITIES AND COMMITMENTS</vt:lpstr>
      <vt:lpstr>WHAT’S NEXT?</vt:lpstr>
      <vt:lpstr>Q&amp;A from MRAM (May 2022)</vt:lpstr>
      <vt:lpstr>Q&amp;A from MRAM (May 2022) cont.</vt:lpstr>
      <vt:lpstr>Q&amp;A from MRAM (May 2022) cont.</vt:lpstr>
      <vt:lpstr>Q&amp;A from MRAM (May 2022) cont.</vt:lpstr>
      <vt:lpstr>Operational Announcement - eFECS</vt:lpstr>
      <vt:lpstr>We need your help! </vt:lpstr>
      <vt:lpstr>Final Action Date</vt:lpstr>
      <vt:lpstr>What is the Final Action Date?</vt:lpstr>
      <vt:lpstr>What determines my FAD?</vt:lpstr>
      <vt:lpstr>Impact of the FAD</vt:lpstr>
      <vt:lpstr>What if my FAD is before the end date?</vt:lpstr>
      <vt:lpstr>Questions?</vt:lpstr>
      <vt:lpstr>Deficit vs. Expense Transfers</vt:lpstr>
      <vt:lpstr>Deficit vs. Expense Transfers</vt:lpstr>
      <vt:lpstr>Expense Transfers:  Definition</vt:lpstr>
      <vt:lpstr>Expense Transfers: Purpose</vt:lpstr>
      <vt:lpstr>Expense Transfers:  Risk</vt:lpstr>
      <vt:lpstr>Expense Transfers: Timing</vt:lpstr>
      <vt:lpstr>Expense Transfers: Other Considerations</vt:lpstr>
      <vt:lpstr>Budget Deficit: Definition</vt:lpstr>
      <vt:lpstr>Budget Deficit: Why do they occur?</vt:lpstr>
      <vt:lpstr>Budget Deficit: Transferring / clearing deficit</vt:lpstr>
      <vt:lpstr>Deficit Transfers: Processing</vt:lpstr>
      <vt:lpstr>Deficit Transfers: Processing</vt:lpstr>
      <vt:lpstr>Deficit Transfers: Processing</vt:lpstr>
      <vt:lpstr>Questions?</vt:lpstr>
      <vt:lpstr>Surplus Budgets 101</vt:lpstr>
      <vt:lpstr>So your budget is closing with cash on hand…</vt:lpstr>
      <vt:lpstr>A quick note before we dive in</vt:lpstr>
      <vt:lpstr>Great! That means we can keep the balance on our milestone budget, right?</vt:lpstr>
      <vt:lpstr>Can we keep it, continued…</vt:lpstr>
      <vt:lpstr>Can we keep it, continued…</vt:lpstr>
      <vt:lpstr>I’m sure we can keep this balance. Where does it go?</vt:lpstr>
      <vt:lpstr>Where does the surplus go, continued</vt:lpstr>
      <vt:lpstr>Important Note!</vt:lpstr>
      <vt:lpstr>Resource!</vt:lpstr>
      <vt:lpstr>Questions?</vt:lpstr>
      <vt:lpstr>End of Award: Non-Traditional Endings Early Terminations &amp; Relinquishments (PI Transfer)</vt:lpstr>
      <vt:lpstr>Definition for Early Termination and Relinquishment</vt:lpstr>
      <vt:lpstr>OSP has an intake form to help gather the appropriate information to ensure a smooth ending to awards:</vt:lpstr>
      <vt:lpstr>Early Termination</vt:lpstr>
      <vt:lpstr>PowerPoint Presentation</vt:lpstr>
      <vt:lpstr>Relinquishment/Transfer</vt:lpstr>
      <vt:lpstr>PowerPoint Presentation</vt:lpstr>
      <vt:lpstr>Different process for NIH!</vt:lpstr>
      <vt:lpstr>Other non-traditional endings</vt:lpstr>
      <vt:lpstr>Fixed Price Award-remaining balance is over 25%</vt:lpstr>
      <vt:lpstr>Deobligation</vt:lpstr>
      <vt:lpstr>Questions?</vt:lpstr>
      <vt:lpstr>Future Forum</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Michelle Davis</dc:creator>
  <cp:lastModifiedBy>Michelle Davis</cp:lastModifiedBy>
  <cp:revision>28</cp:revision>
  <dcterms:created xsi:type="dcterms:W3CDTF">2022-05-12T23:09:17Z</dcterms:created>
  <dcterms:modified xsi:type="dcterms:W3CDTF">2022-05-26T14:23:53Z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0x010100CB78C6C2921D464196A43C6E01452E23</vt:lpwstr>
  </property>
</Properties>
</file>