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6858000" cx="9144000"/>
  <p:notesSz cx="6858000" cy="9144000"/>
  <p:embeddedFontLst>
    <p:embeddedFont>
      <p:font typeface="Open Sans ExtraBold"/>
      <p:bold r:id="rId8"/>
      <p:boldItalic r:id="rId9"/>
    </p:embeddedFont>
    <p:embeddedFont>
      <p:font typeface="Open Sans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penSans-bold.fntdata"/><Relationship Id="rId10" Type="http://schemas.openxmlformats.org/officeDocument/2006/relationships/font" Target="fonts/OpenSans-regular.fntdata"/><Relationship Id="rId13" Type="http://schemas.openxmlformats.org/officeDocument/2006/relationships/font" Target="fonts/OpenSans-boldItalic.fntdata"/><Relationship Id="rId12" Type="http://schemas.openxmlformats.org/officeDocument/2006/relationships/font" Target="fonts/OpenSa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OpenSansExtra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OpenSansExtra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2.png"/><Relationship Id="rId10" Type="http://schemas.openxmlformats.org/officeDocument/2006/relationships/hyperlink" Target="https://www.washington.edu/research/training/core/" TargetMode="External"/><Relationship Id="rId9" Type="http://schemas.openxmlformats.org/officeDocument/2006/relationships/hyperlink" Target="https://www.washington.edu/research/training/core/" TargetMode="External"/><Relationship Id="rId5" Type="http://schemas.openxmlformats.org/officeDocument/2006/relationships/image" Target="../media/image1.png"/><Relationship Id="rId6" Type="http://schemas.openxmlformats.org/officeDocument/2006/relationships/hyperlink" Target="https://uwresearch.gosignmeup.com/public/course/browse" TargetMode="External"/><Relationship Id="rId7" Type="http://schemas.openxmlformats.org/officeDocument/2006/relationships/hyperlink" Target="https://uwresearch.gosignmeup.com/public/course/browse" TargetMode="External"/><Relationship Id="rId8" Type="http://schemas.openxmlformats.org/officeDocument/2006/relationships/hyperlink" Target="https://www.washington.edu/research/training/core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2.png"/><Relationship Id="rId11" Type="http://schemas.openxmlformats.org/officeDocument/2006/relationships/image" Target="../media/image4.png"/><Relationship Id="rId10" Type="http://schemas.openxmlformats.org/officeDocument/2006/relationships/hyperlink" Target="https://www.washington.edu/research/training/core/" TargetMode="External"/><Relationship Id="rId9" Type="http://schemas.openxmlformats.org/officeDocument/2006/relationships/hyperlink" Target="https://www.washington.edu/research/training/core/" TargetMode="External"/><Relationship Id="rId5" Type="http://schemas.openxmlformats.org/officeDocument/2006/relationships/image" Target="../media/image1.png"/><Relationship Id="rId6" Type="http://schemas.openxmlformats.org/officeDocument/2006/relationships/hyperlink" Target="https://uwresearch.gosignmeup.com/public/course/browse" TargetMode="External"/><Relationship Id="rId7" Type="http://schemas.openxmlformats.org/officeDocument/2006/relationships/hyperlink" Target="https://uwresearch.gosignmeup.com/public/course/browse" TargetMode="External"/><Relationship Id="rId8" Type="http://schemas.openxmlformats.org/officeDocument/2006/relationships/hyperlink" Target="https://www.washington.edu/research/training/cor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 b="39416" l="0" r="0" t="39416"/>
          <a:stretch/>
        </p:blipFill>
        <p:spPr>
          <a:xfrm>
            <a:off x="-9525" y="9221"/>
            <a:ext cx="9144000" cy="129093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0" y="1300155"/>
            <a:ext cx="9144000" cy="443020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-10048" y="5730359"/>
            <a:ext cx="9153525" cy="1112678"/>
          </a:xfrm>
          <a:prstGeom prst="rect">
            <a:avLst/>
          </a:prstGeom>
          <a:solidFill>
            <a:srgbClr val="2200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838200" y="1569207"/>
            <a:ext cx="6840175" cy="27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Winter 2024 schedule published</a:t>
            </a:r>
            <a:endParaRPr/>
          </a:p>
          <a:p>
            <a:pPr indent="-457200" lvl="0" marL="457200" marR="0" rtl="0" algn="l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Process change: </a:t>
            </a:r>
            <a:r>
              <a:rPr b="0" i="0" lang="en-US" sz="2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Zoom link for webinar now included in enrollment confirmation email and all reminders</a:t>
            </a:r>
            <a:endParaRPr/>
          </a:p>
          <a:p>
            <a:pPr indent="-457200" lvl="0" marL="457200" marR="0" rtl="0" algn="l"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Enrollment open until day of class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152400" y="3555529"/>
            <a:ext cx="73761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hient2\Desktop\Untitled-1.png" id="94" name="Google Shape;9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5954" y="5860877"/>
            <a:ext cx="2209800" cy="80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72400" y="5943600"/>
            <a:ext cx="135802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>
            <a:hlinkClick r:id="rId6"/>
          </p:cNvPr>
          <p:cNvSpPr/>
          <p:nvPr/>
        </p:nvSpPr>
        <p:spPr>
          <a:xfrm>
            <a:off x="4312600" y="6037138"/>
            <a:ext cx="1358020" cy="457200"/>
          </a:xfrm>
          <a:prstGeom prst="roundRect">
            <a:avLst>
              <a:gd fmla="val 16667" name="adj"/>
            </a:avLst>
          </a:prstGeom>
          <a:solidFill>
            <a:srgbClr val="595959"/>
          </a:solidFill>
          <a:ln cap="flat" cmpd="sng" w="190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sng" cap="none" strike="noStrike">
                <a:solidFill>
                  <a:srgbClr val="FFCC00"/>
                </a:solidFill>
                <a:latin typeface="Open Sans"/>
                <a:ea typeface="Open Sans"/>
                <a:cs typeface="Open Sans"/>
                <a:sym typeface="Open San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CORE Registration</a:t>
            </a:r>
            <a:endParaRPr b="1" i="0" sz="1200" u="none" cap="none" strike="noStrike">
              <a:solidFill>
                <a:srgbClr val="FFCC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2751756" y="6040776"/>
            <a:ext cx="1358020" cy="457200"/>
          </a:xfrm>
          <a:prstGeom prst="roundRect">
            <a:avLst>
              <a:gd fmla="val 16667" name="adj"/>
            </a:avLst>
          </a:prstGeom>
          <a:solidFill>
            <a:srgbClr val="595959"/>
          </a:solidFill>
          <a:ln cap="flat" cmpd="sng" w="190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sng" cap="none" strike="noStrike">
                <a:solidFill>
                  <a:srgbClr val="FFCC00"/>
                </a:solidFill>
                <a:latin typeface="Open Sans"/>
                <a:ea typeface="Open Sans"/>
                <a:cs typeface="Open Sans"/>
                <a:sym typeface="Open Sans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CORE </a:t>
            </a:r>
            <a:br>
              <a:rPr b="1" i="0" lang="en-US" sz="1200" u="sng" cap="none" strike="noStrike">
                <a:solidFill>
                  <a:srgbClr val="FFCC00"/>
                </a:solidFill>
                <a:latin typeface="Open Sans"/>
                <a:ea typeface="Open Sans"/>
                <a:cs typeface="Open Sans"/>
                <a:sym typeface="Open Sans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</a:br>
            <a:r>
              <a:rPr b="1" i="0" lang="en-US" sz="1200" u="sng" cap="none" strike="noStrike">
                <a:solidFill>
                  <a:srgbClr val="FFCC00"/>
                </a:solidFill>
                <a:latin typeface="Open Sans"/>
                <a:ea typeface="Open Sans"/>
                <a:cs typeface="Open Sans"/>
                <a:sym typeface="Open Sans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Home</a:t>
            </a:r>
            <a:endParaRPr b="1" i="0" sz="1200" u="none" cap="none" strike="noStrike">
              <a:solidFill>
                <a:srgbClr val="FFCC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890016" y="264922"/>
            <a:ext cx="8025384" cy="805176"/>
          </a:xfrm>
          <a:prstGeom prst="rect">
            <a:avLst/>
          </a:prstGeom>
          <a:gradFill>
            <a:gsLst>
              <a:gs pos="0">
                <a:srgbClr val="F4F8FB"/>
              </a:gs>
              <a:gs pos="100000">
                <a:srgbClr val="B0C6E1">
                  <a:alpha val="9019"/>
                </a:srgbClr>
              </a:gs>
            </a:gsLst>
            <a:lin ang="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757159" y="320308"/>
            <a:ext cx="692121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828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43017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CORE Updates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4"/>
          <p:cNvPicPr preferRelativeResize="0"/>
          <p:nvPr/>
        </p:nvPicPr>
        <p:blipFill rotWithShape="1">
          <a:blip r:embed="rId3">
            <a:alphaModFix/>
          </a:blip>
          <a:srcRect b="39416" l="0" r="0" t="39416"/>
          <a:stretch/>
        </p:blipFill>
        <p:spPr>
          <a:xfrm>
            <a:off x="-9525" y="9221"/>
            <a:ext cx="9144000" cy="129093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4"/>
          <p:cNvSpPr/>
          <p:nvPr/>
        </p:nvSpPr>
        <p:spPr>
          <a:xfrm>
            <a:off x="-10048" y="5730359"/>
            <a:ext cx="9153525" cy="1112678"/>
          </a:xfrm>
          <a:prstGeom prst="rect">
            <a:avLst/>
          </a:prstGeom>
          <a:solidFill>
            <a:srgbClr val="2200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152400" y="3555529"/>
            <a:ext cx="73761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hient2\Desktop\Untitled-1.png" id="108" name="Google Shape;10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5954" y="5860877"/>
            <a:ext cx="2209800" cy="80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72400" y="5943600"/>
            <a:ext cx="135802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4">
            <a:hlinkClick r:id="rId6"/>
          </p:cNvPr>
          <p:cNvSpPr/>
          <p:nvPr/>
        </p:nvSpPr>
        <p:spPr>
          <a:xfrm>
            <a:off x="4312600" y="6037138"/>
            <a:ext cx="1358020" cy="457200"/>
          </a:xfrm>
          <a:prstGeom prst="roundRect">
            <a:avLst>
              <a:gd fmla="val 16667" name="adj"/>
            </a:avLst>
          </a:prstGeom>
          <a:solidFill>
            <a:srgbClr val="595959"/>
          </a:solidFill>
          <a:ln cap="flat" cmpd="sng" w="190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sng" cap="none" strike="noStrike">
                <a:solidFill>
                  <a:srgbClr val="FFCC00"/>
                </a:solidFill>
                <a:latin typeface="Open Sans"/>
                <a:ea typeface="Open Sans"/>
                <a:cs typeface="Open Sans"/>
                <a:sym typeface="Open San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CORE Registration</a:t>
            </a:r>
            <a:endParaRPr b="1" i="0" sz="1200" u="none" cap="none" strike="noStrike">
              <a:solidFill>
                <a:srgbClr val="FFCC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2751756" y="6040776"/>
            <a:ext cx="1358020" cy="457200"/>
          </a:xfrm>
          <a:prstGeom prst="roundRect">
            <a:avLst>
              <a:gd fmla="val 16667" name="adj"/>
            </a:avLst>
          </a:prstGeom>
          <a:solidFill>
            <a:srgbClr val="595959"/>
          </a:solidFill>
          <a:ln cap="flat" cmpd="sng" w="190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sng" cap="none" strike="noStrike">
                <a:solidFill>
                  <a:srgbClr val="FFCC00"/>
                </a:solidFill>
                <a:latin typeface="Open Sans"/>
                <a:ea typeface="Open Sans"/>
                <a:cs typeface="Open Sans"/>
                <a:sym typeface="Open Sans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CORE </a:t>
            </a:r>
            <a:br>
              <a:rPr b="1" i="0" lang="en-US" sz="1200" u="sng" cap="none" strike="noStrike">
                <a:solidFill>
                  <a:srgbClr val="FFCC00"/>
                </a:solidFill>
                <a:latin typeface="Open Sans"/>
                <a:ea typeface="Open Sans"/>
                <a:cs typeface="Open Sans"/>
                <a:sym typeface="Open Sans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</a:br>
            <a:r>
              <a:rPr b="1" i="0" lang="en-US" sz="1200" u="sng" cap="none" strike="noStrike">
                <a:solidFill>
                  <a:srgbClr val="FFCC00"/>
                </a:solidFill>
                <a:latin typeface="Open Sans"/>
                <a:ea typeface="Open Sans"/>
                <a:cs typeface="Open Sans"/>
                <a:sym typeface="Open Sans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Home</a:t>
            </a:r>
            <a:endParaRPr b="1" i="0" sz="1200" u="none" cap="none" strike="noStrike">
              <a:solidFill>
                <a:srgbClr val="FFCC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890016" y="264922"/>
            <a:ext cx="6177976" cy="805176"/>
          </a:xfrm>
          <a:prstGeom prst="rect">
            <a:avLst/>
          </a:prstGeom>
          <a:gradFill>
            <a:gsLst>
              <a:gs pos="0">
                <a:srgbClr val="F4F8FB"/>
              </a:gs>
              <a:gs pos="100000">
                <a:srgbClr val="B0C6E1">
                  <a:alpha val="9019"/>
                </a:srgbClr>
              </a:gs>
            </a:gsLst>
            <a:lin ang="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4"/>
          <p:cNvSpPr txBox="1"/>
          <p:nvPr/>
        </p:nvSpPr>
        <p:spPr>
          <a:xfrm>
            <a:off x="757160" y="320308"/>
            <a:ext cx="54912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828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43017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CORE</a:t>
            </a:r>
            <a:endParaRPr/>
          </a:p>
        </p:txBody>
      </p:sp>
      <p:pic>
        <p:nvPicPr>
          <p:cNvPr id="114" name="Google Shape;114;p1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724639" y="268479"/>
            <a:ext cx="5410200" cy="535449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/>
        </p:nvSpPr>
        <p:spPr>
          <a:xfrm>
            <a:off x="685146" y="1688476"/>
            <a:ext cx="549124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828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430175"/>
                </a:solidFill>
                <a:latin typeface="Open Sans"/>
                <a:ea typeface="Open Sans"/>
                <a:cs typeface="Open Sans"/>
                <a:sym typeface="Open Sans"/>
              </a:rPr>
              <a:t>Courses</a:t>
            </a:r>
            <a:endParaRPr/>
          </a:p>
          <a:p>
            <a:pPr indent="0" lvl="0" marL="1828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430175"/>
                </a:solidFill>
                <a:latin typeface="Open Sans"/>
                <a:ea typeface="Open Sans"/>
                <a:cs typeface="Open Sans"/>
                <a:sym typeface="Open Sans"/>
              </a:rPr>
              <a:t>Jan-Mar 2024: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GO AWAY BLUE LINK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DADE7"/>
      </a:hlink>
      <a:folHlink>
        <a:srgbClr val="6DADE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