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</p:sldIdLst>
  <p:sldSz cy="6858000" cx="9144000"/>
  <p:notesSz cx="6858000" cy="9144000"/>
  <p:embeddedFontLst>
    <p:embeddedFont>
      <p:font typeface="Encode Sans Black"/>
      <p:bold r:id="rId25"/>
    </p:embeddedFont>
    <p:embeddedFont>
      <p:font typeface="Open Sans Light"/>
      <p:regular r:id="rId26"/>
      <p:bold r:id="rId27"/>
      <p:italic r:id="rId28"/>
      <p:boldItalic r:id="rId29"/>
    </p:embeddedFont>
    <p:embeddedFont>
      <p:font typeface="Open Sans"/>
      <p:regular r:id="rId30"/>
      <p:bold r:id="rId31"/>
      <p:italic r:id="rId32"/>
      <p:boldItalic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OpenSansLight-regular.fntdata"/><Relationship Id="rId25" Type="http://schemas.openxmlformats.org/officeDocument/2006/relationships/font" Target="fonts/EncodeSansBlack-bold.fntdata"/><Relationship Id="rId28" Type="http://schemas.openxmlformats.org/officeDocument/2006/relationships/font" Target="fonts/OpenSansLight-italic.fntdata"/><Relationship Id="rId27" Type="http://schemas.openxmlformats.org/officeDocument/2006/relationships/font" Target="fonts/OpenSansLight-bold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font" Target="fonts/OpenSansLight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OpenSans-bold.fntdata"/><Relationship Id="rId30" Type="http://schemas.openxmlformats.org/officeDocument/2006/relationships/font" Target="fonts/OpenSans-regular.fntdata"/><Relationship Id="rId11" Type="http://schemas.openxmlformats.org/officeDocument/2006/relationships/slide" Target="slides/slide5.xml"/><Relationship Id="rId33" Type="http://schemas.openxmlformats.org/officeDocument/2006/relationships/font" Target="fonts/OpenSans-boldItalic.fntdata"/><Relationship Id="rId10" Type="http://schemas.openxmlformats.org/officeDocument/2006/relationships/slide" Target="slides/slide4.xml"/><Relationship Id="rId32" Type="http://schemas.openxmlformats.org/officeDocument/2006/relationships/font" Target="fonts/OpenSans-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Relationship Id="rId3" Type="http://schemas.openxmlformats.org/officeDocument/2006/relationships/image" Target="../media/image6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Relationship Id="rId3" Type="http://schemas.openxmlformats.org/officeDocument/2006/relationships/image" Target="../media/image6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6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7" name="Google Shape;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0" name="Google Shape;1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6" name="Google Shape;1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8" name="Google Shape;1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1" name="Google Shape;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6" name="Google Shape;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1" name="Google Shape;31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2" name="Google Shape;3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5" name="Google Shape;35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36" name="Google Shape;3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7" name="Google Shape;37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9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2" name="Google Shape;4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3" name="Google Shape;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7" name="Google Shape;4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8" name="Google Shape;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finance.uw.edu/pafc/resources-salary-cap-issues-workday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Relationship Id="rId3" Type="http://schemas.openxmlformats.org/officeDocument/2006/relationships/hyperlink" Target="mailto:gcafco@uw.edu" TargetMode="External"/><Relationship Id="rId4" Type="http://schemas.openxmlformats.org/officeDocument/2006/relationships/hyperlink" Target="mailto:effortreporting@uw.edu" TargetMode="External"/><Relationship Id="rId5" Type="http://schemas.openxmlformats.org/officeDocument/2006/relationships/hyperlink" Target="https://finance.uw.edu/pafc/" TargetMode="External"/><Relationship Id="rId6" Type="http://schemas.openxmlformats.org/officeDocument/2006/relationships/hyperlink" Target="mailto:mgard4@uw.eud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finance.uw.edu/pafc/calculatorstools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92029" y="1640263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COMPLIANCE HOT TOPIC: IBS, EFFORT, AND SALARY CAP</a:t>
            </a:r>
            <a:endParaRPr/>
          </a:p>
        </p:txBody>
      </p:sp>
      <p:sp>
        <p:nvSpPr>
          <p:cNvPr id="54" name="Google Shape;54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December 2023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Matt Gardner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Post Award Fiscal Compliance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What you can’t do in Workday…</a:t>
            </a:r>
            <a:endParaRPr/>
          </a:p>
        </p:txBody>
      </p:sp>
      <p:sp>
        <p:nvSpPr>
          <p:cNvPr id="120" name="Google Shape;120;p20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Pre-Workday/FEC process whereby the ADS can exclusively cover over-the-cap portion isn’t possible.</a:t>
            </a:r>
            <a:endParaRPr/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There are a couple of options to handle these situations…</a:t>
            </a:r>
            <a:endParaRPr/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20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  <p:pic>
        <p:nvPicPr>
          <p:cNvPr id="122" name="Google Shape;122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55064" y="2544504"/>
            <a:ext cx="5833872" cy="22713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1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Salary Cap and ADS – Option #1</a:t>
            </a:r>
            <a:endParaRPr/>
          </a:p>
        </p:txBody>
      </p:sp>
      <p:sp>
        <p:nvSpPr>
          <p:cNvPr id="128" name="Google Shape;128;p21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If the ADS is 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NOT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to be used towards any sponsored award effort, then the faculty must reduce the amount of effort devoted to sponsored awards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Example: If Faculty A’s IBS is 80% REG and 20% ADS, and the ADS is not to be used towards any sponsored award effort, then…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maximum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amount of IBS that may be committed to sponsored award is 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80%</a:t>
            </a:r>
            <a:endParaRPr/>
          </a:p>
        </p:txBody>
      </p:sp>
      <p:sp>
        <p:nvSpPr>
          <p:cNvPr id="129" name="Google Shape;129;p21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Salary Cap and ADS – Option #2</a:t>
            </a:r>
            <a:endParaRPr/>
          </a:p>
        </p:txBody>
      </p:sp>
      <p:sp>
        <p:nvSpPr>
          <p:cNvPr id="135" name="Google Shape;135;p22"/>
          <p:cNvSpPr txBox="1"/>
          <p:nvPr>
            <p:ph idx="2" type="body"/>
          </p:nvPr>
        </p:nvSpPr>
        <p:spPr>
          <a:xfrm>
            <a:off x="659305" y="1736725"/>
            <a:ext cx="8196210" cy="43897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Charge the ADS to sponsored awards in proportion to the proposed effort on the award*</a:t>
            </a:r>
            <a:endParaRPr/>
          </a:p>
          <a:p>
            <a:pPr indent="-213359" lvl="0" marL="342900" rtl="0" algn="l"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Faculty A’s monthly IBS:</a:t>
            </a:r>
            <a:endParaRPr/>
          </a:p>
          <a:p>
            <a:pPr indent="-228600" lvl="2" marL="1143000" rtl="0" algn="l">
              <a:spcBef>
                <a:spcPts val="306"/>
              </a:spcBef>
              <a:spcAft>
                <a:spcPts val="0"/>
              </a:spcAft>
              <a:buClr>
                <a:srgbClr val="4B2E83"/>
              </a:buClr>
              <a:buSzPct val="1000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REG 80%</a:t>
            </a:r>
            <a:endParaRPr/>
          </a:p>
          <a:p>
            <a:pPr indent="-228600" lvl="2" marL="1143000" rtl="0" algn="l">
              <a:spcBef>
                <a:spcPts val="306"/>
              </a:spcBef>
              <a:spcAft>
                <a:spcPts val="0"/>
              </a:spcAft>
              <a:buClr>
                <a:srgbClr val="4B2E83"/>
              </a:buClr>
              <a:buSzPct val="1000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ADS 20%</a:t>
            </a:r>
            <a:endParaRPr/>
          </a:p>
          <a:p>
            <a:pPr indent="-177800" lvl="1" marL="742950" rtl="0" algn="l"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Faculty A proposes the following levels of effort on Awards where salary cap applies:</a:t>
            </a:r>
            <a:endParaRPr/>
          </a:p>
          <a:p>
            <a:pPr indent="-228600" lvl="2" marL="1143000" rtl="0" algn="l">
              <a:spcBef>
                <a:spcPts val="306"/>
              </a:spcBef>
              <a:spcAft>
                <a:spcPts val="0"/>
              </a:spcAft>
              <a:buClr>
                <a:srgbClr val="4B2E83"/>
              </a:buClr>
              <a:buSzPct val="1000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Grant A: 25%</a:t>
            </a:r>
            <a:endParaRPr/>
          </a:p>
          <a:p>
            <a:pPr indent="-228600" lvl="2" marL="1143000" rtl="0" algn="l">
              <a:spcBef>
                <a:spcPts val="306"/>
              </a:spcBef>
              <a:spcAft>
                <a:spcPts val="0"/>
              </a:spcAft>
              <a:buClr>
                <a:srgbClr val="4B2E83"/>
              </a:buClr>
              <a:buSzPct val="1000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Grant B: 40%</a:t>
            </a:r>
            <a:endParaRPr/>
          </a:p>
          <a:p>
            <a:pPr indent="-228600" lvl="2" marL="1143000" rtl="0" algn="l">
              <a:spcBef>
                <a:spcPts val="306"/>
              </a:spcBef>
              <a:spcAft>
                <a:spcPts val="0"/>
              </a:spcAft>
              <a:buClr>
                <a:srgbClr val="4B2E83"/>
              </a:buClr>
              <a:buSzPct val="1000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Grant C: 30%</a:t>
            </a:r>
            <a:endParaRPr/>
          </a:p>
          <a:p>
            <a:pPr indent="-228600" lvl="2" marL="1143000" rtl="0" algn="l">
              <a:spcBef>
                <a:spcPts val="306"/>
              </a:spcBef>
              <a:spcAft>
                <a:spcPts val="0"/>
              </a:spcAft>
              <a:buClr>
                <a:srgbClr val="4B2E83"/>
              </a:buClr>
              <a:buSzPct val="1000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Total Sponsored Award proposed effort: 95%</a:t>
            </a:r>
            <a:endParaRPr/>
          </a:p>
          <a:p>
            <a:pPr indent="0" lvl="0" marL="0" rtl="0" algn="l"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>
                <a:latin typeface="Arial"/>
                <a:ea typeface="Arial"/>
                <a:cs typeface="Arial"/>
                <a:sym typeface="Arial"/>
              </a:rPr>
              <a:t>*Because an ADS/ENS is part of the UW’s Institutional Base Salary, it is permissible to charge the pay to sponsored award in proportion to the devoted effort</a:t>
            </a:r>
            <a:endParaRPr/>
          </a:p>
          <a:p>
            <a:pPr indent="-131444" lvl="2" marL="1143000" rtl="0" algn="l">
              <a:spcBef>
                <a:spcPts val="306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1" marL="457200" rtl="0" algn="l"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13359" lvl="0" marL="342900" rtl="0" algn="l"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 u="sng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Salary Cap and ADS – Option #2</a:t>
            </a:r>
            <a:endParaRPr/>
          </a:p>
        </p:txBody>
      </p:sp>
      <p:sp>
        <p:nvSpPr>
          <p:cNvPr id="142" name="Google Shape;142;p2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REG Payroll Allocation:</a:t>
            </a:r>
            <a:endParaRPr/>
          </a:p>
          <a:p>
            <a:pPr indent="-285750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Grant A: 25%</a:t>
            </a:r>
            <a:endParaRPr/>
          </a:p>
          <a:p>
            <a:pPr indent="-285750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Grant B: 40%</a:t>
            </a:r>
            <a:endParaRPr/>
          </a:p>
          <a:p>
            <a:pPr indent="-285750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Grant C: 30%</a:t>
            </a:r>
            <a:endParaRPr/>
          </a:p>
          <a:p>
            <a:pPr indent="-168275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ADS allocation:</a:t>
            </a:r>
            <a:endParaRPr/>
          </a:p>
          <a:p>
            <a:pPr indent="-285750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Grant A: 25%</a:t>
            </a:r>
            <a:endParaRPr/>
          </a:p>
          <a:p>
            <a:pPr indent="-285750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Grant B: 40%</a:t>
            </a:r>
            <a:endParaRPr/>
          </a:p>
          <a:p>
            <a:pPr indent="-285750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Grant C: 30%</a:t>
            </a:r>
            <a:endParaRPr/>
          </a:p>
          <a:p>
            <a:pPr indent="-168275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Workday will perform the Salary Cap calculation on the REG and ADS pay</a:t>
            </a:r>
            <a:endParaRPr/>
          </a:p>
        </p:txBody>
      </p:sp>
      <p:sp>
        <p:nvSpPr>
          <p:cNvPr id="143" name="Google Shape;143;p23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Other Salary Cap Topics</a:t>
            </a:r>
            <a:endParaRPr/>
          </a:p>
        </p:txBody>
      </p:sp>
      <p:sp>
        <p:nvSpPr>
          <p:cNvPr id="149" name="Google Shape;149;p24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There are Workday issues with Salary Cap relating to: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Hourly Employees and/or Retro Pay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Use of Salary Cap Fund</a:t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Jesse Rice reached out to Grant Managers with affected grants back in November with information on how to fix these issues in Workday. </a:t>
            </a:r>
            <a:endParaRPr/>
          </a:p>
        </p:txBody>
      </p:sp>
      <p:sp>
        <p:nvSpPr>
          <p:cNvPr id="150" name="Google Shape;150;p24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Resources</a:t>
            </a:r>
            <a:endParaRPr/>
          </a:p>
        </p:txBody>
      </p:sp>
      <p:sp>
        <p:nvSpPr>
          <p:cNvPr id="156" name="Google Shape;156;p25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PAFC Effort Team website: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https://finance.uw.edu/pafc/resources-salary-cap-issues-workday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Copies of slides decks and Zoom recordings as to how to fix these issues in Workday</a:t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There will also be an exception report published in the near future in order to track when these instances occur.</a:t>
            </a:r>
            <a:endParaRPr/>
          </a:p>
        </p:txBody>
      </p:sp>
      <p:sp>
        <p:nvSpPr>
          <p:cNvPr id="157" name="Google Shape;157;p25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6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ECC Updates</a:t>
            </a:r>
            <a:endParaRPr/>
          </a:p>
        </p:txBody>
      </p:sp>
      <p:sp>
        <p:nvSpPr>
          <p:cNvPr id="163" name="Google Shape;163;p26"/>
          <p:cNvSpPr txBox="1"/>
          <p:nvPr>
            <p:ph idx="2" type="body"/>
          </p:nvPr>
        </p:nvSpPr>
        <p:spPr>
          <a:xfrm>
            <a:off x="659305" y="1736725"/>
            <a:ext cx="8196210" cy="4453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ECC is live and the “Pre-Review” period for Project Statements is now open.</a:t>
            </a:r>
            <a:endParaRPr/>
          </a:p>
          <a:p>
            <a:pPr indent="-224790" lvl="0" marL="342900" rtl="0" algn="l">
              <a:spcBef>
                <a:spcPts val="372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372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certification period for Project Statements will being on 12/19/2023 with a due date of 2/21/2024.</a:t>
            </a:r>
            <a:endParaRPr/>
          </a:p>
          <a:p>
            <a:pPr indent="-224790" lvl="0" marL="342900" rtl="0" algn="l">
              <a:spcBef>
                <a:spcPts val="372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372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“Pre-Review” period does not have a hard end date. Once a statement is pre-reviewed it will move to the “Ready for Certification” status in ECC the following day.</a:t>
            </a:r>
            <a:endParaRPr/>
          </a:p>
          <a:p>
            <a:pPr indent="-224790" lvl="0" marL="342900" rtl="0" algn="l">
              <a:spcBef>
                <a:spcPts val="372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372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PIs will get a notification when the Statement is “Ready for Certification” either on 12/19/23 or the day after the Pre-Review is completed</a:t>
            </a:r>
            <a:endParaRPr/>
          </a:p>
          <a:p>
            <a:pPr indent="-285750" lvl="1" marL="742950" rtl="0" algn="l">
              <a:spcBef>
                <a:spcPts val="31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Notification will include a link to “How to Certify” resources 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372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earliest a statement can be “Ready for Certification” is 12/19/2023.</a:t>
            </a:r>
            <a:endParaRPr/>
          </a:p>
        </p:txBody>
      </p:sp>
      <p:sp>
        <p:nvSpPr>
          <p:cNvPr id="164" name="Google Shape;164;p26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Manual FEC Process - Update</a:t>
            </a:r>
            <a:endParaRPr/>
          </a:p>
        </p:txBody>
      </p:sp>
      <p:sp>
        <p:nvSpPr>
          <p:cNvPr id="170" name="Google Shape;170;p2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PAFC Effort Team is working through the backlog of FECs which require manual certifications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process is taking longer than expected and will likely stretch into the first quarter of 2024</a:t>
            </a:r>
            <a:endParaRPr/>
          </a:p>
        </p:txBody>
      </p:sp>
      <p:sp>
        <p:nvSpPr>
          <p:cNvPr id="171" name="Google Shape;171;p27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8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4000"/>
              <a:buNone/>
            </a:pPr>
            <a:r>
              <a:rPr b="1" lang="en-US" sz="4000">
                <a:latin typeface="Arial"/>
                <a:ea typeface="Arial"/>
                <a:cs typeface="Arial"/>
                <a:sym typeface="Arial"/>
              </a:rPr>
              <a:t>Questions</a:t>
            </a:r>
            <a:endParaRPr/>
          </a:p>
        </p:txBody>
      </p:sp>
      <p:sp>
        <p:nvSpPr>
          <p:cNvPr id="177" name="Google Shape;177;p28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Post Award Fiscal Compliance (PAFC)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gcafco@uw.edu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(General compliance questions)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effortreporting@uw.edu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(Effort or ECC-related questions)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https://finance.uw.edu/pafc/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Matt Gardner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mgard4@uw.edu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206-543-2610</a:t>
            </a:r>
            <a:endParaRPr/>
          </a:p>
          <a:p>
            <a:pPr indent="-209550" lvl="1" marL="742950" rtl="0" algn="l">
              <a:spcBef>
                <a:spcPts val="240"/>
              </a:spcBef>
              <a:spcAft>
                <a:spcPts val="0"/>
              </a:spcAft>
              <a:buClr>
                <a:srgbClr val="4B2E83"/>
              </a:buClr>
              <a:buSzPts val="1200"/>
              <a:buNone/>
            </a:pPr>
            <a:r>
              <a:t/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28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Institutional Base Salary (“IBS”)</a:t>
            </a:r>
            <a:endParaRPr/>
          </a:p>
        </p:txBody>
      </p:sp>
      <p:sp>
        <p:nvSpPr>
          <p:cNvPr id="60" name="Google Shape;60;p12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Under the Uniform Guidance…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“IBS is defined as the annual compensation paid by an IHE for an individual's appointment, whether that individual's time is spent on research, instruction, administration, or other activities.”</a:t>
            </a:r>
            <a:endParaRPr/>
          </a:p>
          <a:p>
            <a:pPr indent="-168275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“Charges of a faculty member's salary to a Federal award must not exceed the proportionate share of the IBS for the period during which the faculty member worked on the award.”</a:t>
            </a:r>
            <a:endParaRPr/>
          </a:p>
          <a:p>
            <a:pPr indent="-168275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1" marL="45720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2 CFR 200.430(h)(2)</a:t>
            </a:r>
            <a:endParaRPr/>
          </a:p>
        </p:txBody>
      </p:sp>
      <p:sp>
        <p:nvSpPr>
          <p:cNvPr id="61" name="Google Shape;61;p1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IBS at the UW</a:t>
            </a:r>
            <a:endParaRPr/>
          </a:p>
        </p:txBody>
      </p:sp>
      <p:sp>
        <p:nvSpPr>
          <p:cNvPr id="67" name="Google Shape;67;p1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905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  <p:pic>
        <p:nvPicPr>
          <p:cNvPr id="69" name="Google Shape;69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3231" y="1618488"/>
            <a:ext cx="8334685" cy="4206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Effort Reporting &amp; IBS</a:t>
            </a:r>
            <a:endParaRPr/>
          </a:p>
        </p:txBody>
      </p:sp>
      <p:sp>
        <p:nvSpPr>
          <p:cNvPr id="75" name="Google Shape;75;p14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Effort Reports (and FECs) display effort based on IBS, not just REG pay</a:t>
            </a:r>
            <a:endParaRPr/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When faculty propose a level of effort on a sponsored award, that level is based on the IBS (GIM 35)</a:t>
            </a:r>
            <a:endParaRPr/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If a faculty has an Administrative Supplement (“ADS”) or Endowed Supplement (“ENS”), those are both included in the IBS</a:t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Salary Cap compliance is calculated on the 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full IBS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, not just REG pay</a:t>
            </a:r>
            <a:endParaRPr/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Example #1</a:t>
            </a:r>
            <a:endParaRPr/>
          </a:p>
        </p:txBody>
      </p:sp>
      <p:sp>
        <p:nvSpPr>
          <p:cNvPr id="82" name="Google Shape;82;p15"/>
          <p:cNvSpPr txBox="1"/>
          <p:nvPr>
            <p:ph idx="2" type="body"/>
          </p:nvPr>
        </p:nvSpPr>
        <p:spPr>
          <a:xfrm>
            <a:off x="659305" y="1736725"/>
            <a:ext cx="8196210" cy="42525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Faculty A’s monthly IBS:</a:t>
            </a:r>
            <a:endParaRPr/>
          </a:p>
          <a:p>
            <a:pPr indent="-285750" lvl="1" marL="742950" rtl="0" algn="l">
              <a:spcBef>
                <a:spcPts val="31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REG 80%</a:t>
            </a:r>
            <a:endParaRPr/>
          </a:p>
          <a:p>
            <a:pPr indent="-285750" lvl="1" marL="742950" rtl="0" algn="l">
              <a:spcBef>
                <a:spcPts val="31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ADS 20%</a:t>
            </a:r>
            <a:endParaRPr/>
          </a:p>
          <a:p>
            <a:pPr indent="-224790" lvl="0" marL="342900" rtl="0" algn="l">
              <a:spcBef>
                <a:spcPts val="372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372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Faculty A proposes the following levels of effort on Awards where the salary cap applies:</a:t>
            </a:r>
            <a:endParaRPr/>
          </a:p>
          <a:p>
            <a:pPr indent="-285750" lvl="1" marL="742950" rtl="0" algn="l">
              <a:spcBef>
                <a:spcPts val="31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Grant A: 25%</a:t>
            </a:r>
            <a:endParaRPr/>
          </a:p>
          <a:p>
            <a:pPr indent="-285750" lvl="1" marL="742950" rtl="0" algn="l">
              <a:spcBef>
                <a:spcPts val="31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Grant B: 15%</a:t>
            </a:r>
            <a:endParaRPr/>
          </a:p>
          <a:p>
            <a:pPr indent="-285750" lvl="1" marL="742950" rtl="0" algn="l">
              <a:spcBef>
                <a:spcPts val="31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Grant C: 10%</a:t>
            </a:r>
            <a:endParaRPr/>
          </a:p>
          <a:p>
            <a:pPr indent="-285750" lvl="1" marL="742950" rtl="0" algn="l">
              <a:spcBef>
                <a:spcPts val="31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Total Sponsored Award proposed effort: 50%</a:t>
            </a:r>
            <a:endParaRPr/>
          </a:p>
          <a:p>
            <a:pPr indent="-187325" lvl="1" marL="742950" rtl="0" algn="l">
              <a:spcBef>
                <a:spcPts val="31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372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Effort Statement will display effort based on IBS (REG and ADS), not just REG pay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372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In this scenario, a payroll allocation of 20% of REG pay to Grant A will 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NOT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result in 20% effort to Grant A on the Effort Statement</a:t>
            </a:r>
            <a:endParaRPr/>
          </a:p>
          <a:p>
            <a:pPr indent="-187325" lvl="1" marL="742950" rtl="0" algn="l">
              <a:spcBef>
                <a:spcPts val="31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Salary Cap Calculator </a:t>
            </a:r>
            <a:endParaRPr/>
          </a:p>
        </p:txBody>
      </p:sp>
      <p:sp>
        <p:nvSpPr>
          <p:cNvPr id="89" name="Google Shape;89;p16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Calculator is needed for individuals with Clinical pay and/or an ADS/ENS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Calculator determines the adjustment needed to the payroll costing allocation in Workday, taking into account the ADS, to arrive at the proposed level of effort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Assumption is that an ADS/ENS is not being used to cover effort on a sponsored award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https://finance.uw.edu/pafc/calculatorstools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Calculator is not needed for individuals that only have REG pay.</a:t>
            </a:r>
            <a:endParaRPr/>
          </a:p>
        </p:txBody>
      </p:sp>
      <p:sp>
        <p:nvSpPr>
          <p:cNvPr id="90" name="Google Shape;90;p16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Example #2 – Where things can become challenging…</a:t>
            </a:r>
            <a:endParaRPr/>
          </a:p>
        </p:txBody>
      </p:sp>
      <p:sp>
        <p:nvSpPr>
          <p:cNvPr id="96" name="Google Shape;96;p1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Faculty A’s monthly IBS: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REG 80%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ADS 20%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Faculty A proposes the following levels of effort on Awards where salary cap applies: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Grant A: 25%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Grant B: 40%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Grant C: 30%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Total Sponsored Award proposed effort: 95%</a:t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7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In the old effort system…</a:t>
            </a:r>
            <a:endParaRPr/>
          </a:p>
        </p:txBody>
      </p:sp>
      <p:pic>
        <p:nvPicPr>
          <p:cNvPr id="103" name="Google Shape;103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4850" y="1805940"/>
            <a:ext cx="8802860" cy="3378708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8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  <p:sp>
        <p:nvSpPr>
          <p:cNvPr id="105" name="Google Shape;105;p18"/>
          <p:cNvSpPr/>
          <p:nvPr/>
        </p:nvSpPr>
        <p:spPr>
          <a:xfrm>
            <a:off x="5413248" y="1805940"/>
            <a:ext cx="1463040" cy="2176272"/>
          </a:xfrm>
          <a:prstGeom prst="rect">
            <a:avLst/>
          </a:prstGeom>
          <a:noFill/>
          <a:ln cap="flat" cmpd="sng" w="57150">
            <a:solidFill>
              <a:srgbClr val="7030A0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8"/>
          <p:cNvSpPr/>
          <p:nvPr/>
        </p:nvSpPr>
        <p:spPr>
          <a:xfrm>
            <a:off x="124850" y="4123944"/>
            <a:ext cx="5288398" cy="300700"/>
          </a:xfrm>
          <a:prstGeom prst="rect">
            <a:avLst/>
          </a:prstGeom>
          <a:noFill/>
          <a:ln cap="flat" cmpd="sng" w="38100">
            <a:solidFill>
              <a:srgbClr val="7030A0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8"/>
          <p:cNvSpPr/>
          <p:nvPr/>
        </p:nvSpPr>
        <p:spPr>
          <a:xfrm>
            <a:off x="8284582" y="1805940"/>
            <a:ext cx="643128" cy="710184"/>
          </a:xfrm>
          <a:prstGeom prst="rect">
            <a:avLst/>
          </a:prstGeom>
          <a:noFill/>
          <a:ln cap="flat" cmpd="sng" w="57150">
            <a:solidFill>
              <a:srgbClr val="7030A0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In Workday…</a:t>
            </a:r>
            <a:endParaRPr/>
          </a:p>
        </p:txBody>
      </p:sp>
      <p:sp>
        <p:nvSpPr>
          <p:cNvPr id="113" name="Google Shape;113;p19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Salary Cap coverage must be tied to specific funding sources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Workday calculates the cap on the full IBS, not just REG pay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When a faculty has a high percentage of effort on sponsored awards which require salary cap coverage, and a large ADS, the calculator will break</a:t>
            </a:r>
            <a:endParaRPr/>
          </a:p>
        </p:txBody>
      </p:sp>
      <p:sp>
        <p:nvSpPr>
          <p:cNvPr id="114" name="Google Shape;114;p19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