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5"/>
    <p:sldMasterId id="2147483709" r:id="rId6"/>
    <p:sldMasterId id="2147483710" r:id="rId7"/>
    <p:sldMasterId id="2147483711" r:id="rId8"/>
    <p:sldMasterId id="2147483712" r:id="rId9"/>
    <p:sldMasterId id="2147483713" r:id="rId10"/>
    <p:sldMasterId id="2147483714" r:id="rId11"/>
    <p:sldMasterId id="2147483715" r:id="rId12"/>
    <p:sldMasterId id="2147483716"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Lst>
  <p:sldSz cy="6858000" cx="9144000"/>
  <p:notesSz cx="6858000" cy="9144000"/>
  <p:embeddedFontLst>
    <p:embeddedFont>
      <p:font typeface="Encode Sans"/>
      <p:regular r:id="rId62"/>
      <p:bold r:id="rId63"/>
    </p:embeddedFont>
    <p:embeddedFont>
      <p:font typeface="Open Sans ExtraBold"/>
      <p:bold r:id="rId64"/>
      <p:boldItalic r:id="rId65"/>
    </p:embeddedFont>
    <p:embeddedFont>
      <p:font typeface="Encode Sans Black"/>
      <p:bold r:id="rId66"/>
    </p:embeddedFont>
    <p:embeddedFont>
      <p:font typeface="Open Sans Light"/>
      <p:regular r:id="rId67"/>
      <p:bold r:id="rId68"/>
      <p:italic r:id="rId69"/>
      <p:boldItalic r:id="rId70"/>
    </p:embeddedFont>
    <p:embeddedFont>
      <p:font typeface="Open Sans"/>
      <p:regular r:id="rId71"/>
      <p:bold r:id="rId72"/>
      <p:italic r:id="rId73"/>
      <p:boldItalic r:id="rId74"/>
    </p:embeddedFont>
    <p:embeddedFont>
      <p:font typeface="Century Gothic"/>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56CADD-40BB-4883-B418-B3A8546697A7}">
  <a:tblStyle styleId="{3356CADD-40BB-4883-B418-B3A8546697A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italic.fntdata"/><Relationship Id="rId72" Type="http://schemas.openxmlformats.org/officeDocument/2006/relationships/font" Target="fonts/OpenSans-bold.fntdata"/><Relationship Id="rId31" Type="http://schemas.openxmlformats.org/officeDocument/2006/relationships/slide" Target="slides/slide17.xml"/><Relationship Id="rId75" Type="http://schemas.openxmlformats.org/officeDocument/2006/relationships/font" Target="fonts/CenturyGothic-regular.fntdata"/><Relationship Id="rId30" Type="http://schemas.openxmlformats.org/officeDocument/2006/relationships/slide" Target="slides/slide16.xml"/><Relationship Id="rId74" Type="http://schemas.openxmlformats.org/officeDocument/2006/relationships/font" Target="fonts/OpenSans-boldItalic.fntdata"/><Relationship Id="rId33" Type="http://schemas.openxmlformats.org/officeDocument/2006/relationships/slide" Target="slides/slide19.xml"/><Relationship Id="rId77" Type="http://schemas.openxmlformats.org/officeDocument/2006/relationships/font" Target="fonts/CenturyGothic-italic.fntdata"/><Relationship Id="rId32" Type="http://schemas.openxmlformats.org/officeDocument/2006/relationships/slide" Target="slides/slide18.xml"/><Relationship Id="rId76" Type="http://schemas.openxmlformats.org/officeDocument/2006/relationships/font" Target="fonts/CenturyGothic-bold.fntdata"/><Relationship Id="rId35" Type="http://schemas.openxmlformats.org/officeDocument/2006/relationships/slide" Target="slides/slide21.xml"/><Relationship Id="rId34" Type="http://schemas.openxmlformats.org/officeDocument/2006/relationships/slide" Target="slides/slide20.xml"/><Relationship Id="rId78" Type="http://schemas.openxmlformats.org/officeDocument/2006/relationships/font" Target="fonts/CenturyGothic-boldItalic.fntdata"/><Relationship Id="rId71" Type="http://schemas.openxmlformats.org/officeDocument/2006/relationships/font" Target="fonts/OpenSans-regular.fntdata"/><Relationship Id="rId70" Type="http://schemas.openxmlformats.org/officeDocument/2006/relationships/font" Target="fonts/OpenSansLight-boldItalic.fntdata"/><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62" Type="http://schemas.openxmlformats.org/officeDocument/2006/relationships/font" Target="fonts/EncodeSans-regular.fntdata"/><Relationship Id="rId61" Type="http://schemas.openxmlformats.org/officeDocument/2006/relationships/slide" Target="slides/slide47.xml"/><Relationship Id="rId20" Type="http://schemas.openxmlformats.org/officeDocument/2006/relationships/slide" Target="slides/slide6.xml"/><Relationship Id="rId64" Type="http://schemas.openxmlformats.org/officeDocument/2006/relationships/font" Target="fonts/OpenSansExtraBold-bold.fntdata"/><Relationship Id="rId63" Type="http://schemas.openxmlformats.org/officeDocument/2006/relationships/font" Target="fonts/EncodeSans-bold.fntdata"/><Relationship Id="rId22" Type="http://schemas.openxmlformats.org/officeDocument/2006/relationships/slide" Target="slides/slide8.xml"/><Relationship Id="rId66" Type="http://schemas.openxmlformats.org/officeDocument/2006/relationships/font" Target="fonts/EncodeSansBlack-bold.fntdata"/><Relationship Id="rId21" Type="http://schemas.openxmlformats.org/officeDocument/2006/relationships/slide" Target="slides/slide7.xml"/><Relationship Id="rId65" Type="http://schemas.openxmlformats.org/officeDocument/2006/relationships/font" Target="fonts/OpenSansExtraBold-boldItalic.fntdata"/><Relationship Id="rId24" Type="http://schemas.openxmlformats.org/officeDocument/2006/relationships/slide" Target="slides/slide10.xml"/><Relationship Id="rId68" Type="http://schemas.openxmlformats.org/officeDocument/2006/relationships/font" Target="fonts/OpenSansLight-bold.fntdata"/><Relationship Id="rId23" Type="http://schemas.openxmlformats.org/officeDocument/2006/relationships/slide" Target="slides/slide9.xml"/><Relationship Id="rId67" Type="http://schemas.openxmlformats.org/officeDocument/2006/relationships/font" Target="fonts/OpenSansLight-regular.fntdata"/><Relationship Id="rId60" Type="http://schemas.openxmlformats.org/officeDocument/2006/relationships/slide" Target="slides/slide46.xml"/><Relationship Id="rId26" Type="http://schemas.openxmlformats.org/officeDocument/2006/relationships/slide" Target="slides/slide12.xml"/><Relationship Id="rId25" Type="http://schemas.openxmlformats.org/officeDocument/2006/relationships/slide" Target="slides/slide11.xml"/><Relationship Id="rId69" Type="http://schemas.openxmlformats.org/officeDocument/2006/relationships/font" Target="fonts/OpenSansLight-italic.fntdata"/><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7.xml"/><Relationship Id="rId55" Type="http://schemas.openxmlformats.org/officeDocument/2006/relationships/slide" Target="slides/slide41.xml"/><Relationship Id="rId10" Type="http://schemas.openxmlformats.org/officeDocument/2006/relationships/slideMaster" Target="slideMasters/slideMaster6.xml"/><Relationship Id="rId54" Type="http://schemas.openxmlformats.org/officeDocument/2006/relationships/slide" Target="slides/slide40.xml"/><Relationship Id="rId13" Type="http://schemas.openxmlformats.org/officeDocument/2006/relationships/slideMaster" Target="slideMasters/slideMaster9.xml"/><Relationship Id="rId57" Type="http://schemas.openxmlformats.org/officeDocument/2006/relationships/slide" Target="slides/slide43.xml"/><Relationship Id="rId12" Type="http://schemas.openxmlformats.org/officeDocument/2006/relationships/slideMaster" Target="slideMasters/slideMaster8.xml"/><Relationship Id="rId56" Type="http://schemas.openxmlformats.org/officeDocument/2006/relationships/slide" Target="slides/slide42.xml"/><Relationship Id="rId15" Type="http://schemas.openxmlformats.org/officeDocument/2006/relationships/slide" Target="slides/slide1.xml"/><Relationship Id="rId59" Type="http://schemas.openxmlformats.org/officeDocument/2006/relationships/slide" Target="slides/slide45.xml"/><Relationship Id="rId14" Type="http://schemas.openxmlformats.org/officeDocument/2006/relationships/notesMaster" Target="notesMasters/notesMaster1.xml"/><Relationship Id="rId58" Type="http://schemas.openxmlformats.org/officeDocument/2006/relationships/slide" Target="slides/slide44.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38cc5f0bb_0_80:notes"/>
          <p:cNvSpPr/>
          <p:nvPr>
            <p:ph idx="2" type="sldImg"/>
          </p:nvPr>
        </p:nvSpPr>
        <p:spPr>
          <a:xfrm>
            <a:off x="1497013" y="1200150"/>
            <a:ext cx="43212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2638cc5f0bb_0_80: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1" name="Google Shape;351;g2638cc5f0bb_0_80: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a6b56533e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a6b56533e4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a6b56533e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a6b56533e4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a6b56533e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a6b56533e4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a6b56533e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a6b56533e4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6b56533e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a6b56533e4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a6b56533e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a6b56533e4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a6b56533e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2a6b56533e4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a6b56533e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a6b56533e4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a6b56533e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2a6b56533e4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a6b56533e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2a6b56533e4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a6b56533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a6b56533e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a6b56533e4_0_2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486" name="Google Shape;486;g2a6b56533e4_0_2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a6b56533e4_0_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a6b56533e4_0_2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93" name="Google Shape;493;g2a6b56533e4_0_24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a6b56533e4_0_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a6b56533e4_0_2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500" name="Google Shape;500;g2a6b56533e4_0_2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a6b56533e4_0_2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a6b56533e4_0_26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507" name="Google Shape;507;g2a6b56533e4_0_26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a6b56533e4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13" name="Google Shape;513;g2a6b56533e4_0_2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a6b56533e4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a6b56533e4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63dea34447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63dea34447_1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63dea34447_1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63dea34447_1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63dea34447_1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63dea34447_1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63dea34447_1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Speaker notes for Invoicing:</a:t>
            </a:r>
            <a:endParaRPr/>
          </a:p>
          <a:p>
            <a:pPr indent="0" lvl="0" marL="0" rtl="0" algn="l">
              <a:spcBef>
                <a:spcPts val="0"/>
              </a:spcBef>
              <a:spcAft>
                <a:spcPts val="0"/>
              </a:spcAft>
              <a:buNone/>
            </a:pPr>
            <a:r>
              <a:rPr lang="en"/>
              <a:t>The invoicing integration schedule is </a:t>
            </a:r>
            <a:r>
              <a:rPr lang="en"/>
              <a:t>available</a:t>
            </a:r>
            <a:r>
              <a:rPr lang="en"/>
              <a:t> on GCA’s Invoicing Sponsors webpage.</a:t>
            </a:r>
            <a:endParaRPr/>
          </a:p>
          <a:p>
            <a:pPr indent="0" lvl="0" marL="0" rtl="0" algn="l">
              <a:spcBef>
                <a:spcPts val="0"/>
              </a:spcBef>
              <a:spcAft>
                <a:spcPts val="0"/>
              </a:spcAft>
              <a:buNone/>
            </a:pPr>
            <a:r>
              <a:rPr lang="en"/>
              <a:t>More invoice templates added to WD means more automation.</a:t>
            </a:r>
            <a:endParaRPr/>
          </a:p>
        </p:txBody>
      </p:sp>
      <p:sp>
        <p:nvSpPr>
          <p:cNvPr id="542" name="Google Shape;542;g263dea34447_1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a6b56533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a6b56533e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63dea34447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Speaker note for </a:t>
            </a:r>
            <a:r>
              <a:rPr lang="en"/>
              <a:t>Closing: provide an explanation to campus when you're talking about Closing about what this actually refers to. Campus is thinking that we're not doing closeout actions (final invoices, reports) so we need to be more careful what we mean when we say closeout. This is a good opportunity for us to explain. (from Juan’s comment)</a:t>
            </a:r>
            <a:endParaRPr/>
          </a:p>
        </p:txBody>
      </p:sp>
      <p:sp>
        <p:nvSpPr>
          <p:cNvPr id="548" name="Google Shape;548;g263dea34447_1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63dea34447_1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Speaker note about Tuition posting as scholarships. We are working with subject matter experts on the topic to ensure correct categorization as well as ensure necessary updates are made in Workday. </a:t>
            </a:r>
            <a:endParaRPr/>
          </a:p>
        </p:txBody>
      </p:sp>
      <p:sp>
        <p:nvSpPr>
          <p:cNvPr id="554" name="Google Shape;554;g263dea34447_1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63dea34447_1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Speaker Note: Questions about budget dates can be directed to your Shared Environment.</a:t>
            </a:r>
            <a:endParaRPr/>
          </a:p>
        </p:txBody>
      </p:sp>
      <p:sp>
        <p:nvSpPr>
          <p:cNvPr id="560" name="Google Shape;560;g263dea34447_1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63dea34447_1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Speaker note about advances: We received feedback in the GCA Fall Forum about prioritizing advance requests so we encourage departments to check SAGE to see if their request is processed.</a:t>
            </a:r>
            <a:endParaRPr/>
          </a:p>
        </p:txBody>
      </p:sp>
      <p:sp>
        <p:nvSpPr>
          <p:cNvPr id="566" name="Google Shape;566;g263dea34447_1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63dea34447_1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Speaker note: GCA uses worksheet title for grant name in most cases (exception: subaward). GCA can’t follow up with campus unit to get a different worksheet title (feedback from GCA Fall Forum).</a:t>
            </a:r>
            <a:endParaRPr/>
          </a:p>
        </p:txBody>
      </p:sp>
      <p:sp>
        <p:nvSpPr>
          <p:cNvPr id="572" name="Google Shape;572;g263dea34447_1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63dea34447_1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63dea34447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a6b56533e4_0_5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87" name="Google Shape;587;g2a6b56533e4_0_5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a6b56533e4_0_5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2a6b56533e4_0_5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94" name="Google Shape;594;g2a6b56533e4_0_5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a6b56533e4_0_5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2a6b56533e4_0_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Will fine tune the error msg for more clarity in a future release</a:t>
            </a:r>
            <a:endParaRPr/>
          </a:p>
        </p:txBody>
      </p:sp>
      <p:sp>
        <p:nvSpPr>
          <p:cNvPr id="605" name="Google Shape;605;g2a6b56533e4_0_5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a6b56533e4_0_5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2a6b56533e4_0_5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16" name="Google Shape;616;g2a6b56533e4_0_5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a6b56533e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a6b56533e4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a6b56533e4_0_5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g2a6b56533e4_0_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25" name="Google Shape;625;g2a6b56533e4_0_5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a6b56533e4_0_5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2a6b56533e4_0_5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When OSP initiates an item, it will be in OSP Setup status. Once they return it to campus for completion, it will be in Composing status.</a:t>
            </a:r>
            <a:endParaRPr/>
          </a:p>
        </p:txBody>
      </p:sp>
      <p:sp>
        <p:nvSpPr>
          <p:cNvPr id="633" name="Google Shape;633;g2a6b56533e4_0_5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a6b56533e4_0_5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2a6b56533e4_0_5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44" name="Google Shape;644;g2a6b56533e4_0_5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a6b56533e4_0_5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2a6b56533e4_0_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51" name="Google Shape;651;g2a6b56533e4_0_5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a6b56533e4_0_5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2a6b56533e4_0_5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SAGE Office Hours will continue through at least the first quarter of 2024.</a:t>
            </a:r>
            <a:endParaRPr/>
          </a:p>
        </p:txBody>
      </p:sp>
      <p:sp>
        <p:nvSpPr>
          <p:cNvPr id="659" name="Google Shape;659;g2a6b56533e4_0_5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a6b56533e4_0_6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66" name="Google Shape;666;g2a6b56533e4_0_6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a6b56533e4_0_8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2a6b56533e4_0_8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g2a6b56533e4_0_8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a6b56533e4_0_8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2a6b56533e4_0_8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g2a6b56533e4_0_8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6b56533e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a6b56533e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6b56533e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a6b56533e4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a6b56533e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a6b56533e4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a6b56533e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a6b56533e4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a6b56533e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2a6b56533e4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23.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23.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2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41.pn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4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4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25" name="Shape 125"/>
        <p:cNvGrpSpPr/>
        <p:nvPr/>
      </p:nvGrpSpPr>
      <p:grpSpPr>
        <a:xfrm>
          <a:off x="0" y="0"/>
          <a:ext cx="0" cy="0"/>
          <a:chOff x="0" y="0"/>
          <a:chExt cx="0" cy="0"/>
        </a:xfrm>
      </p:grpSpPr>
      <p:pic>
        <p:nvPicPr>
          <p:cNvPr descr="UW_W Logo_White.png" id="126" name="Google Shape;126;p25"/>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27" name="Google Shape;127;p25"/>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128" name="Google Shape;128;p25"/>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29" name="Google Shape;129;p25"/>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0" name="Shape 130"/>
        <p:cNvGrpSpPr/>
        <p:nvPr/>
      </p:nvGrpSpPr>
      <p:grpSpPr>
        <a:xfrm>
          <a:off x="0" y="0"/>
          <a:ext cx="0" cy="0"/>
          <a:chOff x="0" y="0"/>
          <a:chExt cx="0" cy="0"/>
        </a:xfrm>
      </p:grpSpPr>
      <p:sp>
        <p:nvSpPr>
          <p:cNvPr id="131" name="Google Shape;131;p2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2" name="Google Shape;132;p2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3" name="Google Shape;133;p2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34" name="Google Shape;134;p2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36" name="Shape 136"/>
        <p:cNvGrpSpPr/>
        <p:nvPr/>
      </p:nvGrpSpPr>
      <p:grpSpPr>
        <a:xfrm>
          <a:off x="0" y="0"/>
          <a:ext cx="0" cy="0"/>
          <a:chOff x="0" y="0"/>
          <a:chExt cx="0" cy="0"/>
        </a:xfrm>
      </p:grpSpPr>
      <p:pic>
        <p:nvPicPr>
          <p:cNvPr descr="UW_W Logo_White.png" id="137" name="Google Shape;137;p28"/>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138" name="Google Shape;138;p28"/>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139" name="Google Shape;139;p28"/>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40" name="Google Shape;140;p28"/>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29"/>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143" name="Google Shape;143;p29"/>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44" name="Google Shape;144;p29"/>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45" name="Google Shape;145;p29"/>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46" name="Shape 146"/>
        <p:cNvGrpSpPr/>
        <p:nvPr/>
      </p:nvGrpSpPr>
      <p:grpSpPr>
        <a:xfrm>
          <a:off x="0" y="0"/>
          <a:ext cx="0" cy="0"/>
          <a:chOff x="0" y="0"/>
          <a:chExt cx="0" cy="0"/>
        </a:xfrm>
      </p:grpSpPr>
      <p:sp>
        <p:nvSpPr>
          <p:cNvPr id="147" name="Google Shape;147;p30"/>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48" name="Google Shape;148;p30"/>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49" name="Google Shape;149;p30"/>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50" name="Google Shape;150;p30"/>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151" name="Google Shape;151;p30"/>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52" name="Shape 152"/>
        <p:cNvGrpSpPr/>
        <p:nvPr/>
      </p:nvGrpSpPr>
      <p:grpSpPr>
        <a:xfrm>
          <a:off x="0" y="0"/>
          <a:ext cx="0" cy="0"/>
          <a:chOff x="0" y="0"/>
          <a:chExt cx="0" cy="0"/>
        </a:xfrm>
      </p:grpSpPr>
      <p:pic>
        <p:nvPicPr>
          <p:cNvPr id="153" name="Google Shape;153;p31"/>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154" name="Google Shape;154;p31"/>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indent="-76200" lvl="1" marL="9906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762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25400" lvl="3" marL="1752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25400" lvl="4" marL="2209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25400" lvl="5" marL="2667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25400" lvl="6" marL="3124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25400" lvl="7" marL="3581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25400" lvl="8" marL="4038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5" name="Google Shape;155;p31"/>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56" name="Google Shape;156;p31"/>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7" name="Shape 157"/>
        <p:cNvGrpSpPr/>
        <p:nvPr/>
      </p:nvGrpSpPr>
      <p:grpSpPr>
        <a:xfrm>
          <a:off x="0" y="0"/>
          <a:ext cx="0" cy="0"/>
          <a:chOff x="0" y="0"/>
          <a:chExt cx="0" cy="0"/>
        </a:xfrm>
      </p:grpSpPr>
      <p:sp>
        <p:nvSpPr>
          <p:cNvPr id="158" name="Google Shape;158;p32"/>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159" name="Google Shape;159;p32"/>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60" name="Google Shape;160;p32"/>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61" name="Google Shape;161;p32"/>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62" name="Google Shape;162;p32"/>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4" name="Shape 164"/>
        <p:cNvGrpSpPr/>
        <p:nvPr/>
      </p:nvGrpSpPr>
      <p:grpSpPr>
        <a:xfrm>
          <a:off x="0" y="0"/>
          <a:ext cx="0" cy="0"/>
          <a:chOff x="0" y="0"/>
          <a:chExt cx="0" cy="0"/>
        </a:xfrm>
      </p:grpSpPr>
      <p:sp>
        <p:nvSpPr>
          <p:cNvPr id="165" name="Google Shape;165;p34"/>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66" name="Google Shape;166;p3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67" name="Google Shape;167;p34"/>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68" name="Google Shape;168;p34"/>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69" name="Shape 169"/>
        <p:cNvGrpSpPr/>
        <p:nvPr/>
      </p:nvGrpSpPr>
      <p:grpSpPr>
        <a:xfrm>
          <a:off x="0" y="0"/>
          <a:ext cx="0" cy="0"/>
          <a:chOff x="0" y="0"/>
          <a:chExt cx="0" cy="0"/>
        </a:xfrm>
      </p:grpSpPr>
      <p:sp>
        <p:nvSpPr>
          <p:cNvPr id="170" name="Google Shape;170;p35"/>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1" name="Google Shape;171;p35"/>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2" name="Google Shape;172;p3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73" name="Google Shape;173;p3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74" name="Shape 174"/>
        <p:cNvGrpSpPr/>
        <p:nvPr/>
      </p:nvGrpSpPr>
      <p:grpSpPr>
        <a:xfrm>
          <a:off x="0" y="0"/>
          <a:ext cx="0" cy="0"/>
          <a:chOff x="0" y="0"/>
          <a:chExt cx="0" cy="0"/>
        </a:xfrm>
      </p:grpSpPr>
      <p:sp>
        <p:nvSpPr>
          <p:cNvPr id="175" name="Google Shape;175;p3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6" name="Google Shape;176;p36"/>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7" name="Google Shape;177;p36"/>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78" name="Google Shape;178;p3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79" name="Google Shape;179;p3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80" name="Shape 180"/>
        <p:cNvGrpSpPr/>
        <p:nvPr/>
      </p:nvGrpSpPr>
      <p:grpSpPr>
        <a:xfrm>
          <a:off x="0" y="0"/>
          <a:ext cx="0" cy="0"/>
          <a:chOff x="0" y="0"/>
          <a:chExt cx="0" cy="0"/>
        </a:xfrm>
      </p:grpSpPr>
      <p:sp>
        <p:nvSpPr>
          <p:cNvPr id="181" name="Google Shape;181;p37"/>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 name="Google Shape;182;p3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3" name="Google Shape;183;p3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84" name="Google Shape;184;p3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86" name="Shape 186"/>
        <p:cNvGrpSpPr/>
        <p:nvPr/>
      </p:nvGrpSpPr>
      <p:grpSpPr>
        <a:xfrm>
          <a:off x="0" y="0"/>
          <a:ext cx="0" cy="0"/>
          <a:chOff x="0" y="0"/>
          <a:chExt cx="0" cy="0"/>
        </a:xfrm>
      </p:grpSpPr>
      <p:pic>
        <p:nvPicPr>
          <p:cNvPr descr="UW_W Logo_White.png" id="187" name="Google Shape;187;p39"/>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88" name="Google Shape;188;p39"/>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189" name="Google Shape;189;p39"/>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90" name="Google Shape;190;p39"/>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91" name="Shape 191"/>
        <p:cNvGrpSpPr/>
        <p:nvPr/>
      </p:nvGrpSpPr>
      <p:grpSpPr>
        <a:xfrm>
          <a:off x="0" y="0"/>
          <a:ext cx="0" cy="0"/>
          <a:chOff x="0" y="0"/>
          <a:chExt cx="0" cy="0"/>
        </a:xfrm>
      </p:grpSpPr>
      <p:sp>
        <p:nvSpPr>
          <p:cNvPr id="192" name="Google Shape;192;p4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93" name="Google Shape;193;p40"/>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94" name="Google Shape;194;p40"/>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95" name="Google Shape;195;p40"/>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196" name="Google Shape;196;p40"/>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197" name="Shape 197"/>
        <p:cNvGrpSpPr/>
        <p:nvPr/>
      </p:nvGrpSpPr>
      <p:grpSpPr>
        <a:xfrm>
          <a:off x="0" y="0"/>
          <a:ext cx="0" cy="0"/>
          <a:chOff x="0" y="0"/>
          <a:chExt cx="0" cy="0"/>
        </a:xfrm>
      </p:grpSpPr>
      <p:pic>
        <p:nvPicPr>
          <p:cNvPr descr="UW_W Logo_White.png" id="198" name="Google Shape;198;p4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99" name="Google Shape;199;p4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00" name="Google Shape;200;p41"/>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01" name="Google Shape;201;p4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02" name="Shape 202"/>
        <p:cNvGrpSpPr/>
        <p:nvPr/>
      </p:nvGrpSpPr>
      <p:grpSpPr>
        <a:xfrm>
          <a:off x="0" y="0"/>
          <a:ext cx="0" cy="0"/>
          <a:chOff x="0" y="0"/>
          <a:chExt cx="0" cy="0"/>
        </a:xfrm>
      </p:grpSpPr>
      <p:pic>
        <p:nvPicPr>
          <p:cNvPr id="203" name="Google Shape;203;p42"/>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204" name="Google Shape;204;p42"/>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05" name="Google Shape;205;p4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06" name="Google Shape;206;p42"/>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8" name="Shape 208"/>
        <p:cNvGrpSpPr/>
        <p:nvPr/>
      </p:nvGrpSpPr>
      <p:grpSpPr>
        <a:xfrm>
          <a:off x="0" y="0"/>
          <a:ext cx="0" cy="0"/>
          <a:chOff x="0" y="0"/>
          <a:chExt cx="0" cy="0"/>
        </a:xfrm>
      </p:grpSpPr>
      <p:sp>
        <p:nvSpPr>
          <p:cNvPr id="209" name="Google Shape;209;p44"/>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10" name="Google Shape;210;p4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211" name="Google Shape;211;p44"/>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212" name="Google Shape;212;p44"/>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13" name="Shape 213"/>
        <p:cNvGrpSpPr/>
        <p:nvPr/>
      </p:nvGrpSpPr>
      <p:grpSpPr>
        <a:xfrm>
          <a:off x="0" y="0"/>
          <a:ext cx="0" cy="0"/>
          <a:chOff x="0" y="0"/>
          <a:chExt cx="0" cy="0"/>
        </a:xfrm>
      </p:grpSpPr>
      <p:sp>
        <p:nvSpPr>
          <p:cNvPr id="214" name="Google Shape;214;p45"/>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5" name="Google Shape;215;p45"/>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16" name="Google Shape;216;p4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17" name="Google Shape;217;p4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18" name="Shape 218"/>
        <p:cNvGrpSpPr/>
        <p:nvPr/>
      </p:nvGrpSpPr>
      <p:grpSpPr>
        <a:xfrm>
          <a:off x="0" y="0"/>
          <a:ext cx="0" cy="0"/>
          <a:chOff x="0" y="0"/>
          <a:chExt cx="0" cy="0"/>
        </a:xfrm>
      </p:grpSpPr>
      <p:sp>
        <p:nvSpPr>
          <p:cNvPr id="219" name="Google Shape;219;p4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0" name="Google Shape;220;p46"/>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1" name="Google Shape;221;p46"/>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22" name="Google Shape;222;p4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23" name="Google Shape;223;p4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24" name="Shape 224"/>
        <p:cNvGrpSpPr/>
        <p:nvPr/>
      </p:nvGrpSpPr>
      <p:grpSpPr>
        <a:xfrm>
          <a:off x="0" y="0"/>
          <a:ext cx="0" cy="0"/>
          <a:chOff x="0" y="0"/>
          <a:chExt cx="0" cy="0"/>
        </a:xfrm>
      </p:grpSpPr>
      <p:sp>
        <p:nvSpPr>
          <p:cNvPr id="225" name="Google Shape;225;p47"/>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6" name="Google Shape;226;p4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27" name="Google Shape;227;p4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28" name="Google Shape;228;p4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5" name="Shape 235"/>
        <p:cNvGrpSpPr/>
        <p:nvPr/>
      </p:nvGrpSpPr>
      <p:grpSpPr>
        <a:xfrm>
          <a:off x="0" y="0"/>
          <a:ext cx="0" cy="0"/>
          <a:chOff x="0" y="0"/>
          <a:chExt cx="0" cy="0"/>
        </a:xfrm>
      </p:grpSpPr>
      <p:sp>
        <p:nvSpPr>
          <p:cNvPr id="236" name="Google Shape;236;p49"/>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4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238" name="Google Shape;238;p4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9" name="Google Shape;239;p4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0" name="Google Shape;240;p4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1" name="Shape 241"/>
        <p:cNvGrpSpPr/>
        <p:nvPr/>
      </p:nvGrpSpPr>
      <p:grpSpPr>
        <a:xfrm>
          <a:off x="0" y="0"/>
          <a:ext cx="0" cy="0"/>
          <a:chOff x="0" y="0"/>
          <a:chExt cx="0" cy="0"/>
        </a:xfrm>
      </p:grpSpPr>
      <p:sp>
        <p:nvSpPr>
          <p:cNvPr id="242" name="Google Shape;242;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3" name="Google Shape;243;p5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4" name="Google Shape;244;p5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5" name="Google Shape;245;p5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7" name="Shape 247"/>
        <p:cNvGrpSpPr/>
        <p:nvPr/>
      </p:nvGrpSpPr>
      <p:grpSpPr>
        <a:xfrm>
          <a:off x="0" y="0"/>
          <a:ext cx="0" cy="0"/>
          <a:chOff x="0" y="0"/>
          <a:chExt cx="0" cy="0"/>
        </a:xfrm>
      </p:grpSpPr>
      <p:sp>
        <p:nvSpPr>
          <p:cNvPr id="248" name="Google Shape;248;p51"/>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9" name="Google Shape;249;p51"/>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250" name="Google Shape;250;p5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1" name="Google Shape;251;p5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2" name="Google Shape;252;p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3" name="Shape 253"/>
        <p:cNvGrpSpPr/>
        <p:nvPr/>
      </p:nvGrpSpPr>
      <p:grpSpPr>
        <a:xfrm>
          <a:off x="0" y="0"/>
          <a:ext cx="0" cy="0"/>
          <a:chOff x="0" y="0"/>
          <a:chExt cx="0" cy="0"/>
        </a:xfrm>
      </p:grpSpPr>
      <p:sp>
        <p:nvSpPr>
          <p:cNvPr id="254" name="Google Shape;254;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5" name="Google Shape;255;p52"/>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256" name="Google Shape;256;p52"/>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257" name="Google Shape;257;p5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8" name="Google Shape;258;p5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9" name="Google Shape;259;p5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0" name="Shape 260"/>
        <p:cNvGrpSpPr/>
        <p:nvPr/>
      </p:nvGrpSpPr>
      <p:grpSpPr>
        <a:xfrm>
          <a:off x="0" y="0"/>
          <a:ext cx="0" cy="0"/>
          <a:chOff x="0" y="0"/>
          <a:chExt cx="0" cy="0"/>
        </a:xfrm>
      </p:grpSpPr>
      <p:sp>
        <p:nvSpPr>
          <p:cNvPr id="261" name="Google Shape;261;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2" name="Google Shape;262;p5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63" name="Google Shape;263;p5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264" name="Google Shape;264;p5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65" name="Google Shape;265;p5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266" name="Google Shape;266;p5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8" name="Google Shape;268;p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9" name="Shape 269"/>
        <p:cNvGrpSpPr/>
        <p:nvPr/>
      </p:nvGrpSpPr>
      <p:grpSpPr>
        <a:xfrm>
          <a:off x="0" y="0"/>
          <a:ext cx="0" cy="0"/>
          <a:chOff x="0" y="0"/>
          <a:chExt cx="0" cy="0"/>
        </a:xfrm>
      </p:grpSpPr>
      <p:sp>
        <p:nvSpPr>
          <p:cNvPr id="270" name="Google Shape;270;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1" name="Google Shape;271;p5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2" name="Google Shape;272;p5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3" name="Google Shape;273;p5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4" name="Shape 274"/>
        <p:cNvGrpSpPr/>
        <p:nvPr/>
      </p:nvGrpSpPr>
      <p:grpSpPr>
        <a:xfrm>
          <a:off x="0" y="0"/>
          <a:ext cx="0" cy="0"/>
          <a:chOff x="0" y="0"/>
          <a:chExt cx="0" cy="0"/>
        </a:xfrm>
      </p:grpSpPr>
      <p:sp>
        <p:nvSpPr>
          <p:cNvPr id="275" name="Google Shape;275;p5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5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5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8" name="Shape 278"/>
        <p:cNvGrpSpPr/>
        <p:nvPr/>
      </p:nvGrpSpPr>
      <p:grpSpPr>
        <a:xfrm>
          <a:off x="0" y="0"/>
          <a:ext cx="0" cy="0"/>
          <a:chOff x="0" y="0"/>
          <a:chExt cx="0" cy="0"/>
        </a:xfrm>
      </p:grpSpPr>
      <p:sp>
        <p:nvSpPr>
          <p:cNvPr id="279" name="Google Shape;279;p56"/>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0" name="Google Shape;280;p56"/>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281" name="Google Shape;281;p56"/>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282" name="Google Shape;282;p5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3" name="Google Shape;283;p5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4" name="Google Shape;284;p5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5" name="Shape 285"/>
        <p:cNvGrpSpPr/>
        <p:nvPr/>
      </p:nvGrpSpPr>
      <p:grpSpPr>
        <a:xfrm>
          <a:off x="0" y="0"/>
          <a:ext cx="0" cy="0"/>
          <a:chOff x="0" y="0"/>
          <a:chExt cx="0" cy="0"/>
        </a:xfrm>
      </p:grpSpPr>
      <p:sp>
        <p:nvSpPr>
          <p:cNvPr id="286" name="Google Shape;286;p57"/>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57"/>
          <p:cNvSpPr/>
          <p:nvPr>
            <p:ph idx="2" type="pic"/>
          </p:nvPr>
        </p:nvSpPr>
        <p:spPr>
          <a:xfrm>
            <a:off x="1792288" y="612775"/>
            <a:ext cx="5486400" cy="4114800"/>
          </a:xfrm>
          <a:prstGeom prst="rect">
            <a:avLst/>
          </a:prstGeom>
          <a:noFill/>
          <a:ln>
            <a:noFill/>
          </a:ln>
        </p:spPr>
      </p:sp>
      <p:sp>
        <p:nvSpPr>
          <p:cNvPr id="288" name="Google Shape;288;p57"/>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289" name="Google Shape;289;p5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0" name="Google Shape;290;p5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1" name="Google Shape;291;p5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2" name="Shape 292"/>
        <p:cNvGrpSpPr/>
        <p:nvPr/>
      </p:nvGrpSpPr>
      <p:grpSpPr>
        <a:xfrm>
          <a:off x="0" y="0"/>
          <a:ext cx="0" cy="0"/>
          <a:chOff x="0" y="0"/>
          <a:chExt cx="0" cy="0"/>
        </a:xfrm>
      </p:grpSpPr>
      <p:sp>
        <p:nvSpPr>
          <p:cNvPr id="293" name="Google Shape;293;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58"/>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95" name="Google Shape;295;p5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6" name="Google Shape;296;p5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7" name="Google Shape;297;p5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8" name="Shape 298"/>
        <p:cNvGrpSpPr/>
        <p:nvPr/>
      </p:nvGrpSpPr>
      <p:grpSpPr>
        <a:xfrm>
          <a:off x="0" y="0"/>
          <a:ext cx="0" cy="0"/>
          <a:chOff x="0" y="0"/>
          <a:chExt cx="0" cy="0"/>
        </a:xfrm>
      </p:grpSpPr>
      <p:sp>
        <p:nvSpPr>
          <p:cNvPr id="299" name="Google Shape;299;p59"/>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0" name="Google Shape;300;p59"/>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01" name="Google Shape;301;p5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2" name="Google Shape;302;p5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3" name="Google Shape;303;p5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305" name="Shape 305"/>
        <p:cNvGrpSpPr/>
        <p:nvPr/>
      </p:nvGrpSpPr>
      <p:grpSpPr>
        <a:xfrm>
          <a:off x="0" y="0"/>
          <a:ext cx="0" cy="0"/>
          <a:chOff x="0" y="0"/>
          <a:chExt cx="0" cy="0"/>
        </a:xfrm>
      </p:grpSpPr>
      <p:sp>
        <p:nvSpPr>
          <p:cNvPr id="306" name="Google Shape;306;p61"/>
          <p:cNvSpPr txBox="1"/>
          <p:nvPr>
            <p:ph type="title"/>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307" name="Google Shape;307;p61"/>
          <p:cNvPicPr preferRelativeResize="0"/>
          <p:nvPr/>
        </p:nvPicPr>
        <p:blipFill rotWithShape="1">
          <a:blip r:embed="rId2">
            <a:alphaModFix/>
          </a:blip>
          <a:srcRect b="0" l="0" r="0" t="0"/>
          <a:stretch/>
        </p:blipFill>
        <p:spPr>
          <a:xfrm>
            <a:off x="813587" y="4006085"/>
            <a:ext cx="2284305" cy="112770"/>
          </a:xfrm>
          <a:prstGeom prst="rect">
            <a:avLst/>
          </a:prstGeom>
          <a:noFill/>
          <a:ln>
            <a:noFill/>
          </a:ln>
        </p:spPr>
      </p:pic>
      <p:pic>
        <p:nvPicPr>
          <p:cNvPr descr="University of Washington logo" id="308" name="Google Shape;308;p61"/>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pic>
        <p:nvPicPr>
          <p:cNvPr descr="W logo" id="309" name="Google Shape;309;p61"/>
          <p:cNvPicPr preferRelativeResize="0"/>
          <p:nvPr/>
        </p:nvPicPr>
        <p:blipFill rotWithShape="1">
          <a:blip r:embed="rId4">
            <a:alphaModFix/>
          </a:blip>
          <a:srcRect b="0" l="0" r="0" t="0"/>
          <a:stretch/>
        </p:blipFill>
        <p:spPr>
          <a:xfrm>
            <a:off x="7445815" y="5945854"/>
            <a:ext cx="1371600" cy="92354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10" name="Shape 310"/>
        <p:cNvGrpSpPr/>
        <p:nvPr/>
      </p:nvGrpSpPr>
      <p:grpSpPr>
        <a:xfrm>
          <a:off x="0" y="0"/>
          <a:ext cx="0" cy="0"/>
          <a:chOff x="0" y="0"/>
          <a:chExt cx="0" cy="0"/>
        </a:xfrm>
      </p:grpSpPr>
      <p:sp>
        <p:nvSpPr>
          <p:cNvPr id="311" name="Google Shape;311;p62"/>
          <p:cNvSpPr txBox="1"/>
          <p:nvPr>
            <p:ph type="title"/>
          </p:nvPr>
        </p:nvSpPr>
        <p:spPr>
          <a:xfrm>
            <a:off x="671757" y="365069"/>
            <a:ext cx="8184600" cy="998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312" name="Google Shape;312;p62"/>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313" name="Google Shape;313;p62"/>
          <p:cNvSpPr txBox="1"/>
          <p:nvPr>
            <p:ph idx="1"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14" name="Google Shape;314;p62"/>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15" name="Google Shape;315;p62"/>
          <p:cNvPicPr preferRelativeResize="0"/>
          <p:nvPr/>
        </p:nvPicPr>
        <p:blipFill rotWithShape="1">
          <a:blip r:embed="rId3">
            <a:alphaModFix/>
          </a:blip>
          <a:srcRect b="0" l="0" r="0" t="0"/>
          <a:stretch/>
        </p:blipFill>
        <p:spPr>
          <a:xfrm>
            <a:off x="6248401" y="6354234"/>
            <a:ext cx="2540002" cy="2667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316" name="Shape 316"/>
        <p:cNvGrpSpPr/>
        <p:nvPr/>
      </p:nvGrpSpPr>
      <p:grpSpPr>
        <a:xfrm>
          <a:off x="0" y="0"/>
          <a:ext cx="0" cy="0"/>
          <a:chOff x="0" y="0"/>
          <a:chExt cx="0" cy="0"/>
        </a:xfrm>
      </p:grpSpPr>
      <p:sp>
        <p:nvSpPr>
          <p:cNvPr id="317" name="Google Shape;317;p63"/>
          <p:cNvSpPr txBox="1"/>
          <p:nvPr>
            <p:ph type="title"/>
          </p:nvPr>
        </p:nvSpPr>
        <p:spPr>
          <a:xfrm>
            <a:off x="671756" y="371511"/>
            <a:ext cx="80646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318" name="Google Shape;318;p63"/>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319" name="Google Shape;319;p63"/>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20" name="Google Shape;320;p63"/>
          <p:cNvPicPr preferRelativeResize="0"/>
          <p:nvPr/>
        </p:nvPicPr>
        <p:blipFill rotWithShape="1">
          <a:blip r:embed="rId3">
            <a:alphaModFix/>
          </a:blip>
          <a:srcRect b="0" l="0" r="0" t="0"/>
          <a:stretch/>
        </p:blipFill>
        <p:spPr>
          <a:xfrm>
            <a:off x="7445815" y="5945854"/>
            <a:ext cx="1371600" cy="92354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321" name="Shape 321"/>
        <p:cNvGrpSpPr/>
        <p:nvPr/>
      </p:nvGrpSpPr>
      <p:grpSpPr>
        <a:xfrm>
          <a:off x="0" y="0"/>
          <a:ext cx="0" cy="0"/>
          <a:chOff x="0" y="0"/>
          <a:chExt cx="0" cy="0"/>
        </a:xfrm>
      </p:grpSpPr>
      <p:sp>
        <p:nvSpPr>
          <p:cNvPr id="322" name="Google Shape;322;p64"/>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323" name="Google Shape;323;p64"/>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324" name="Google Shape;324;p6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25" name="Google Shape;325;p64"/>
          <p:cNvPicPr preferRelativeResize="0"/>
          <p:nvPr/>
        </p:nvPicPr>
        <p:blipFill rotWithShape="1">
          <a:blip r:embed="rId3">
            <a:alphaModFix/>
          </a:blip>
          <a:srcRect b="0" l="0" r="0" t="0"/>
          <a:stretch/>
        </p:blipFill>
        <p:spPr>
          <a:xfrm>
            <a:off x="6248401" y="6354234"/>
            <a:ext cx="2540002" cy="2667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327" name="Shape 327"/>
        <p:cNvGrpSpPr/>
        <p:nvPr/>
      </p:nvGrpSpPr>
      <p:grpSpPr>
        <a:xfrm>
          <a:off x="0" y="0"/>
          <a:ext cx="0" cy="0"/>
          <a:chOff x="0" y="0"/>
          <a:chExt cx="0" cy="0"/>
        </a:xfrm>
      </p:grpSpPr>
      <p:sp>
        <p:nvSpPr>
          <p:cNvPr id="328" name="Google Shape;328;p66"/>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66"/>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330" name="Google Shape;330;p66"/>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31" name="Google Shape;331;p66"/>
          <p:cNvPicPr preferRelativeResize="0"/>
          <p:nvPr/>
        </p:nvPicPr>
        <p:blipFill rotWithShape="1">
          <a:blip r:embed="rId3">
            <a:alphaModFix/>
          </a:blip>
          <a:srcRect b="0" l="0" r="0" t="0"/>
          <a:stretch/>
        </p:blipFill>
        <p:spPr>
          <a:xfrm>
            <a:off x="7448139" y="5949410"/>
            <a:ext cx="1371600" cy="923544"/>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2" name="Shape 332"/>
        <p:cNvGrpSpPr/>
        <p:nvPr/>
      </p:nvGrpSpPr>
      <p:grpSpPr>
        <a:xfrm>
          <a:off x="0" y="0"/>
          <a:ext cx="0" cy="0"/>
          <a:chOff x="0" y="0"/>
          <a:chExt cx="0" cy="0"/>
        </a:xfrm>
      </p:grpSpPr>
      <p:sp>
        <p:nvSpPr>
          <p:cNvPr id="333" name="Google Shape;333;p67"/>
          <p:cNvSpPr txBox="1"/>
          <p:nvPr>
            <p:ph type="title"/>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4" name="Google Shape;334;p67"/>
          <p:cNvPicPr preferRelativeResize="0"/>
          <p:nvPr/>
        </p:nvPicPr>
        <p:blipFill rotWithShape="1">
          <a:blip r:embed="rId2">
            <a:alphaModFix/>
          </a:blip>
          <a:srcRect b="0" l="0" r="0" t="0"/>
          <a:stretch/>
        </p:blipFill>
        <p:spPr>
          <a:xfrm>
            <a:off x="813587" y="4006085"/>
            <a:ext cx="2284305" cy="112770"/>
          </a:xfrm>
          <a:prstGeom prst="rect">
            <a:avLst/>
          </a:prstGeom>
          <a:noFill/>
          <a:ln>
            <a:noFill/>
          </a:ln>
        </p:spPr>
      </p:pic>
      <p:pic>
        <p:nvPicPr>
          <p:cNvPr descr="University of Washington logo" id="335" name="Google Shape;335;p67"/>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W logo" id="336" name="Google Shape;336;p67"/>
          <p:cNvPicPr preferRelativeResize="0"/>
          <p:nvPr/>
        </p:nvPicPr>
        <p:blipFill rotWithShape="1">
          <a:blip r:embed="rId4">
            <a:alphaModFix/>
          </a:blip>
          <a:srcRect b="0" l="0" r="0" t="0"/>
          <a:stretch/>
        </p:blipFill>
        <p:spPr>
          <a:xfrm>
            <a:off x="7448139" y="5949410"/>
            <a:ext cx="1371600" cy="923544"/>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37" name="Shape 337"/>
        <p:cNvGrpSpPr/>
        <p:nvPr/>
      </p:nvGrpSpPr>
      <p:grpSpPr>
        <a:xfrm>
          <a:off x="0" y="0"/>
          <a:ext cx="0" cy="0"/>
          <a:chOff x="0" y="0"/>
          <a:chExt cx="0" cy="0"/>
        </a:xfrm>
      </p:grpSpPr>
      <p:sp>
        <p:nvSpPr>
          <p:cNvPr id="338" name="Google Shape;338;p68"/>
          <p:cNvSpPr txBox="1"/>
          <p:nvPr>
            <p:ph type="title"/>
          </p:nvPr>
        </p:nvSpPr>
        <p:spPr>
          <a:xfrm>
            <a:off x="671756" y="371511"/>
            <a:ext cx="81846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9" name="Google Shape;339;p68"/>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340" name="Google Shape;340;p68"/>
          <p:cNvSpPr txBox="1"/>
          <p:nvPr>
            <p:ph idx="1"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1" name="Google Shape;341;p6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42" name="Google Shape;342;p68"/>
          <p:cNvPicPr preferRelativeResize="0"/>
          <p:nvPr/>
        </p:nvPicPr>
        <p:blipFill rotWithShape="1">
          <a:blip r:embed="rId3">
            <a:alphaModFix/>
          </a:blip>
          <a:srcRect b="0" l="0" r="0" t="0"/>
          <a:stretch/>
        </p:blipFill>
        <p:spPr>
          <a:xfrm>
            <a:off x="6382155" y="6487457"/>
            <a:ext cx="2425296" cy="1633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343" name="Shape 343"/>
        <p:cNvGrpSpPr/>
        <p:nvPr/>
      </p:nvGrpSpPr>
      <p:grpSpPr>
        <a:xfrm>
          <a:off x="0" y="0"/>
          <a:ext cx="0" cy="0"/>
          <a:chOff x="0" y="0"/>
          <a:chExt cx="0" cy="0"/>
        </a:xfrm>
      </p:grpSpPr>
      <p:sp>
        <p:nvSpPr>
          <p:cNvPr id="344" name="Google Shape;344;p69"/>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45" name="Google Shape;345;p69"/>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346" name="Google Shape;346;p6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47" name="Google Shape;347;p69"/>
          <p:cNvPicPr preferRelativeResize="0"/>
          <p:nvPr/>
        </p:nvPicPr>
        <p:blipFill rotWithShape="1">
          <a:blip r:embed="rId3">
            <a:alphaModFix/>
          </a:blip>
          <a:srcRect b="0" l="0" r="0" t="0"/>
          <a:stretch/>
        </p:blipFill>
        <p:spPr>
          <a:xfrm>
            <a:off x="6363105" y="6487457"/>
            <a:ext cx="2425296" cy="1633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9.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2" Type="http://schemas.openxmlformats.org/officeDocument/2006/relationships/theme" Target="../theme/theme8.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theme" Target="../theme/theme3.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35" name="Shape 13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 name="Shape 16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85" name="Shape 1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7" name="Shape 20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1" name="Google Shape;231;p4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2" name="Google Shape;232;p4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3" name="Google Shape;233;p4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4" name="Google Shape;234;p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304" name="Shape 30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0" r:id="rId1"/>
    <p:sldLayoutId id="2147483701" r:id="rId2"/>
    <p:sldLayoutId id="2147483702" r:id="rId3"/>
    <p:sldLayoutId id="214748370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6" name="Shape 32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mramques@uw.edu" TargetMode="External"/><Relationship Id="rId10" Type="http://schemas.openxmlformats.org/officeDocument/2006/relationships/hyperlink" Target="mailto:corehelp@uw.edu"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sagehelp@uw.edu" TargetMode="External"/><Relationship Id="rId5" Type="http://schemas.openxmlformats.org/officeDocument/2006/relationships/hyperlink" Target="mailto:gcafco@uw.edu" TargetMode="External"/><Relationship Id="rId6" Type="http://schemas.openxmlformats.org/officeDocument/2006/relationships/hyperlink" Target="mailto:acs229@uw.edu" TargetMode="External"/><Relationship Id="rId7" Type="http://schemas.openxmlformats.org/officeDocument/2006/relationships/hyperlink" Target="mailto:pcshelp@uw.edu" TargetMode="External"/><Relationship Id="rId8" Type="http://schemas.openxmlformats.org/officeDocument/2006/relationships/hyperlink" Target="mailto:vinceg@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finance.uw.edu/pafc/resources-salary-cap-issues-workda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hyperlink" Target="mailto:gcafco@uw.edu" TargetMode="External"/><Relationship Id="rId4" Type="http://schemas.openxmlformats.org/officeDocument/2006/relationships/hyperlink" Target="mailto:effortreporting@uw.edu" TargetMode="External"/><Relationship Id="rId5" Type="http://schemas.openxmlformats.org/officeDocument/2006/relationships/hyperlink" Target="https://finance.uw.edu/pafc/" TargetMode="External"/><Relationship Id="rId6" Type="http://schemas.openxmlformats.org/officeDocument/2006/relationships/hyperlink" Target="mailto:mgard4@uw.eu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hyperlink" Target="https://www.washington.edu/research/myresearch-lifecycle/plan-and-propose/sponsor-requirements/non-federal/#affiliated-institut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8.xml"/><Relationship Id="rId3" Type="http://schemas.openxmlformats.org/officeDocument/2006/relationships/hyperlink" Target="https://finance.uw.edu/gca/gca-hom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9.xml"/><Relationship Id="rId3" Type="http://schemas.openxmlformats.org/officeDocument/2006/relationships/hyperlink" Target="https://finance.uw.edu/gca/award-lifecycle/managing-your-award/workday-award-line-lifecycle-statuses" TargetMode="External"/><Relationship Id="rId4" Type="http://schemas.openxmlformats.org/officeDocument/2006/relationships/hyperlink" Target="https://finance.uw.edu/fr/month-end-close" TargetMode="External"/><Relationship Id="rId5" Type="http://schemas.openxmlformats.org/officeDocument/2006/relationships/hyperlink" Target="https://finance.uw.edu/fr/files/FY24-uw-month-end-close-calendar-nov-may.pdf" TargetMode="External"/><Relationship Id="rId6" Type="http://schemas.openxmlformats.org/officeDocument/2006/relationships/hyperlink" Target="https://finance.uw.edu/gca/invoicing/invoicingsponso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1.xml"/><Relationship Id="rId3" Type="http://schemas.openxmlformats.org/officeDocument/2006/relationships/hyperlink" Target="https://finance.uw.edu/gca/award-lifecycle/award-setup/setting-award-line/program-income-guidelin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2.xml"/><Relationship Id="rId3" Type="http://schemas.openxmlformats.org/officeDocument/2006/relationships/hyperlink" Target="https://uwconnect.uw.edu/finance?id=kb_article_view&amp;sysparm_article=KB003267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3.xml"/><Relationship Id="rId3" Type="http://schemas.openxmlformats.org/officeDocument/2006/relationships/hyperlink" Target="https://finance.uw.edu/gca/node/173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4.xml"/><Relationship Id="rId3" Type="http://schemas.openxmlformats.org/officeDocument/2006/relationships/image" Target="../media/image36.jpg"/><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5.xml"/><Relationship Id="rId3" Type="http://schemas.openxmlformats.org/officeDocument/2006/relationships/hyperlink" Target="mailto:sagehelp@uw.edu" TargetMode="External"/><Relationship Id="rId4" Type="http://schemas.openxmlformats.org/officeDocument/2006/relationships/hyperlink" Target="mailto:gcahelp@uw.ed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7.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8.xml"/><Relationship Id="rId3" Type="http://schemas.openxmlformats.org/officeDocument/2006/relationships/image" Target="../media/image33.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1.xml"/><Relationship Id="rId3" Type="http://schemas.openxmlformats.org/officeDocument/2006/relationships/image" Target="../media/image4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3.xml"/><Relationship Id="rId3" Type="http://schemas.openxmlformats.org/officeDocument/2006/relationships/hyperlink" Target="https://forms.office.com/r/smLAbz427K" TargetMode="Externa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4.xml"/><Relationship Id="rId3" Type="http://schemas.openxmlformats.org/officeDocument/2006/relationships/hyperlink" Target="https://www.washington.edu/research/announcements/tips-asr-mod-in-sage/" TargetMode="External"/><Relationship Id="rId4" Type="http://schemas.openxmlformats.org/officeDocument/2006/relationships/hyperlink" Target="https://uwresearch.gosignmeup.com/public/Course/browse?courseid=4320" TargetMode="External"/><Relationship Id="rId5" Type="http://schemas.openxmlformats.org/officeDocument/2006/relationships/hyperlink" Target="https://uwresearch.gosignmeup.com/public/Course/browse?courseid=4322" TargetMode="External"/><Relationship Id="rId6" Type="http://schemas.openxmlformats.org/officeDocument/2006/relationships/hyperlink" Target="https://uwresearch.gosignmeup.com/public/Course/browse?courseid=4317" TargetMode="External"/><Relationship Id="rId7" Type="http://schemas.openxmlformats.org/officeDocument/2006/relationships/hyperlink" Target="https://washington.zoom.us/j/99354670368" TargetMode="External"/><Relationship Id="rId8"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0" Type="http://schemas.openxmlformats.org/officeDocument/2006/relationships/hyperlink" Target="https://www.washington.edu/research/training/core/" TargetMode="External"/><Relationship Id="rId1" Type="http://schemas.openxmlformats.org/officeDocument/2006/relationships/slideLayout" Target="../slideLayouts/slideLayout42.xml"/><Relationship Id="rId2" Type="http://schemas.openxmlformats.org/officeDocument/2006/relationships/notesSlide" Target="../notesSlides/notesSlide46.xml"/><Relationship Id="rId3" Type="http://schemas.openxmlformats.org/officeDocument/2006/relationships/image" Target="../media/image50.jpg"/><Relationship Id="rId4" Type="http://schemas.openxmlformats.org/officeDocument/2006/relationships/image" Target="../media/image38.png"/><Relationship Id="rId9" Type="http://schemas.openxmlformats.org/officeDocument/2006/relationships/hyperlink" Target="https://www.washington.edu/research/training/core/" TargetMode="External"/><Relationship Id="rId5" Type="http://schemas.openxmlformats.org/officeDocument/2006/relationships/image" Target="../media/image14.png"/><Relationship Id="rId6" Type="http://schemas.openxmlformats.org/officeDocument/2006/relationships/hyperlink" Target="https://uwresearch.gosignmeup.com/public/course/browse" TargetMode="External"/><Relationship Id="rId7" Type="http://schemas.openxmlformats.org/officeDocument/2006/relationships/hyperlink" Target="https://uwresearch.gosignmeup.com/public/course/browse" TargetMode="External"/><Relationship Id="rId8" Type="http://schemas.openxmlformats.org/officeDocument/2006/relationships/hyperlink" Target="https://www.washington.edu/research/training/core/" TargetMode="External"/></Relationships>
</file>

<file path=ppt/slides/_rels/slide47.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hyperlink" Target="https://www.washington.edu/research/training/core/" TargetMode="External"/><Relationship Id="rId1" Type="http://schemas.openxmlformats.org/officeDocument/2006/relationships/slideLayout" Target="../slideLayouts/slideLayout42.xml"/><Relationship Id="rId2" Type="http://schemas.openxmlformats.org/officeDocument/2006/relationships/notesSlide" Target="../notesSlides/notesSlide47.xml"/><Relationship Id="rId3" Type="http://schemas.openxmlformats.org/officeDocument/2006/relationships/image" Target="../media/image53.jpg"/><Relationship Id="rId4" Type="http://schemas.openxmlformats.org/officeDocument/2006/relationships/image" Target="../media/image38.png"/><Relationship Id="rId9" Type="http://schemas.openxmlformats.org/officeDocument/2006/relationships/hyperlink" Target="https://www.washington.edu/research/training/core/" TargetMode="External"/><Relationship Id="rId5" Type="http://schemas.openxmlformats.org/officeDocument/2006/relationships/image" Target="../media/image14.png"/><Relationship Id="rId6" Type="http://schemas.openxmlformats.org/officeDocument/2006/relationships/hyperlink" Target="https://uwresearch.gosignmeup.com/public/course/browse" TargetMode="External"/><Relationship Id="rId7" Type="http://schemas.openxmlformats.org/officeDocument/2006/relationships/hyperlink" Target="https://uwresearch.gosignmeup.com/public/course/browse" TargetMode="External"/><Relationship Id="rId8" Type="http://schemas.openxmlformats.org/officeDocument/2006/relationships/hyperlink" Target="https://www.washington.edu/research/training/co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hyperlink" Target="https://finance.uw.edu/pafc/calculatorstool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aphicFrame>
        <p:nvGraphicFramePr>
          <p:cNvPr id="353" name="Google Shape;353;p70"/>
          <p:cNvGraphicFramePr/>
          <p:nvPr/>
        </p:nvGraphicFramePr>
        <p:xfrm>
          <a:off x="0" y="0"/>
          <a:ext cx="3000000" cy="3000000"/>
        </p:xfrm>
        <a:graphic>
          <a:graphicData uri="http://schemas.openxmlformats.org/drawingml/2006/table">
            <a:tbl>
              <a:tblPr bandRow="1" firstCol="1" firstRow="1">
                <a:noFill/>
                <a:tableStyleId>{3356CADD-40BB-4883-B418-B3A8546697A7}</a:tableStyleId>
              </a:tblPr>
              <a:tblGrid>
                <a:gridCol w="3816100"/>
                <a:gridCol w="3134350"/>
                <a:gridCol w="1410450"/>
                <a:gridCol w="689400"/>
              </a:tblGrid>
              <a:tr h="6482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403225">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8" marL="0" rtl="0" algn="ctr">
                        <a:spcBef>
                          <a:spcPts val="0"/>
                        </a:spcBef>
                        <a:spcAft>
                          <a:spcPts val="0"/>
                        </a:spcAft>
                        <a:buClr>
                          <a:srgbClr val="5F497A"/>
                        </a:buClr>
                        <a:buSzPts val="1400"/>
                        <a:buFont typeface="Calibri"/>
                        <a:buNone/>
                      </a:pPr>
                      <a:r>
                        <a:rPr b="0" lang="en">
                          <a:solidFill>
                            <a:srgbClr val="5F497A"/>
                          </a:solidFill>
                        </a:rPr>
                        <a:t>December 14</a:t>
                      </a:r>
                      <a:r>
                        <a:rPr b="0" lang="en">
                          <a:solidFill>
                            <a:srgbClr val="5F497A"/>
                          </a:solidFill>
                        </a:rPr>
                        <a:t>, 2023, </a:t>
                      </a: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400"/>
                        <a:buFont typeface="Calibri"/>
                        <a:buNone/>
                      </a:pPr>
                      <a:r>
                        <a:rPr b="0" lang="en">
                          <a:solidFill>
                            <a:srgbClr val="5F497A"/>
                          </a:solidFill>
                        </a:rPr>
                        <a:t>Join Webinar</a:t>
                      </a:r>
                      <a:r>
                        <a:rPr lang="en">
                          <a:solidFill>
                            <a:srgbClr val="5F497A"/>
                          </a:solidFill>
                        </a:rPr>
                        <a:t>: </a:t>
                      </a:r>
                      <a:r>
                        <a:rPr b="0" lang="en" u="sng">
                          <a:solidFill>
                            <a:schemeClr val="hlink"/>
                          </a:solidFill>
                          <a:hlinkClick r:id="rId3"/>
                        </a:rPr>
                        <a:t>https://washington.zoom.us/j/346891888</a:t>
                      </a:r>
                      <a:endParaRPr b="0" sz="1200">
                        <a:solidFill>
                          <a:srgbClr val="5F497A"/>
                        </a:solidFill>
                      </a:endParaRPr>
                    </a:p>
                    <a:p>
                      <a:pPr indent="0" lvl="0" marL="0" rtl="0" algn="ctr">
                        <a:lnSpc>
                          <a:spcPct val="115000"/>
                        </a:lnSpc>
                        <a:spcBef>
                          <a:spcPts val="0"/>
                        </a:spcBef>
                        <a:spcAft>
                          <a:spcPts val="0"/>
                        </a:spcAft>
                        <a:buClr>
                          <a:schemeClr val="dk1"/>
                        </a:buClr>
                        <a:buSzPts val="1100"/>
                        <a:buFont typeface="Arial"/>
                        <a:buNone/>
                      </a:pPr>
                      <a:r>
                        <a:rPr b="0" lang="en" sz="1300">
                          <a:solidFill>
                            <a:srgbClr val="5F497A"/>
                          </a:solidFill>
                        </a:rPr>
                        <a:t>Click “CC” to Show Captions in your Zoom Controls</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3457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43215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u="none" cap="none" strike="noStrike">
                          <a:solidFill>
                            <a:srgbClr val="3F3F3F"/>
                          </a:solidFill>
                          <a:latin typeface="Calibri"/>
                          <a:ea typeface="Calibri"/>
                          <a:cs typeface="Calibri"/>
                          <a:sym typeface="Calibri"/>
                        </a:rPr>
                        <a:t>Kirsten DeFries</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u="none" cap="none" strike="noStrike">
                          <a:solidFill>
                            <a:srgbClr val="3F3F3F"/>
                          </a:solidFill>
                          <a:latin typeface="Calibri"/>
                          <a:ea typeface="Calibri"/>
                          <a:cs typeface="Calibri"/>
                          <a:sym typeface="Calibri"/>
                        </a:rPr>
                        <a:t>Research Compliance &amp; Operations </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3215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PAFC Hot Topic: Salary Over the Cap</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SzPts val="1100"/>
                        <a:buNone/>
                      </a:pPr>
                      <a:r>
                        <a:rPr b="1" lang="en" sz="1000">
                          <a:solidFill>
                            <a:srgbClr val="3F3F3F"/>
                          </a:solidFill>
                        </a:rPr>
                        <a:t>Matt Gardner</a:t>
                      </a:r>
                      <a:endParaRPr b="1" sz="1000">
                        <a:solidFill>
                          <a:srgbClr val="3F3F3F"/>
                        </a:solidFill>
                      </a:endParaRPr>
                    </a:p>
                    <a:p>
                      <a:pPr indent="0" lvl="0" marL="0" rtl="0" algn="l">
                        <a:spcBef>
                          <a:spcPts val="0"/>
                        </a:spcBef>
                        <a:spcAft>
                          <a:spcPts val="0"/>
                        </a:spcAft>
                        <a:buSzPts val="1100"/>
                        <a:buNone/>
                      </a:pPr>
                      <a:r>
                        <a:rPr lang="en" sz="1000">
                          <a:solidFill>
                            <a:srgbClr val="3F3F3F"/>
                          </a:solidFill>
                        </a:rPr>
                        <a:t>Post Award Fiscal Compliance</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5"/>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32150">
                <a:tc>
                  <a:txBody>
                    <a:bodyPr/>
                    <a:lstStyle/>
                    <a:p>
                      <a:pPr indent="0" lvl="0" marL="0" marR="0" rtl="0" algn="l">
                        <a:lnSpc>
                          <a:spcPct val="100000"/>
                        </a:lnSpc>
                        <a:spcBef>
                          <a:spcPts val="0"/>
                        </a:spcBef>
                        <a:spcAft>
                          <a:spcPts val="0"/>
                        </a:spcAft>
                        <a:buNone/>
                      </a:pPr>
                      <a:r>
                        <a:rPr b="0" lang="en">
                          <a:solidFill>
                            <a:srgbClr val="3F3F3F"/>
                          </a:solidFill>
                        </a:rPr>
                        <a:t>Outgoing Staff Assignments - Process Changes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Amanda Snyder &amp; Lynn Magill</a:t>
                      </a:r>
                      <a:endParaRPr b="1" sz="1000">
                        <a:solidFill>
                          <a:srgbClr val="3F3F3F"/>
                        </a:solidFill>
                      </a:endParaRPr>
                    </a:p>
                    <a:p>
                      <a:pPr indent="0" lvl="0" marL="0" rtl="0" algn="l">
                        <a:spcBef>
                          <a:spcPts val="0"/>
                        </a:spcBef>
                        <a:spcAft>
                          <a:spcPts val="0"/>
                        </a:spcAft>
                        <a:buClr>
                          <a:schemeClr val="dk1"/>
                        </a:buClr>
                        <a:buSzPts val="1100"/>
                        <a:buFont typeface="Arial"/>
                        <a:buNone/>
                      </a:pPr>
                      <a:r>
                        <a:rPr lang="en" sz="1000">
                          <a:solidFill>
                            <a:srgbClr val="3F3F3F"/>
                          </a:solidFill>
                        </a:rPr>
                        <a:t>Office of Sponsored Programs, Procurement Services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6"/>
                        </a:rPr>
                        <a:t>acs229@uw.edu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32150">
                <a:tc>
                  <a:txBody>
                    <a:bodyPr/>
                    <a:lstStyle/>
                    <a:p>
                      <a:pPr indent="0" lvl="0" marL="0" marR="0" rtl="0" algn="l">
                        <a:lnSpc>
                          <a:spcPct val="100000"/>
                        </a:lnSpc>
                        <a:spcBef>
                          <a:spcPts val="0"/>
                        </a:spcBef>
                        <a:spcAft>
                          <a:spcPts val="0"/>
                        </a:spcAft>
                        <a:buNone/>
                      </a:pPr>
                      <a:r>
                        <a:rPr b="0" lang="en">
                          <a:solidFill>
                            <a:srgbClr val="3F3F3F"/>
                          </a:solidFill>
                        </a:rPr>
                        <a:t>Changing Grant Worktags on Purchase Orders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b="1" lang="en" sz="1000">
                          <a:solidFill>
                            <a:srgbClr val="3F3F3F"/>
                          </a:solidFill>
                        </a:rPr>
                        <a:t>L</a:t>
                      </a:r>
                      <a:r>
                        <a:rPr b="1" lang="en" sz="1000">
                          <a:solidFill>
                            <a:srgbClr val="3F3F3F"/>
                          </a:solidFill>
                        </a:rPr>
                        <a:t>ynn Magill</a:t>
                      </a:r>
                      <a:endParaRPr b="1" sz="1000">
                        <a:solidFill>
                          <a:srgbClr val="3F3F3F"/>
                        </a:solidFill>
                      </a:endParaRPr>
                    </a:p>
                    <a:p>
                      <a:pPr indent="0" lvl="0" marL="0" rtl="0" algn="l">
                        <a:spcBef>
                          <a:spcPts val="0"/>
                        </a:spcBef>
                        <a:spcAft>
                          <a:spcPts val="0"/>
                        </a:spcAft>
                        <a:buNone/>
                      </a:pPr>
                      <a:r>
                        <a:rPr lang="en" sz="1000">
                          <a:solidFill>
                            <a:srgbClr val="3F3F3F"/>
                          </a:solidFill>
                        </a:rPr>
                        <a:t>Procurement Services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7"/>
                        </a:rPr>
                        <a:t>pcshelp@uw.edu</a:t>
                      </a:r>
                      <a:r>
                        <a:rPr lang="en" sz="1000">
                          <a:solidFill>
                            <a:srgbClr val="3F3F3F"/>
                          </a:solidFill>
                        </a:rPr>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32150">
                <a:tc>
                  <a:txBody>
                    <a:bodyPr/>
                    <a:lstStyle/>
                    <a:p>
                      <a:pPr indent="0" lvl="0" marL="0" marR="0" rtl="0" algn="l">
                        <a:lnSpc>
                          <a:spcPct val="100000"/>
                        </a:lnSpc>
                        <a:spcBef>
                          <a:spcPts val="0"/>
                        </a:spcBef>
                        <a:spcAft>
                          <a:spcPts val="0"/>
                        </a:spcAft>
                        <a:buNone/>
                      </a:pPr>
                      <a:r>
                        <a:rPr b="0" lang="en">
                          <a:solidFill>
                            <a:srgbClr val="3F3F3F"/>
                          </a:solidFill>
                        </a:rPr>
                        <a:t>GCA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Vince Gonzalez</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8"/>
                        </a:rPr>
                        <a:t>vinceg@uw.edu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32150">
                <a:tc>
                  <a:txBody>
                    <a:bodyPr/>
                    <a:lstStyle/>
                    <a:p>
                      <a:pPr indent="0" lvl="0" marL="0" marR="0" rtl="0" algn="l">
                        <a:lnSpc>
                          <a:spcPct val="100000"/>
                        </a:lnSpc>
                        <a:spcBef>
                          <a:spcPts val="0"/>
                        </a:spcBef>
                        <a:spcAft>
                          <a:spcPts val="0"/>
                        </a:spcAft>
                        <a:buNone/>
                      </a:pPr>
                      <a:r>
                        <a:rPr b="0" lang="en">
                          <a:solidFill>
                            <a:srgbClr val="3F3F3F"/>
                          </a:solidFill>
                        </a:rPr>
                        <a:t>SAGE Search </a:t>
                      </a:r>
                      <a:r>
                        <a:rPr b="0" lang="en">
                          <a:solidFill>
                            <a:srgbClr val="3F3F3F"/>
                          </a:solidFill>
                        </a:rPr>
                        <a:t>Tips &amp; Upcoming Release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Judy Chung &amp; Mia Alberro</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Research Information Services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9"/>
                        </a:rPr>
                        <a:t>sagehelp@uw.edu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3215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CORE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Laurie Stephan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Collaborative On Research Education (CORE)</a:t>
                      </a:r>
                      <a:endParaRPr sz="1000" u="none" cap="none" strike="noStrike">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Clr>
                          <a:schemeClr val="dk1"/>
                        </a:buClr>
                        <a:buFont typeface="Arial"/>
                        <a:buNone/>
                      </a:pPr>
                      <a:r>
                        <a:rPr lang="en" sz="1000" u="sng">
                          <a:solidFill>
                            <a:schemeClr val="hlink"/>
                          </a:solidFill>
                          <a:hlinkClick r:id="rId10"/>
                        </a:rPr>
                        <a:t>corehelp@uw.edu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2</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435850">
                <a:tc gridSpan="4">
                  <a:txBody>
                    <a:bodyPr/>
                    <a:lstStyle/>
                    <a:p>
                      <a:pPr indent="0" lvl="8" marL="0" marR="0" rtl="0" algn="l">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January 11</a:t>
                      </a:r>
                      <a:r>
                        <a:rPr b="0" lang="en">
                          <a:solidFill>
                            <a:srgbClr val="5F497A"/>
                          </a:solidFill>
                        </a:rPr>
                        <a:t>, 2024 9:00 AM - 10:00 AM</a:t>
                      </a:r>
                      <a:endParaRPr b="0">
                        <a:solidFill>
                          <a:srgbClr val="5F497A"/>
                        </a:solidFill>
                      </a:endParaRPr>
                    </a:p>
                    <a:p>
                      <a:pPr indent="0" lvl="8" marL="0" rtl="0" algn="ctr">
                        <a:spcBef>
                          <a:spcPts val="0"/>
                        </a:spcBef>
                        <a:spcAft>
                          <a:spcPts val="0"/>
                        </a:spcAft>
                        <a:buClr>
                          <a:srgbClr val="5F497A"/>
                        </a:buClr>
                        <a:buSzPts val="1400"/>
                        <a:buFont typeface="Calibri"/>
                        <a:buNone/>
                      </a:pPr>
                      <a:r>
                        <a:rPr b="0" lang="en" sz="1100">
                          <a:solidFill>
                            <a:srgbClr val="5F497A"/>
                          </a:solidFill>
                          <a:highlight>
                            <a:schemeClr val="lt1"/>
                          </a:highlight>
                        </a:rPr>
                        <a:t>Questions about MRAM? email </a:t>
                      </a:r>
                      <a:r>
                        <a:rPr b="0" lang="en" sz="1100" u="sng">
                          <a:solidFill>
                            <a:schemeClr val="hlink"/>
                          </a:solidFill>
                          <a:highlight>
                            <a:schemeClr val="lt1"/>
                          </a:highlight>
                          <a:hlinkClick r:id="rId11"/>
                        </a:rPr>
                        <a:t>mramques@uw.edu</a:t>
                      </a:r>
                      <a:r>
                        <a:rPr b="0" lang="en" sz="1100">
                          <a:solidFill>
                            <a:srgbClr val="5F497A"/>
                          </a:solidFill>
                          <a:highlight>
                            <a:schemeClr val="lt1"/>
                          </a:highlight>
                        </a:rPr>
                        <a:t> </a:t>
                      </a:r>
                      <a:endParaRPr b="0">
                        <a:solidFill>
                          <a:srgbClr val="5F497A"/>
                        </a:solidFill>
                      </a:endParaRPr>
                    </a:p>
                    <a:p>
                      <a:pPr indent="0" lvl="8" marL="0" marR="0" rtl="0" algn="ctr">
                        <a:lnSpc>
                          <a:spcPct val="100000"/>
                        </a:lnSpc>
                        <a:spcBef>
                          <a:spcPts val="0"/>
                        </a:spcBef>
                        <a:spcAft>
                          <a:spcPts val="0"/>
                        </a:spcAft>
                        <a:buClr>
                          <a:srgbClr val="5F497A"/>
                        </a:buClr>
                        <a:buSzPts val="1400"/>
                        <a:buFont typeface="Calibri"/>
                        <a:buNone/>
                      </a:pPr>
                      <a:r>
                        <a:t/>
                      </a:r>
                      <a:endParaRPr b="0">
                        <a:solidFill>
                          <a:srgbClr val="5F497A"/>
                        </a:solidFill>
                        <a:highlight>
                          <a:srgbClr val="FFFF00"/>
                        </a:highlight>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In Workday…</a:t>
            </a:r>
            <a:endParaRPr/>
          </a:p>
        </p:txBody>
      </p:sp>
      <p:sp>
        <p:nvSpPr>
          <p:cNvPr id="418" name="Google Shape;418;p7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Salary Cap coverage must be tied to specific funding sources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Workday calculates the cap on the full IBS, not just REG pay</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When a faculty has a high percentage of effort on sponsored awards which require salary cap coverage, and a large ADS, the calculator will break</a:t>
            </a:r>
            <a:endParaRPr/>
          </a:p>
        </p:txBody>
      </p:sp>
      <p:sp>
        <p:nvSpPr>
          <p:cNvPr id="419" name="Google Shape;419;p7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8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What you can’t do in Workday…</a:t>
            </a:r>
            <a:endParaRPr/>
          </a:p>
        </p:txBody>
      </p:sp>
      <p:sp>
        <p:nvSpPr>
          <p:cNvPr id="425" name="Google Shape;425;p8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70000" lnSpcReduction="20000"/>
          </a:bodyPr>
          <a:lstStyle/>
          <a:p>
            <a:pPr indent="-30861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The Pre-Workday/FEC process whereby the ADS can exclusively cover over-the-cap portion isn’t possible.</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08610" lvl="0" marL="342900" rtl="0" algn="l">
              <a:spcBef>
                <a:spcPts val="444"/>
              </a:spcBef>
              <a:spcAft>
                <a:spcPts val="0"/>
              </a:spcAft>
              <a:buClr>
                <a:srgbClr val="4B2E83"/>
              </a:buClr>
              <a:buSzPct val="100000"/>
              <a:buFont typeface="Merriweather Sans"/>
              <a:buChar char="&gt;"/>
            </a:pPr>
            <a:r>
              <a:rPr lang="en">
                <a:latin typeface="Arial"/>
                <a:ea typeface="Arial"/>
                <a:cs typeface="Arial"/>
                <a:sym typeface="Arial"/>
              </a:rPr>
              <a:t>There are a couple of options to handle these situations…</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426" name="Google Shape;426;p8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pic>
        <p:nvPicPr>
          <p:cNvPr id="427" name="Google Shape;427;p80"/>
          <p:cNvPicPr preferRelativeResize="0"/>
          <p:nvPr/>
        </p:nvPicPr>
        <p:blipFill rotWithShape="1">
          <a:blip r:embed="rId3">
            <a:alphaModFix/>
          </a:blip>
          <a:srcRect b="0" l="0" r="0" t="0"/>
          <a:stretch/>
        </p:blipFill>
        <p:spPr>
          <a:xfrm>
            <a:off x="1655064" y="2544504"/>
            <a:ext cx="5833872" cy="22713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8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Salary Cap and ADS – Option #1</a:t>
            </a:r>
            <a:endParaRPr/>
          </a:p>
        </p:txBody>
      </p:sp>
      <p:sp>
        <p:nvSpPr>
          <p:cNvPr id="433" name="Google Shape;433;p8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If the ADS is </a:t>
            </a:r>
            <a:r>
              <a:rPr lang="en" u="sng">
                <a:latin typeface="Arial"/>
                <a:ea typeface="Arial"/>
                <a:cs typeface="Arial"/>
                <a:sym typeface="Arial"/>
              </a:rPr>
              <a:t>NOT</a:t>
            </a:r>
            <a:r>
              <a:rPr lang="en">
                <a:latin typeface="Arial"/>
                <a:ea typeface="Arial"/>
                <a:cs typeface="Arial"/>
                <a:sym typeface="Arial"/>
              </a:rPr>
              <a:t> to be used towards any sponsored award effort, then the faculty must reduce the amount of effort devoted to sponsored awards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Example: If Faculty A’s IBS is 80% REG and 20% ADS, and the ADS is not to be used towards any sponsored award effort, then…</a:t>
            </a:r>
            <a:br>
              <a:rPr lang="en">
                <a:latin typeface="Arial"/>
                <a:ea typeface="Arial"/>
                <a:cs typeface="Arial"/>
                <a:sym typeface="Arial"/>
              </a:rPr>
            </a:br>
            <a:br>
              <a:rPr lang="en">
                <a:latin typeface="Arial"/>
                <a:ea typeface="Arial"/>
                <a:cs typeface="Arial"/>
                <a:sym typeface="Arial"/>
              </a:rPr>
            </a:br>
            <a:r>
              <a:rPr lang="en">
                <a:latin typeface="Arial"/>
                <a:ea typeface="Arial"/>
                <a:cs typeface="Arial"/>
                <a:sym typeface="Arial"/>
              </a:rPr>
              <a:t>The </a:t>
            </a:r>
            <a:r>
              <a:rPr lang="en" u="sng">
                <a:latin typeface="Arial"/>
                <a:ea typeface="Arial"/>
                <a:cs typeface="Arial"/>
                <a:sym typeface="Arial"/>
              </a:rPr>
              <a:t>maximum</a:t>
            </a:r>
            <a:r>
              <a:rPr lang="en">
                <a:latin typeface="Arial"/>
                <a:ea typeface="Arial"/>
                <a:cs typeface="Arial"/>
                <a:sym typeface="Arial"/>
              </a:rPr>
              <a:t> amount of IBS that may be committed to sponsored award is </a:t>
            </a:r>
            <a:r>
              <a:rPr lang="en" u="sng">
                <a:latin typeface="Arial"/>
                <a:ea typeface="Arial"/>
                <a:cs typeface="Arial"/>
                <a:sym typeface="Arial"/>
              </a:rPr>
              <a:t>80%</a:t>
            </a:r>
            <a:endParaRPr/>
          </a:p>
        </p:txBody>
      </p:sp>
      <p:sp>
        <p:nvSpPr>
          <p:cNvPr id="434" name="Google Shape;434;p8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8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Salary Cap and ADS – Option #2</a:t>
            </a:r>
            <a:endParaRPr/>
          </a:p>
        </p:txBody>
      </p:sp>
      <p:sp>
        <p:nvSpPr>
          <p:cNvPr id="440" name="Google Shape;440;p82"/>
          <p:cNvSpPr txBox="1"/>
          <p:nvPr>
            <p:ph idx="2" type="body"/>
          </p:nvPr>
        </p:nvSpPr>
        <p:spPr>
          <a:xfrm>
            <a:off x="659305" y="1736725"/>
            <a:ext cx="8196300" cy="4389900"/>
          </a:xfrm>
          <a:prstGeom prst="rect">
            <a:avLst/>
          </a:prstGeom>
          <a:noFill/>
          <a:ln>
            <a:noFill/>
          </a:ln>
        </p:spPr>
        <p:txBody>
          <a:bodyPr anchorCtr="0" anchor="t" bIns="45700" lIns="91425" spcFirstLastPara="1" rIns="91425" wrap="square" tIns="45700">
            <a:normAutofit fontScale="70000" lnSpcReduction="20000"/>
          </a:bodyPr>
          <a:lstStyle/>
          <a:p>
            <a:pPr indent="-32004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Charge the ADS to sponsored awards in proportion to the proposed effort on the award*</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266700" lvl="1" marL="742950" rtl="0" algn="l">
              <a:spcBef>
                <a:spcPts val="340"/>
              </a:spcBef>
              <a:spcAft>
                <a:spcPts val="0"/>
              </a:spcAft>
              <a:buClr>
                <a:srgbClr val="4B2E83"/>
              </a:buClr>
              <a:buSzPct val="100000"/>
              <a:buChar char="–"/>
            </a:pPr>
            <a:r>
              <a:rPr lang="en">
                <a:latin typeface="Arial"/>
                <a:ea typeface="Arial"/>
                <a:cs typeface="Arial"/>
                <a:sym typeface="Arial"/>
              </a:rPr>
              <a:t>Faculty A’s monthly IBS:</a:t>
            </a:r>
            <a:endParaRPr/>
          </a:p>
          <a:p>
            <a:pPr indent="-211455" lvl="2" marL="1143000" rtl="0" algn="l">
              <a:spcBef>
                <a:spcPts val="306"/>
              </a:spcBef>
              <a:spcAft>
                <a:spcPts val="0"/>
              </a:spcAft>
              <a:buClr>
                <a:srgbClr val="4B2E83"/>
              </a:buClr>
              <a:buSzPct val="100000"/>
              <a:buChar char="&gt;"/>
            </a:pPr>
            <a:r>
              <a:rPr lang="en">
                <a:latin typeface="Arial"/>
                <a:ea typeface="Arial"/>
                <a:cs typeface="Arial"/>
                <a:sym typeface="Arial"/>
              </a:rPr>
              <a:t>REG 80%</a:t>
            </a:r>
            <a:endParaRPr/>
          </a:p>
          <a:p>
            <a:pPr indent="-211455" lvl="2" marL="1143000" rtl="0" algn="l">
              <a:spcBef>
                <a:spcPts val="306"/>
              </a:spcBef>
              <a:spcAft>
                <a:spcPts val="0"/>
              </a:spcAft>
              <a:buClr>
                <a:srgbClr val="4B2E83"/>
              </a:buClr>
              <a:buSzPct val="100000"/>
              <a:buChar char="&gt;"/>
            </a:pPr>
            <a:r>
              <a:rPr lang="en">
                <a:latin typeface="Arial"/>
                <a:ea typeface="Arial"/>
                <a:cs typeface="Arial"/>
                <a:sym typeface="Arial"/>
              </a:rPr>
              <a:t>ADS 20%</a:t>
            </a:r>
            <a:endParaRPr/>
          </a:p>
          <a:p>
            <a:pPr indent="-177800" lvl="1" marL="742950" rtl="0" algn="l">
              <a:spcBef>
                <a:spcPts val="340"/>
              </a:spcBef>
              <a:spcAft>
                <a:spcPts val="0"/>
              </a:spcAft>
              <a:buClr>
                <a:srgbClr val="4B2E83"/>
              </a:buClr>
              <a:buSzPct val="100000"/>
              <a:buNone/>
            </a:pPr>
            <a:r>
              <a:t/>
            </a:r>
            <a:endParaRPr>
              <a:latin typeface="Arial"/>
              <a:ea typeface="Arial"/>
              <a:cs typeface="Arial"/>
              <a:sym typeface="Arial"/>
            </a:endParaRPr>
          </a:p>
          <a:p>
            <a:pPr indent="-266700" lvl="1" marL="742950" rtl="0" algn="l">
              <a:spcBef>
                <a:spcPts val="340"/>
              </a:spcBef>
              <a:spcAft>
                <a:spcPts val="0"/>
              </a:spcAft>
              <a:buClr>
                <a:srgbClr val="4B2E83"/>
              </a:buClr>
              <a:buSzPct val="100000"/>
              <a:buChar char="–"/>
            </a:pPr>
            <a:r>
              <a:rPr lang="en">
                <a:latin typeface="Arial"/>
                <a:ea typeface="Arial"/>
                <a:cs typeface="Arial"/>
                <a:sym typeface="Arial"/>
              </a:rPr>
              <a:t>Faculty A proposes the following levels of effort on Awards where salary cap applies:</a:t>
            </a:r>
            <a:endParaRPr/>
          </a:p>
          <a:p>
            <a:pPr indent="-211455" lvl="2" marL="1143000" rtl="0" algn="l">
              <a:spcBef>
                <a:spcPts val="306"/>
              </a:spcBef>
              <a:spcAft>
                <a:spcPts val="0"/>
              </a:spcAft>
              <a:buClr>
                <a:srgbClr val="4B2E83"/>
              </a:buClr>
              <a:buSzPct val="100000"/>
              <a:buChar char="&gt;"/>
            </a:pPr>
            <a:r>
              <a:rPr lang="en">
                <a:latin typeface="Arial"/>
                <a:ea typeface="Arial"/>
                <a:cs typeface="Arial"/>
                <a:sym typeface="Arial"/>
              </a:rPr>
              <a:t>Grant A: 25%</a:t>
            </a:r>
            <a:endParaRPr/>
          </a:p>
          <a:p>
            <a:pPr indent="-211455" lvl="2" marL="1143000" rtl="0" algn="l">
              <a:spcBef>
                <a:spcPts val="306"/>
              </a:spcBef>
              <a:spcAft>
                <a:spcPts val="0"/>
              </a:spcAft>
              <a:buClr>
                <a:srgbClr val="4B2E83"/>
              </a:buClr>
              <a:buSzPct val="100000"/>
              <a:buChar char="&gt;"/>
            </a:pPr>
            <a:r>
              <a:rPr lang="en">
                <a:latin typeface="Arial"/>
                <a:ea typeface="Arial"/>
                <a:cs typeface="Arial"/>
                <a:sym typeface="Arial"/>
              </a:rPr>
              <a:t>Grant B: 40%</a:t>
            </a:r>
            <a:endParaRPr/>
          </a:p>
          <a:p>
            <a:pPr indent="-211455" lvl="2" marL="1143000" rtl="0" algn="l">
              <a:spcBef>
                <a:spcPts val="306"/>
              </a:spcBef>
              <a:spcAft>
                <a:spcPts val="0"/>
              </a:spcAft>
              <a:buClr>
                <a:srgbClr val="4B2E83"/>
              </a:buClr>
              <a:buSzPct val="100000"/>
              <a:buChar char="&gt;"/>
            </a:pPr>
            <a:r>
              <a:rPr lang="en">
                <a:latin typeface="Arial"/>
                <a:ea typeface="Arial"/>
                <a:cs typeface="Arial"/>
                <a:sym typeface="Arial"/>
              </a:rPr>
              <a:t>Grant C: 30%</a:t>
            </a:r>
            <a:endParaRPr/>
          </a:p>
          <a:p>
            <a:pPr indent="-211455" lvl="2" marL="1143000" rtl="0" algn="l">
              <a:spcBef>
                <a:spcPts val="306"/>
              </a:spcBef>
              <a:spcAft>
                <a:spcPts val="0"/>
              </a:spcAft>
              <a:buClr>
                <a:srgbClr val="4B2E83"/>
              </a:buClr>
              <a:buSzPct val="100000"/>
              <a:buChar char="&gt;"/>
            </a:pPr>
            <a:r>
              <a:rPr lang="en">
                <a:latin typeface="Arial"/>
                <a:ea typeface="Arial"/>
                <a:cs typeface="Arial"/>
                <a:sym typeface="Arial"/>
              </a:rPr>
              <a:t>Total Sponsored Award proposed effort: 95%</a:t>
            </a:r>
            <a:endParaRPr/>
          </a:p>
          <a:p>
            <a:pPr indent="0" lvl="0" marL="0" rtl="0" algn="l">
              <a:spcBef>
                <a:spcPts val="408"/>
              </a:spcBef>
              <a:spcAft>
                <a:spcPts val="0"/>
              </a:spcAft>
              <a:buClr>
                <a:srgbClr val="4B2E83"/>
              </a:buClr>
              <a:buSzPct val="100000"/>
              <a:buNone/>
            </a:pPr>
            <a:br>
              <a:rPr lang="en">
                <a:latin typeface="Arial"/>
                <a:ea typeface="Arial"/>
                <a:cs typeface="Arial"/>
                <a:sym typeface="Arial"/>
              </a:rPr>
            </a:br>
            <a:r>
              <a:rPr lang="en">
                <a:latin typeface="Arial"/>
                <a:ea typeface="Arial"/>
                <a:cs typeface="Arial"/>
                <a:sym typeface="Arial"/>
              </a:rPr>
              <a:t>*Because an ADS/ENS is part of the UW’s Institutional Base Salary, it is permissible to charge the pay to sponsored award in proportion to the devoted effort</a:t>
            </a:r>
            <a:endParaRPr/>
          </a:p>
          <a:p>
            <a:pPr indent="-131444" lvl="2" marL="1143000" rtl="0" algn="l">
              <a:spcBef>
                <a:spcPts val="306"/>
              </a:spcBef>
              <a:spcAft>
                <a:spcPts val="0"/>
              </a:spcAft>
              <a:buClr>
                <a:srgbClr val="4B2E83"/>
              </a:buClr>
              <a:buSzPct val="100000"/>
              <a:buNone/>
            </a:pPr>
            <a:r>
              <a:t/>
            </a:r>
            <a:endParaRPr>
              <a:latin typeface="Arial"/>
              <a:ea typeface="Arial"/>
              <a:cs typeface="Arial"/>
              <a:sym typeface="Arial"/>
            </a:endParaRPr>
          </a:p>
          <a:p>
            <a:pPr indent="0" lvl="1" marL="457200" rtl="0" algn="l">
              <a:spcBef>
                <a:spcPts val="340"/>
              </a:spcBef>
              <a:spcAft>
                <a:spcPts val="0"/>
              </a:spcAft>
              <a:buClr>
                <a:srgbClr val="4B2E83"/>
              </a:buClr>
              <a:buSzPct val="100000"/>
              <a:buNone/>
            </a:pPr>
            <a:r>
              <a:t/>
            </a:r>
            <a:endParaRPr>
              <a:latin typeface="Arial"/>
              <a:ea typeface="Arial"/>
              <a:cs typeface="Arial"/>
              <a:sym typeface="Arial"/>
            </a:endParaRPr>
          </a:p>
          <a:p>
            <a:pPr indent="-213359" lvl="0" marL="342900" rtl="0" algn="l">
              <a:spcBef>
                <a:spcPts val="408"/>
              </a:spcBef>
              <a:spcAft>
                <a:spcPts val="0"/>
              </a:spcAft>
              <a:buClr>
                <a:srgbClr val="4B2E83"/>
              </a:buClr>
              <a:buSzPct val="100000"/>
              <a:buFont typeface="Merriweather Sans"/>
              <a:buNone/>
            </a:pPr>
            <a:r>
              <a:t/>
            </a:r>
            <a:endParaRPr u="sng">
              <a:latin typeface="Arial"/>
              <a:ea typeface="Arial"/>
              <a:cs typeface="Arial"/>
              <a:sym typeface="Arial"/>
            </a:endParaRPr>
          </a:p>
        </p:txBody>
      </p:sp>
      <p:sp>
        <p:nvSpPr>
          <p:cNvPr id="441" name="Google Shape;441;p8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8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Salary Cap and ADS – Option #2</a:t>
            </a:r>
            <a:endParaRPr/>
          </a:p>
        </p:txBody>
      </p:sp>
      <p:sp>
        <p:nvSpPr>
          <p:cNvPr id="447" name="Google Shape;447;p8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20000"/>
          </a:bodyPr>
          <a:lstStyle/>
          <a:p>
            <a:pPr indent="-35433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REG Payroll Allocation:</a:t>
            </a:r>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Grant A: 25%</a:t>
            </a:r>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Grant B: 40%</a:t>
            </a:r>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Grant C: 30%</a:t>
            </a:r>
            <a:endParaRPr/>
          </a:p>
          <a:p>
            <a:pPr indent="-168275" lvl="1" marL="742950" rtl="0" algn="l">
              <a:spcBef>
                <a:spcPts val="370"/>
              </a:spcBef>
              <a:spcAft>
                <a:spcPts val="0"/>
              </a:spcAft>
              <a:buClr>
                <a:srgbClr val="4B2E83"/>
              </a:buClr>
              <a:buSzPts val="2000"/>
              <a:buNone/>
            </a:pPr>
            <a:r>
              <a:t/>
            </a:r>
            <a:endParaRPr>
              <a:latin typeface="Arial"/>
              <a:ea typeface="Arial"/>
              <a:cs typeface="Arial"/>
              <a:sym typeface="Arial"/>
            </a:endParaRPr>
          </a:p>
          <a:p>
            <a:pPr indent="-354330" lvl="0" marL="342900" rtl="0" algn="l">
              <a:spcBef>
                <a:spcPts val="444"/>
              </a:spcBef>
              <a:spcAft>
                <a:spcPts val="0"/>
              </a:spcAft>
              <a:buClr>
                <a:srgbClr val="4B2E83"/>
              </a:buClr>
              <a:buSzPts val="2400"/>
              <a:buFont typeface="Merriweather Sans"/>
              <a:buChar char="&gt;"/>
            </a:pPr>
            <a:r>
              <a:rPr lang="en">
                <a:latin typeface="Arial"/>
                <a:ea typeface="Arial"/>
                <a:cs typeface="Arial"/>
                <a:sym typeface="Arial"/>
              </a:rPr>
              <a:t>ADS allocation:</a:t>
            </a:r>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Grant A: 25%</a:t>
            </a:r>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Grant B: 40%</a:t>
            </a:r>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Grant C: 30%</a:t>
            </a:r>
            <a:endParaRPr/>
          </a:p>
          <a:p>
            <a:pPr indent="-168275" lvl="1" marL="742950" rtl="0" algn="l">
              <a:spcBef>
                <a:spcPts val="370"/>
              </a:spcBef>
              <a:spcAft>
                <a:spcPts val="0"/>
              </a:spcAft>
              <a:buClr>
                <a:srgbClr val="4B2E83"/>
              </a:buClr>
              <a:buSzPts val="2000"/>
              <a:buNone/>
            </a:pPr>
            <a:r>
              <a:t/>
            </a:r>
            <a:endParaRPr>
              <a:latin typeface="Arial"/>
              <a:ea typeface="Arial"/>
              <a:cs typeface="Arial"/>
              <a:sym typeface="Arial"/>
            </a:endParaRPr>
          </a:p>
          <a:p>
            <a:pPr indent="-354330" lvl="0" marL="342900" rtl="0" algn="l">
              <a:spcBef>
                <a:spcPts val="444"/>
              </a:spcBef>
              <a:spcAft>
                <a:spcPts val="0"/>
              </a:spcAft>
              <a:buClr>
                <a:srgbClr val="4B2E83"/>
              </a:buClr>
              <a:buSzPts val="2400"/>
              <a:buFont typeface="Merriweather Sans"/>
              <a:buChar char="&gt;"/>
            </a:pPr>
            <a:r>
              <a:rPr lang="en">
                <a:latin typeface="Arial"/>
                <a:ea typeface="Arial"/>
                <a:cs typeface="Arial"/>
                <a:sym typeface="Arial"/>
              </a:rPr>
              <a:t>Workday will perform the Salary Cap calculation on the REG and ADS pay</a:t>
            </a:r>
            <a:endParaRPr/>
          </a:p>
        </p:txBody>
      </p:sp>
      <p:sp>
        <p:nvSpPr>
          <p:cNvPr id="448" name="Google Shape;448;p8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Other Salary Cap Topics</a:t>
            </a:r>
            <a:endParaRPr/>
          </a:p>
        </p:txBody>
      </p:sp>
      <p:sp>
        <p:nvSpPr>
          <p:cNvPr id="454" name="Google Shape;454;p8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There are Workday issues with Salary Cap relating to:</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Hourly Employees and/or Retro Pay</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Use of Salary Cap Fund</a:t>
            </a:r>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Jesse Rice reached out to Grant Managers with affected grants back in November with information on how to fix these issues in Workday. </a:t>
            </a:r>
            <a:endParaRPr/>
          </a:p>
        </p:txBody>
      </p:sp>
      <p:sp>
        <p:nvSpPr>
          <p:cNvPr id="455" name="Google Shape;455;p8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8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Resources</a:t>
            </a:r>
            <a:endParaRPr/>
          </a:p>
        </p:txBody>
      </p:sp>
      <p:sp>
        <p:nvSpPr>
          <p:cNvPr id="461" name="Google Shape;461;p8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PAFC Effort Team website:</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https://finance.uw.edu/pafc/resources-salary-cap-issues-workday</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Copies of slides decks and Zoom recordings as to how to fix these issues in Workday</a:t>
            </a:r>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There will also be an exception report published in the near future in order to track when these instances occur.</a:t>
            </a:r>
            <a:endParaRPr/>
          </a:p>
        </p:txBody>
      </p:sp>
      <p:sp>
        <p:nvSpPr>
          <p:cNvPr id="462" name="Google Shape;462;p8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8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ECC Updates</a:t>
            </a:r>
            <a:endParaRPr/>
          </a:p>
        </p:txBody>
      </p:sp>
      <p:sp>
        <p:nvSpPr>
          <p:cNvPr id="468" name="Google Shape;468;p86"/>
          <p:cNvSpPr txBox="1"/>
          <p:nvPr>
            <p:ph idx="2" type="body"/>
          </p:nvPr>
        </p:nvSpPr>
        <p:spPr>
          <a:xfrm>
            <a:off x="659305" y="1736725"/>
            <a:ext cx="8196300" cy="44538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ECC is live and the “Pre-Review” period for Project Statements is now open.</a:t>
            </a:r>
            <a:endParaRPr/>
          </a:p>
          <a:p>
            <a:pPr indent="-224790" lvl="0" marL="342900" rtl="0" algn="l">
              <a:spcBef>
                <a:spcPts val="372"/>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372"/>
              </a:spcBef>
              <a:spcAft>
                <a:spcPts val="0"/>
              </a:spcAft>
              <a:buClr>
                <a:srgbClr val="4B2E83"/>
              </a:buClr>
              <a:buSzPct val="100000"/>
              <a:buFont typeface="Merriweather Sans"/>
              <a:buChar char="&gt;"/>
            </a:pPr>
            <a:r>
              <a:rPr lang="en">
                <a:latin typeface="Arial"/>
                <a:ea typeface="Arial"/>
                <a:cs typeface="Arial"/>
                <a:sym typeface="Arial"/>
              </a:rPr>
              <a:t>The certification period for Project Statements will being on 12/19/2023 with a due date of 2/21/2024.</a:t>
            </a:r>
            <a:endParaRPr/>
          </a:p>
          <a:p>
            <a:pPr indent="-224790" lvl="0" marL="342900" rtl="0" algn="l">
              <a:spcBef>
                <a:spcPts val="372"/>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372"/>
              </a:spcBef>
              <a:spcAft>
                <a:spcPts val="0"/>
              </a:spcAft>
              <a:buClr>
                <a:srgbClr val="4B2E83"/>
              </a:buClr>
              <a:buSzPct val="100000"/>
              <a:buFont typeface="Merriweather Sans"/>
              <a:buChar char="&gt;"/>
            </a:pPr>
            <a:r>
              <a:rPr lang="en">
                <a:latin typeface="Arial"/>
                <a:ea typeface="Arial"/>
                <a:cs typeface="Arial"/>
                <a:sym typeface="Arial"/>
              </a:rPr>
              <a:t>The “Pre-Review” period does not have a hard end date. Once a statement is pre-reviewed it will move to the “Ready for Certification” status in ECC the following day.</a:t>
            </a:r>
            <a:endParaRPr/>
          </a:p>
          <a:p>
            <a:pPr indent="-224790" lvl="0" marL="342900" rtl="0" algn="l">
              <a:spcBef>
                <a:spcPts val="372"/>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372"/>
              </a:spcBef>
              <a:spcAft>
                <a:spcPts val="0"/>
              </a:spcAft>
              <a:buClr>
                <a:srgbClr val="4B2E83"/>
              </a:buClr>
              <a:buSzPct val="100000"/>
              <a:buFont typeface="Merriweather Sans"/>
              <a:buChar char="&gt;"/>
            </a:pPr>
            <a:r>
              <a:rPr lang="en">
                <a:latin typeface="Arial"/>
                <a:ea typeface="Arial"/>
                <a:cs typeface="Arial"/>
                <a:sym typeface="Arial"/>
              </a:rPr>
              <a:t>PIs will get a notification when the Statement is “Ready for Certification” either on 12/19/23 or the day after the Pre-Review is completed</a:t>
            </a:r>
            <a:endParaRPr/>
          </a:p>
          <a:p>
            <a:pPr indent="-285750" lvl="1" marL="742950" rtl="0" algn="l">
              <a:spcBef>
                <a:spcPts val="310"/>
              </a:spcBef>
              <a:spcAft>
                <a:spcPts val="0"/>
              </a:spcAft>
              <a:buClr>
                <a:srgbClr val="4B2E83"/>
              </a:buClr>
              <a:buSzPct val="100000"/>
              <a:buChar char="–"/>
            </a:pPr>
            <a:r>
              <a:rPr lang="en">
                <a:latin typeface="Arial"/>
                <a:ea typeface="Arial"/>
                <a:cs typeface="Arial"/>
                <a:sym typeface="Arial"/>
              </a:rPr>
              <a:t>Notification will include a link to “How to Certify” resources </a:t>
            </a:r>
            <a:br>
              <a:rPr lang="en">
                <a:latin typeface="Arial"/>
                <a:ea typeface="Arial"/>
                <a:cs typeface="Arial"/>
                <a:sym typeface="Arial"/>
              </a:rPr>
            </a:br>
            <a:endParaRPr>
              <a:latin typeface="Arial"/>
              <a:ea typeface="Arial"/>
              <a:cs typeface="Arial"/>
              <a:sym typeface="Arial"/>
            </a:endParaRPr>
          </a:p>
          <a:p>
            <a:pPr indent="-342900" lvl="0" marL="342900" rtl="0" algn="l">
              <a:spcBef>
                <a:spcPts val="372"/>
              </a:spcBef>
              <a:spcAft>
                <a:spcPts val="0"/>
              </a:spcAft>
              <a:buClr>
                <a:srgbClr val="4B2E83"/>
              </a:buClr>
              <a:buSzPct val="100000"/>
              <a:buFont typeface="Merriweather Sans"/>
              <a:buChar char="&gt;"/>
            </a:pPr>
            <a:r>
              <a:rPr lang="en">
                <a:latin typeface="Arial"/>
                <a:ea typeface="Arial"/>
                <a:cs typeface="Arial"/>
                <a:sym typeface="Arial"/>
              </a:rPr>
              <a:t>The earliest a statement can be “Ready for Certification” is 12/19/2023.</a:t>
            </a:r>
            <a:endParaRPr/>
          </a:p>
        </p:txBody>
      </p:sp>
      <p:sp>
        <p:nvSpPr>
          <p:cNvPr id="469" name="Google Shape;469;p8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8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Manual FEC Process - Update</a:t>
            </a:r>
            <a:endParaRPr/>
          </a:p>
        </p:txBody>
      </p:sp>
      <p:sp>
        <p:nvSpPr>
          <p:cNvPr id="475" name="Google Shape;475;p8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The PAFC Effort Team is working through the backlog of FECs which require manual certifications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The process is taking longer than expected and will likely stretch into the first quarter of 2024</a:t>
            </a:r>
            <a:endParaRPr/>
          </a:p>
        </p:txBody>
      </p:sp>
      <p:sp>
        <p:nvSpPr>
          <p:cNvPr id="476" name="Google Shape;476;p8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4000"/>
              <a:buNone/>
            </a:pPr>
            <a:r>
              <a:rPr b="1" lang="en" sz="4000">
                <a:latin typeface="Arial"/>
                <a:ea typeface="Arial"/>
                <a:cs typeface="Arial"/>
                <a:sym typeface="Arial"/>
              </a:rPr>
              <a:t>Questions</a:t>
            </a:r>
            <a:endParaRPr/>
          </a:p>
        </p:txBody>
      </p:sp>
      <p:sp>
        <p:nvSpPr>
          <p:cNvPr id="482" name="Google Shape;482;p8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r>
              <a:rPr lang="en">
                <a:latin typeface="Arial"/>
                <a:ea typeface="Arial"/>
                <a:cs typeface="Arial"/>
                <a:sym typeface="Arial"/>
              </a:rPr>
              <a:t> (General compliance questions)</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effortreporting@uw.edu</a:t>
            </a:r>
            <a:r>
              <a:rPr lang="en">
                <a:latin typeface="Arial"/>
                <a:ea typeface="Arial"/>
                <a:cs typeface="Arial"/>
                <a:sym typeface="Arial"/>
              </a:rPr>
              <a:t> (Effort or ECC-related questions)</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https://finance.uw.edu/pafc/</a:t>
            </a:r>
            <a:br>
              <a:rPr lang="en">
                <a:latin typeface="Arial"/>
                <a:ea typeface="Arial"/>
                <a:cs typeface="Arial"/>
                <a:sym typeface="Arial"/>
              </a:rPr>
            </a:b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Matt Gardner</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mgard4@uw.edu</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206-543-2610</a:t>
            </a:r>
            <a:endParaRPr/>
          </a:p>
          <a:p>
            <a:pPr indent="-209550" lvl="1" marL="742950" rtl="0" algn="l">
              <a:spcBef>
                <a:spcPts val="240"/>
              </a:spcBef>
              <a:spcAft>
                <a:spcPts val="0"/>
              </a:spcAft>
              <a:buClr>
                <a:srgbClr val="4B2E83"/>
              </a:buClr>
              <a:buSzPts val="1200"/>
              <a:buNone/>
            </a:pPr>
            <a:r>
              <a:t/>
            </a:r>
            <a:endParaRPr sz="12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483" name="Google Shape;483;p8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71"/>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rmAutofit fontScale="77500" lnSpcReduction="20000"/>
          </a:bodyPr>
          <a:lstStyle/>
          <a:p>
            <a:pPr indent="0" lvl="0" marL="0" rtl="0" algn="l">
              <a:lnSpc>
                <a:spcPct val="100000"/>
              </a:lnSpc>
              <a:spcBef>
                <a:spcPts val="0"/>
              </a:spcBef>
              <a:spcAft>
                <a:spcPts val="0"/>
              </a:spcAft>
              <a:buClr>
                <a:schemeClr val="accent3"/>
              </a:buClr>
              <a:buSzPct val="100000"/>
              <a:buNone/>
            </a:pPr>
            <a:r>
              <a:rPr b="1" lang="en">
                <a:solidFill>
                  <a:schemeClr val="lt1"/>
                </a:solidFill>
                <a:latin typeface="Arial"/>
                <a:ea typeface="Arial"/>
                <a:cs typeface="Arial"/>
                <a:sym typeface="Arial"/>
              </a:rPr>
              <a:t>COMPLIANCE HOT TOPIC: IBS, EFFORT, AND SALARY CAP</a:t>
            </a:r>
            <a:endParaRPr>
              <a:solidFill>
                <a:schemeClr val="lt1"/>
              </a:solidFill>
            </a:endParaRPr>
          </a:p>
        </p:txBody>
      </p:sp>
      <p:sp>
        <p:nvSpPr>
          <p:cNvPr id="359" name="Google Shape;359;p71"/>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December 2023</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89"/>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lang="en" sz="4250">
                <a:latin typeface="Encode Sans Black"/>
                <a:ea typeface="Encode Sans Black"/>
                <a:cs typeface="Encode Sans Black"/>
                <a:sym typeface="Encode Sans Black"/>
              </a:rPr>
              <a:t>Outgoing Staff Assignment </a:t>
            </a:r>
            <a:endParaRPr sz="4250">
              <a:latin typeface="Encode Sans Black"/>
              <a:ea typeface="Encode Sans Black"/>
              <a:cs typeface="Encode Sans Black"/>
              <a:sym typeface="Encode Sans Black"/>
            </a:endParaRPr>
          </a:p>
          <a:p>
            <a:pPr indent="0" lvl="0" marL="0" marR="0" rtl="0" algn="l">
              <a:lnSpc>
                <a:spcPct val="90000"/>
              </a:lnSpc>
              <a:spcBef>
                <a:spcPts val="0"/>
              </a:spcBef>
              <a:spcAft>
                <a:spcPts val="0"/>
              </a:spcAft>
              <a:buClr>
                <a:schemeClr val="accent3"/>
              </a:buClr>
              <a:buSzPts val="1063"/>
              <a:buFont typeface="Arial"/>
              <a:buNone/>
            </a:pPr>
            <a:r>
              <a:rPr lang="en" sz="3650">
                <a:latin typeface="Encode Sans Black"/>
                <a:ea typeface="Encode Sans Black"/>
                <a:cs typeface="Encode Sans Black"/>
                <a:sym typeface="Encode Sans Black"/>
              </a:rPr>
              <a:t>Process Change</a:t>
            </a:r>
            <a:endParaRPr sz="3650">
              <a:latin typeface="Encode Sans Black"/>
              <a:ea typeface="Encode Sans Black"/>
              <a:cs typeface="Encode Sans Black"/>
              <a:sym typeface="Encode Sans Black"/>
            </a:endParaRPr>
          </a:p>
        </p:txBody>
      </p:sp>
      <p:sp>
        <p:nvSpPr>
          <p:cNvPr id="489" name="Google Shape;489;p89"/>
          <p:cNvSpPr txBox="1"/>
          <p:nvPr/>
        </p:nvSpPr>
        <p:spPr>
          <a:xfrm>
            <a:off x="692029" y="4308048"/>
            <a:ext cx="6656700" cy="1812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December 2023 </a:t>
            </a:r>
            <a:r>
              <a:rPr b="0" i="0" lang="en" sz="2000" u="none" cap="none" strike="noStrike">
                <a:solidFill>
                  <a:srgbClr val="FFFFFF"/>
                </a:solidFill>
                <a:latin typeface="Open Sans"/>
                <a:ea typeface="Open Sans"/>
                <a:cs typeface="Open Sans"/>
                <a:sym typeface="Open Sans"/>
              </a:rPr>
              <a:t>MRAM</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Amanda Snyder &amp; Lynn Magill</a:t>
            </a:r>
            <a:endParaRPr/>
          </a:p>
          <a:p>
            <a:pPr indent="0" lvl="0" marL="0" marR="0" rtl="0" algn="l">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Sponsored Programs &amp; </a:t>
            </a:r>
            <a:r>
              <a:rPr lang="en" sz="2000">
                <a:solidFill>
                  <a:srgbClr val="FFFFFF"/>
                </a:solidFill>
                <a:latin typeface="Open Sans"/>
                <a:ea typeface="Open Sans"/>
                <a:cs typeface="Open Sans"/>
                <a:sym typeface="Open Sans"/>
              </a:rPr>
              <a:t>Procurement</a:t>
            </a:r>
            <a:r>
              <a:rPr b="0" i="0" lang="en" sz="2000" u="none" cap="none" strike="noStrike">
                <a:solidFill>
                  <a:srgbClr val="FFFFFF"/>
                </a:solidFill>
                <a:latin typeface="Open Sans"/>
                <a:ea typeface="Open Sans"/>
                <a:cs typeface="Open Sans"/>
                <a:sym typeface="Open Sans"/>
              </a:rPr>
              <a:t> Services</a:t>
            </a:r>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9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Staff Assignments</a:t>
            </a:r>
            <a:endParaRPr>
              <a:latin typeface="Encode Sans Black"/>
              <a:ea typeface="Encode Sans Black"/>
              <a:cs typeface="Encode Sans Black"/>
              <a:sym typeface="Encode Sans Black"/>
            </a:endParaRPr>
          </a:p>
        </p:txBody>
      </p:sp>
      <p:sp>
        <p:nvSpPr>
          <p:cNvPr id="496" name="Google Shape;496;p90"/>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sz="3100"/>
              <a:t>Staff assignments provide a way to compensate salary, benefits, and related personnel expenses (e.g. tuition) for UW personnel working at another institution.</a:t>
            </a:r>
            <a:endParaRPr sz="3100"/>
          </a:p>
          <a:p>
            <a:pPr indent="0" lvl="0" marL="0" marR="0" rtl="0" algn="l">
              <a:lnSpc>
                <a:spcPct val="100000"/>
              </a:lnSpc>
              <a:spcBef>
                <a:spcPts val="480"/>
              </a:spcBef>
              <a:spcAft>
                <a:spcPts val="0"/>
              </a:spcAft>
              <a:buNone/>
            </a:pPr>
            <a:r>
              <a:t/>
            </a:r>
            <a:endParaRPr sz="3100"/>
          </a:p>
          <a:p>
            <a:pPr indent="0" lvl="0" marL="0" marR="0" rtl="0" algn="l">
              <a:lnSpc>
                <a:spcPct val="100000"/>
              </a:lnSpc>
              <a:spcBef>
                <a:spcPts val="480"/>
              </a:spcBef>
              <a:spcAft>
                <a:spcPts val="0"/>
              </a:spcAft>
              <a:buNone/>
            </a:pPr>
            <a:r>
              <a:rPr lang="en" sz="3100"/>
              <a:t>This is not a subaward. </a:t>
            </a:r>
            <a:endParaRPr sz="3100"/>
          </a:p>
          <a:p>
            <a:pPr indent="0" lvl="0" marL="0" marR="0" rtl="0" algn="l">
              <a:lnSpc>
                <a:spcPct val="100000"/>
              </a:lnSpc>
              <a:spcBef>
                <a:spcPts val="480"/>
              </a:spcBef>
              <a:spcAft>
                <a:spcPts val="0"/>
              </a:spcAft>
              <a:buNone/>
            </a:pPr>
            <a:r>
              <a:t/>
            </a:r>
            <a:endParaRPr sz="3100"/>
          </a:p>
          <a:p>
            <a:pPr indent="0" lvl="0" marL="0" marR="0" rtl="0" algn="l">
              <a:lnSpc>
                <a:spcPct val="100000"/>
              </a:lnSpc>
              <a:spcBef>
                <a:spcPts val="480"/>
              </a:spcBef>
              <a:spcAft>
                <a:spcPts val="0"/>
              </a:spcAft>
              <a:buNone/>
            </a:pPr>
            <a:r>
              <a:t/>
            </a:r>
            <a:endParaRPr sz="3100"/>
          </a:p>
          <a:p>
            <a:pPr indent="0" lvl="0" marL="0" marR="0" rtl="0" algn="l">
              <a:lnSpc>
                <a:spcPct val="100000"/>
              </a:lnSpc>
              <a:spcBef>
                <a:spcPts val="480"/>
              </a:spcBef>
              <a:spcAft>
                <a:spcPts val="0"/>
              </a:spcAft>
              <a:buNone/>
            </a:pPr>
            <a:r>
              <a:t/>
            </a:r>
            <a:endParaRPr sz="3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9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Requesting Outgoing Staff Assignments</a:t>
            </a:r>
            <a:endParaRPr>
              <a:latin typeface="Encode Sans Black"/>
              <a:ea typeface="Encode Sans Black"/>
              <a:cs typeface="Encode Sans Black"/>
              <a:sym typeface="Encode Sans Black"/>
            </a:endParaRPr>
          </a:p>
        </p:txBody>
      </p:sp>
      <p:sp>
        <p:nvSpPr>
          <p:cNvPr id="503" name="Google Shape;503;p91"/>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t/>
            </a:r>
            <a:endParaRPr/>
          </a:p>
          <a:p>
            <a:pPr indent="0" lvl="0" marL="0" marR="0" rtl="0" algn="l">
              <a:lnSpc>
                <a:spcPct val="100000"/>
              </a:lnSpc>
              <a:spcBef>
                <a:spcPts val="480"/>
              </a:spcBef>
              <a:spcAft>
                <a:spcPts val="0"/>
              </a:spcAft>
              <a:buNone/>
            </a:pPr>
            <a:r>
              <a:rPr lang="en"/>
              <a:t>Outgoing staff assignment set up is requested through Procurement Services by submitting a Workday Requisition to Procurement (which will then become a Purchase Order after approvals)</a:t>
            </a:r>
            <a:r>
              <a:rPr b="1" lang="en"/>
              <a:t>.</a:t>
            </a:r>
            <a:endParaRPr b="1"/>
          </a:p>
          <a:p>
            <a:pPr indent="0" lvl="0" marL="0" marR="0" rtl="0" algn="l">
              <a:lnSpc>
                <a:spcPct val="100000"/>
              </a:lnSpc>
              <a:spcBef>
                <a:spcPts val="480"/>
              </a:spcBef>
              <a:spcAft>
                <a:spcPts val="0"/>
              </a:spcAft>
              <a:buNone/>
            </a:pPr>
            <a:r>
              <a:t/>
            </a:r>
            <a:endParaRPr b="1"/>
          </a:p>
          <a:p>
            <a:pPr indent="0" lvl="0" marL="0" marR="0" rtl="0" algn="l">
              <a:lnSpc>
                <a:spcPct val="100000"/>
              </a:lnSpc>
              <a:spcBef>
                <a:spcPts val="480"/>
              </a:spcBef>
              <a:spcAft>
                <a:spcPts val="0"/>
              </a:spcAft>
              <a:buNone/>
            </a:pPr>
            <a:r>
              <a:rPr b="1" lang="en"/>
              <a:t>Important:</a:t>
            </a:r>
            <a:r>
              <a:rPr lang="en"/>
              <a:t> if you need a specific contract agreement between the UW and the other entity, please be sure to note that on the Requisition, and Procurement will assist and sign.</a:t>
            </a:r>
            <a:endParaRPr/>
          </a:p>
          <a:p>
            <a:pPr indent="0" lvl="0" marL="0" marR="0" rtl="0" algn="l">
              <a:lnSpc>
                <a:spcPct val="100000"/>
              </a:lnSpc>
              <a:spcBef>
                <a:spcPts val="480"/>
              </a:spcBef>
              <a:spcAft>
                <a:spcPts val="0"/>
              </a:spcAft>
              <a:buNone/>
            </a:pPr>
            <a:r>
              <a:t/>
            </a:r>
            <a:endParaRPr/>
          </a:p>
          <a:p>
            <a:pPr indent="0" lvl="0" marL="457200" marR="0" rtl="0" algn="l">
              <a:lnSpc>
                <a:spcPct val="100000"/>
              </a:lnSpc>
              <a:spcBef>
                <a:spcPts val="480"/>
              </a:spcBef>
              <a:spcAft>
                <a:spcPts val="0"/>
              </a:spcAft>
              <a:buNone/>
            </a:pPr>
            <a:r>
              <a:t/>
            </a:r>
            <a:endParaRPr/>
          </a:p>
          <a:p>
            <a:pPr indent="0" lvl="0" marL="0" marR="0" rtl="0" algn="l">
              <a:lnSpc>
                <a:spcPct val="100000"/>
              </a:lnSpc>
              <a:spcBef>
                <a:spcPts val="48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9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Incoming Staff Assignments</a:t>
            </a:r>
            <a:endParaRPr>
              <a:latin typeface="Encode Sans Black"/>
              <a:ea typeface="Encode Sans Black"/>
              <a:cs typeface="Encode Sans Black"/>
              <a:sym typeface="Encode Sans Black"/>
            </a:endParaRPr>
          </a:p>
        </p:txBody>
      </p:sp>
      <p:sp>
        <p:nvSpPr>
          <p:cNvPr id="510" name="Google Shape;510;p92"/>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No changes to current processes. </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Set up for Incoming Staff Assignments (to the UW from other institutions) are requested via an eGC1 in SAGE.</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Review guidance on:</a:t>
            </a:r>
            <a:endParaRPr/>
          </a:p>
          <a:p>
            <a:pPr indent="0" lvl="0" marL="0" rtl="0" algn="l">
              <a:spcBef>
                <a:spcPts val="480"/>
              </a:spcBef>
              <a:spcAft>
                <a:spcPts val="0"/>
              </a:spcAft>
              <a:buNone/>
            </a:pPr>
            <a:r>
              <a:rPr lang="en"/>
              <a:t>Non-Federal </a:t>
            </a:r>
            <a:r>
              <a:rPr lang="en" u="sng">
                <a:solidFill>
                  <a:schemeClr val="hlink"/>
                </a:solidFill>
                <a:hlinkClick r:id="rId3"/>
              </a:rPr>
              <a:t>Affiliated &amp; Collaborating Institutions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9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i="0" lang="en" sz="3000" u="none" cap="none" strike="noStrike">
                <a:solidFill>
                  <a:srgbClr val="4B2E83"/>
                </a:solidFill>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94"/>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rmAutofit fontScale="92500"/>
          </a:bodyPr>
          <a:lstStyle/>
          <a:p>
            <a:pPr indent="0" lvl="0" marL="0" rtl="0" algn="l">
              <a:lnSpc>
                <a:spcPct val="100000"/>
              </a:lnSpc>
              <a:spcBef>
                <a:spcPts val="0"/>
              </a:spcBef>
              <a:spcAft>
                <a:spcPts val="0"/>
              </a:spcAft>
              <a:buClr>
                <a:schemeClr val="accent3"/>
              </a:buClr>
              <a:buSzPct val="100000"/>
              <a:buNone/>
            </a:pPr>
            <a:r>
              <a:rPr lang="en">
                <a:latin typeface="Arial"/>
                <a:ea typeface="Arial"/>
                <a:cs typeface="Arial"/>
                <a:sym typeface="Arial"/>
              </a:rPr>
              <a:t>Changing Grant Worktags on Purchase Orders</a:t>
            </a:r>
            <a:endParaRPr/>
          </a:p>
        </p:txBody>
      </p:sp>
      <p:sp>
        <p:nvSpPr>
          <p:cNvPr id="521" name="Google Shape;521;p94"/>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December 2023</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Lynn Magill</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Procurement Services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95"/>
          <p:cNvSpPr txBox="1"/>
          <p:nvPr>
            <p:ph type="title"/>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000"/>
              <a:buFont typeface="Encode Sans Black"/>
              <a:buNone/>
            </a:pPr>
            <a:r>
              <a:rPr lang="en"/>
              <a:t>GCA UPDATE</a:t>
            </a:r>
            <a:endParaRPr/>
          </a:p>
        </p:txBody>
      </p:sp>
      <p:sp>
        <p:nvSpPr>
          <p:cNvPr id="527" name="Google Shape;527;p95"/>
          <p:cNvSpPr txBox="1"/>
          <p:nvPr/>
        </p:nvSpPr>
        <p:spPr>
          <a:xfrm>
            <a:off x="893675" y="4526675"/>
            <a:ext cx="4643100" cy="157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600">
                <a:solidFill>
                  <a:srgbClr val="E8D3A2"/>
                </a:solidFill>
                <a:latin typeface="Encode Sans"/>
                <a:ea typeface="Encode Sans"/>
                <a:cs typeface="Encode Sans"/>
                <a:sym typeface="Encode Sans"/>
              </a:rPr>
              <a:t>Vince Gonzalez</a:t>
            </a:r>
            <a:endParaRPr sz="1600">
              <a:solidFill>
                <a:srgbClr val="E8D3A2"/>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lang="en" sz="1600">
                <a:solidFill>
                  <a:srgbClr val="E8D3A2"/>
                </a:solidFill>
                <a:latin typeface="Encode Sans"/>
                <a:ea typeface="Encode Sans"/>
                <a:cs typeface="Encode Sans"/>
                <a:sym typeface="Encode Sans"/>
              </a:rPr>
              <a:t>Associate Director, Grant &amp; Contract Accounting</a:t>
            </a:r>
            <a:endParaRPr sz="1600">
              <a:solidFill>
                <a:srgbClr val="E8D3A2"/>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lang="en" sz="1600">
                <a:solidFill>
                  <a:srgbClr val="E8D3A2"/>
                </a:solidFill>
                <a:latin typeface="Encode Sans"/>
                <a:ea typeface="Encode Sans"/>
                <a:cs typeface="Encode Sans"/>
                <a:sym typeface="Encode Sans"/>
              </a:rPr>
              <a:t>December 14,</a:t>
            </a:r>
            <a:r>
              <a:rPr b="0" i="0" lang="en" sz="1600" u="none" cap="none" strike="noStrike">
                <a:solidFill>
                  <a:srgbClr val="E8D3A2"/>
                </a:solidFill>
                <a:latin typeface="Encode Sans"/>
                <a:ea typeface="Encode Sans"/>
                <a:cs typeface="Encode Sans"/>
                <a:sym typeface="Encode Sans"/>
              </a:rPr>
              <a:t> 2023 MRAM</a:t>
            </a:r>
            <a:endParaRPr b="0" i="0" sz="1600" u="none" cap="none" strike="noStrike">
              <a:solidFill>
                <a:srgbClr val="E8D3A2"/>
              </a:solidFill>
              <a:latin typeface="Encode Sans"/>
              <a:ea typeface="Encode Sans"/>
              <a:cs typeface="Encode Sans"/>
              <a:sym typeface="Encode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96"/>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TOPICS</a:t>
            </a:r>
            <a:endParaRPr/>
          </a:p>
        </p:txBody>
      </p:sp>
      <p:sp>
        <p:nvSpPr>
          <p:cNvPr id="533" name="Google Shape;533;p96"/>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81000" lvl="0" marL="457200" rtl="0" algn="l">
              <a:spcBef>
                <a:spcPts val="480"/>
              </a:spcBef>
              <a:spcAft>
                <a:spcPts val="0"/>
              </a:spcAft>
              <a:buSzPts val="2400"/>
              <a:buChar char="&gt;"/>
            </a:pPr>
            <a:r>
              <a:rPr lang="en"/>
              <a:t>Backlog Update</a:t>
            </a:r>
            <a:endParaRPr/>
          </a:p>
          <a:p>
            <a:pPr indent="-381000" lvl="0" marL="457200" rtl="0" algn="l">
              <a:spcBef>
                <a:spcPts val="1000"/>
              </a:spcBef>
              <a:spcAft>
                <a:spcPts val="0"/>
              </a:spcAft>
              <a:buSzPts val="2400"/>
              <a:buChar char="&gt;"/>
            </a:pPr>
            <a:r>
              <a:rPr lang="en"/>
              <a:t>Status Update by Process</a:t>
            </a:r>
            <a:endParaRPr/>
          </a:p>
          <a:p>
            <a:pPr indent="-381000" lvl="0" marL="457200" rtl="0" algn="l">
              <a:spcBef>
                <a:spcPts val="1000"/>
              </a:spcBef>
              <a:spcAft>
                <a:spcPts val="0"/>
              </a:spcAft>
              <a:buSzPts val="2400"/>
              <a:buChar char="&gt;"/>
            </a:pPr>
            <a:r>
              <a:rPr lang="en"/>
              <a:t>Known Issues Updates</a:t>
            </a:r>
            <a:endParaRPr/>
          </a:p>
          <a:p>
            <a:pPr indent="-381000" lvl="0" marL="457200" rtl="0" algn="l">
              <a:spcBef>
                <a:spcPts val="1000"/>
              </a:spcBef>
              <a:spcAft>
                <a:spcPts val="1000"/>
              </a:spcAft>
              <a:buSzPts val="2400"/>
              <a:buChar char="&gt;"/>
            </a:pPr>
            <a:r>
              <a:rPr lang="en"/>
              <a:t>Tips for Success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97"/>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STATUS UPDATE: BACKLOGS</a:t>
            </a:r>
            <a:endParaRPr/>
          </a:p>
        </p:txBody>
      </p:sp>
      <p:sp>
        <p:nvSpPr>
          <p:cNvPr id="539" name="Google Shape;539;p97"/>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None/>
            </a:pPr>
            <a:r>
              <a:rPr lang="en"/>
              <a:t>As of Monday, December 11:</a:t>
            </a:r>
            <a:endParaRPr/>
          </a:p>
          <a:p>
            <a:pPr indent="-381000" lvl="0" marL="457200" rtl="0" algn="l">
              <a:lnSpc>
                <a:spcPct val="100000"/>
              </a:lnSpc>
              <a:spcBef>
                <a:spcPts val="1000"/>
              </a:spcBef>
              <a:spcAft>
                <a:spcPts val="0"/>
              </a:spcAft>
              <a:buSzPts val="2400"/>
              <a:buChar char="&gt;"/>
            </a:pPr>
            <a:r>
              <a:rPr lang="en"/>
              <a:t>Award Setup: 1,636 unprocessed items</a:t>
            </a:r>
            <a:endParaRPr/>
          </a:p>
          <a:p>
            <a:pPr indent="-381000" lvl="0" marL="457200" rtl="0" algn="l">
              <a:lnSpc>
                <a:spcPct val="100000"/>
              </a:lnSpc>
              <a:spcBef>
                <a:spcPts val="1000"/>
              </a:spcBef>
              <a:spcAft>
                <a:spcPts val="0"/>
              </a:spcAft>
              <a:buSzPts val="2400"/>
              <a:buChar char="&gt;"/>
            </a:pPr>
            <a:r>
              <a:rPr lang="en"/>
              <a:t>Reporting: 512 backlog reports</a:t>
            </a:r>
            <a:endParaRPr/>
          </a:p>
          <a:p>
            <a:pPr indent="-381000" lvl="0" marL="457200" rtl="0" algn="l">
              <a:lnSpc>
                <a:spcPct val="100000"/>
              </a:lnSpc>
              <a:spcBef>
                <a:spcPts val="1000"/>
              </a:spcBef>
              <a:spcAft>
                <a:spcPts val="0"/>
              </a:spcAft>
              <a:buSzPts val="2400"/>
              <a:buChar char="&gt;"/>
            </a:pPr>
            <a:r>
              <a:rPr lang="en"/>
              <a:t>Closing: 3,738 backlog closings</a:t>
            </a:r>
            <a:endParaRPr/>
          </a:p>
          <a:p>
            <a:pPr indent="-381000" lvl="0" marL="457200" rtl="0" algn="l">
              <a:lnSpc>
                <a:spcPct val="100000"/>
              </a:lnSpc>
              <a:spcBef>
                <a:spcPts val="1000"/>
              </a:spcBef>
              <a:spcAft>
                <a:spcPts val="0"/>
              </a:spcAft>
              <a:buSzPts val="2400"/>
              <a:buChar char="&gt;"/>
            </a:pPr>
            <a:r>
              <a:rPr lang="en"/>
              <a:t>Customer Service: 5 day response time</a:t>
            </a:r>
            <a:endParaRPr/>
          </a:p>
          <a:p>
            <a:pPr indent="0" lvl="0" marL="0" rtl="0" algn="l">
              <a:lnSpc>
                <a:spcPct val="100000"/>
              </a:lnSpc>
              <a:spcBef>
                <a:spcPts val="1000"/>
              </a:spcBef>
              <a:spcAft>
                <a:spcPts val="0"/>
              </a:spcAft>
              <a:buNone/>
            </a:pPr>
            <a:r>
              <a:t/>
            </a:r>
            <a:endParaRPr/>
          </a:p>
          <a:p>
            <a:pPr indent="0" lvl="0" marL="0" rtl="0" algn="l">
              <a:lnSpc>
                <a:spcPct val="100000"/>
              </a:lnSpc>
              <a:spcBef>
                <a:spcPts val="1000"/>
              </a:spcBef>
              <a:spcAft>
                <a:spcPts val="0"/>
              </a:spcAft>
              <a:buNone/>
            </a:pPr>
            <a:r>
              <a:rPr lang="en"/>
              <a:t>All backlog volumes are updated weekly on </a:t>
            </a:r>
            <a:r>
              <a:rPr lang="en" u="sng">
                <a:solidFill>
                  <a:schemeClr val="accent6"/>
                </a:solidFill>
                <a:hlinkClick r:id="rId3">
                  <a:extLst>
                    <a:ext uri="{A12FA001-AC4F-418D-AE19-62706E023703}">
                      <ahyp:hlinkClr val="tx"/>
                    </a:ext>
                  </a:extLst>
                </a:hlinkClick>
              </a:rPr>
              <a:t>GCA Homepage</a:t>
            </a:r>
            <a:endParaRPr>
              <a:solidFill>
                <a:schemeClr val="accent6"/>
              </a:solidFill>
            </a:endParaRPr>
          </a:p>
          <a:p>
            <a:pPr indent="0" lvl="0" marL="457200" rtl="0" algn="l">
              <a:lnSpc>
                <a:spcPct val="100000"/>
              </a:lnSpc>
              <a:spcBef>
                <a:spcPts val="1000"/>
              </a:spcBef>
              <a:spcAft>
                <a:spcPts val="1000"/>
              </a:spcAft>
              <a:buSzPts val="24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98"/>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STATUS UPDATE: BY PROCESS</a:t>
            </a:r>
            <a:endParaRPr/>
          </a:p>
        </p:txBody>
      </p:sp>
      <p:sp>
        <p:nvSpPr>
          <p:cNvPr id="545" name="Google Shape;545;p98"/>
          <p:cNvSpPr txBox="1"/>
          <p:nvPr>
            <p:ph idx="1" type="body"/>
          </p:nvPr>
        </p:nvSpPr>
        <p:spPr>
          <a:xfrm>
            <a:off x="659300" y="1736725"/>
            <a:ext cx="8196300" cy="4478400"/>
          </a:xfrm>
          <a:prstGeom prst="rect">
            <a:avLst/>
          </a:prstGeom>
          <a:noFill/>
          <a:ln>
            <a:noFill/>
          </a:ln>
        </p:spPr>
        <p:txBody>
          <a:bodyPr anchorCtr="0" anchor="t" bIns="45700" lIns="91425" spcFirstLastPara="1" rIns="91425" wrap="square" tIns="45700">
            <a:normAutofit fontScale="92500" lnSpcReduction="20000"/>
          </a:bodyPr>
          <a:lstStyle/>
          <a:p>
            <a:pPr indent="-369570" lvl="0" marL="457200" rtl="0" algn="l">
              <a:lnSpc>
                <a:spcPct val="100000"/>
              </a:lnSpc>
              <a:spcBef>
                <a:spcPts val="480"/>
              </a:spcBef>
              <a:spcAft>
                <a:spcPts val="0"/>
              </a:spcAft>
              <a:buSzPct val="100000"/>
              <a:buChar char="&gt;"/>
            </a:pPr>
            <a:r>
              <a:rPr lang="en"/>
              <a:t>Award Setup</a:t>
            </a:r>
            <a:endParaRPr/>
          </a:p>
          <a:p>
            <a:pPr indent="-276225" lvl="1" marL="742950" rtl="0" algn="l">
              <a:lnSpc>
                <a:spcPct val="100000"/>
              </a:lnSpc>
              <a:spcBef>
                <a:spcPts val="1000"/>
              </a:spcBef>
              <a:spcAft>
                <a:spcPts val="0"/>
              </a:spcAft>
              <a:buSzPct val="100000"/>
              <a:buChar char="–"/>
            </a:pPr>
            <a:r>
              <a:rPr lang="en"/>
              <a:t>Advance extension </a:t>
            </a:r>
            <a:r>
              <a:rPr lang="en"/>
              <a:t>temporary</a:t>
            </a:r>
            <a:r>
              <a:rPr lang="en"/>
              <a:t> process ended</a:t>
            </a:r>
            <a:endParaRPr/>
          </a:p>
          <a:p>
            <a:pPr indent="-276225" lvl="1" marL="742950" rtl="0" algn="l">
              <a:lnSpc>
                <a:spcPct val="100000"/>
              </a:lnSpc>
              <a:spcBef>
                <a:spcPts val="1000"/>
              </a:spcBef>
              <a:spcAft>
                <a:spcPts val="0"/>
              </a:spcAft>
              <a:buSzPct val="100000"/>
              <a:buChar char="–"/>
            </a:pPr>
            <a:r>
              <a:rPr lang="en"/>
              <a:t>Advance requests are current</a:t>
            </a:r>
            <a:endParaRPr/>
          </a:p>
          <a:p>
            <a:pPr indent="-276225" lvl="1" marL="742950" rtl="0" algn="l">
              <a:spcBef>
                <a:spcPts val="1000"/>
              </a:spcBef>
              <a:spcAft>
                <a:spcPts val="0"/>
              </a:spcAft>
              <a:buSzPct val="100000"/>
              <a:buChar char="–"/>
            </a:pPr>
            <a:r>
              <a:rPr lang="en">
                <a:solidFill>
                  <a:schemeClr val="dk1"/>
                </a:solidFill>
              </a:rPr>
              <a:t>New</a:t>
            </a:r>
            <a:r>
              <a:rPr lang="en">
                <a:solidFill>
                  <a:schemeClr val="accent6"/>
                </a:solidFill>
              </a:rPr>
              <a:t> </a:t>
            </a:r>
            <a:r>
              <a:rPr lang="en" u="sng">
                <a:solidFill>
                  <a:schemeClr val="accent6"/>
                </a:solidFill>
                <a:hlinkClick r:id="rId3">
                  <a:extLst>
                    <a:ext uri="{A12FA001-AC4F-418D-AE19-62706E023703}">
                      <ahyp:hlinkClr val="tx"/>
                    </a:ext>
                  </a:extLst>
                </a:hlinkClick>
              </a:rPr>
              <a:t>Workday Award Line Lifecycle statuses webpage</a:t>
            </a:r>
            <a:endParaRPr>
              <a:solidFill>
                <a:schemeClr val="accent6"/>
              </a:solidFill>
            </a:endParaRPr>
          </a:p>
          <a:p>
            <a:pPr indent="0" lvl="0" marL="0" rtl="0" algn="l">
              <a:spcBef>
                <a:spcPts val="480"/>
              </a:spcBef>
              <a:spcAft>
                <a:spcPts val="0"/>
              </a:spcAft>
              <a:buNone/>
            </a:pPr>
            <a:r>
              <a:t/>
            </a:r>
            <a:endParaRPr/>
          </a:p>
          <a:p>
            <a:pPr indent="-369570" lvl="0" marL="457200" rtl="0" algn="l">
              <a:lnSpc>
                <a:spcPct val="100000"/>
              </a:lnSpc>
              <a:spcBef>
                <a:spcPts val="480"/>
              </a:spcBef>
              <a:spcAft>
                <a:spcPts val="0"/>
              </a:spcAft>
              <a:buSzPct val="100000"/>
              <a:buChar char="&gt;"/>
            </a:pPr>
            <a:r>
              <a:rPr lang="en"/>
              <a:t>Invoicing</a:t>
            </a:r>
            <a:endParaRPr/>
          </a:p>
          <a:p>
            <a:pPr indent="-276225" lvl="1" marL="742950" rtl="0" algn="l">
              <a:lnSpc>
                <a:spcPct val="100000"/>
              </a:lnSpc>
              <a:spcBef>
                <a:spcPts val="1000"/>
              </a:spcBef>
              <a:spcAft>
                <a:spcPts val="0"/>
              </a:spcAft>
              <a:buSzPct val="100000"/>
              <a:buChar char="–"/>
            </a:pPr>
            <a:r>
              <a:rPr lang="en"/>
              <a:t>Change to </a:t>
            </a:r>
            <a:r>
              <a:rPr lang="en" u="sng">
                <a:solidFill>
                  <a:schemeClr val="accent6"/>
                </a:solidFill>
                <a:hlinkClick r:id="rId4">
                  <a:extLst>
                    <a:ext uri="{A12FA001-AC4F-418D-AE19-62706E023703}">
                      <ahyp:hlinkClr val="tx"/>
                    </a:ext>
                  </a:extLst>
                </a:hlinkClick>
              </a:rPr>
              <a:t>Month-End Close</a:t>
            </a:r>
            <a:r>
              <a:rPr lang="en"/>
              <a:t> allows interim invoices to be sent on time (</a:t>
            </a:r>
            <a:r>
              <a:rPr lang="en" u="sng">
                <a:solidFill>
                  <a:schemeClr val="accent6"/>
                </a:solidFill>
                <a:hlinkClick r:id="rId5">
                  <a:extLst>
                    <a:ext uri="{A12FA001-AC4F-418D-AE19-62706E023703}">
                      <ahyp:hlinkClr val="tx"/>
                    </a:ext>
                  </a:extLst>
                </a:hlinkClick>
              </a:rPr>
              <a:t>Month-End Close calendar with dates</a:t>
            </a:r>
            <a:r>
              <a:rPr lang="en"/>
              <a:t>)</a:t>
            </a:r>
            <a:endParaRPr/>
          </a:p>
          <a:p>
            <a:pPr indent="-276225" lvl="1" marL="742950" rtl="0" algn="l">
              <a:lnSpc>
                <a:spcPct val="100000"/>
              </a:lnSpc>
              <a:spcBef>
                <a:spcPts val="1000"/>
              </a:spcBef>
              <a:spcAft>
                <a:spcPts val="0"/>
              </a:spcAft>
              <a:buSzPct val="100000"/>
              <a:buChar char="–"/>
            </a:pPr>
            <a:r>
              <a:rPr lang="en"/>
              <a:t>Creating invoices i</a:t>
            </a:r>
            <a:r>
              <a:rPr lang="en"/>
              <a:t>s subject to a </a:t>
            </a:r>
            <a:r>
              <a:rPr lang="en" u="sng">
                <a:solidFill>
                  <a:schemeClr val="accent6"/>
                </a:solidFill>
                <a:hlinkClick r:id="rId6">
                  <a:extLst>
                    <a:ext uri="{A12FA001-AC4F-418D-AE19-62706E023703}">
                      <ahyp:hlinkClr val="tx"/>
                    </a:ext>
                  </a:extLst>
                </a:hlinkClick>
              </a:rPr>
              <a:t>schedule</a:t>
            </a:r>
            <a:r>
              <a:rPr lang="en"/>
              <a:t>-please give GCA as much notice as possible for urgent requests</a:t>
            </a:r>
            <a:endParaRPr/>
          </a:p>
          <a:p>
            <a:pPr indent="-276225" lvl="1" marL="742950" rtl="0" algn="l">
              <a:lnSpc>
                <a:spcPct val="100000"/>
              </a:lnSpc>
              <a:spcBef>
                <a:spcPts val="1000"/>
              </a:spcBef>
              <a:spcAft>
                <a:spcPts val="0"/>
              </a:spcAft>
              <a:buSzPct val="100000"/>
              <a:buChar char="–"/>
            </a:pPr>
            <a:r>
              <a:rPr lang="en"/>
              <a:t>All requested invoice templates have been added to Workday</a:t>
            </a:r>
            <a:endParaRPr/>
          </a:p>
          <a:p>
            <a:pPr indent="-276225" lvl="1" marL="742950" rtl="0" algn="l">
              <a:lnSpc>
                <a:spcPct val="100000"/>
              </a:lnSpc>
              <a:spcBef>
                <a:spcPts val="1000"/>
              </a:spcBef>
              <a:spcAft>
                <a:spcPts val="1000"/>
              </a:spcAft>
              <a:buSzPct val="100000"/>
              <a:buChar char="–"/>
            </a:pPr>
            <a:r>
              <a:rPr lang="en"/>
              <a:t>Work ongoing to correct incorrect posting of pre-WDF go-live expenses to the unallocated category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7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Institutional Base Salary (“IBS”)</a:t>
            </a:r>
            <a:endParaRPr/>
          </a:p>
        </p:txBody>
      </p:sp>
      <p:sp>
        <p:nvSpPr>
          <p:cNvPr id="365" name="Google Shape;365;p7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10000"/>
          </a:bodyPr>
          <a:lstStyle/>
          <a:p>
            <a:pPr indent="-35433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Under the Uniform Guidance…</a:t>
            </a:r>
            <a:br>
              <a:rPr lang="en">
                <a:latin typeface="Arial"/>
                <a:ea typeface="Arial"/>
                <a:cs typeface="Arial"/>
                <a:sym typeface="Arial"/>
              </a:rPr>
            </a:br>
            <a:endParaRPr>
              <a:latin typeface="Arial"/>
              <a:ea typeface="Arial"/>
              <a:cs typeface="Arial"/>
              <a:sym typeface="Arial"/>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“IBS is defined as the annual compensation paid by an IHE for an individual's appointment, whether that individual's time is spent on research, instruction, administration, or other activities.”</a:t>
            </a:r>
            <a:endParaRPr/>
          </a:p>
          <a:p>
            <a:pPr indent="-168275" lvl="1" marL="742950" rtl="0" algn="l">
              <a:spcBef>
                <a:spcPts val="370"/>
              </a:spcBef>
              <a:spcAft>
                <a:spcPts val="0"/>
              </a:spcAft>
              <a:buClr>
                <a:srgbClr val="4B2E83"/>
              </a:buClr>
              <a:buSzPts val="2000"/>
              <a:buNone/>
            </a:pPr>
            <a:r>
              <a:t/>
            </a:r>
            <a:endParaRPr>
              <a:latin typeface="Arial"/>
              <a:ea typeface="Arial"/>
              <a:cs typeface="Arial"/>
              <a:sym typeface="Arial"/>
            </a:endParaRPr>
          </a:p>
          <a:p>
            <a:pPr indent="-295275" lvl="1" marL="742950" rtl="0" algn="l">
              <a:spcBef>
                <a:spcPts val="370"/>
              </a:spcBef>
              <a:spcAft>
                <a:spcPts val="0"/>
              </a:spcAft>
              <a:buClr>
                <a:srgbClr val="4B2E83"/>
              </a:buClr>
              <a:buSzPts val="2000"/>
              <a:buChar char="–"/>
            </a:pPr>
            <a:r>
              <a:rPr lang="en">
                <a:latin typeface="Arial"/>
                <a:ea typeface="Arial"/>
                <a:cs typeface="Arial"/>
                <a:sym typeface="Arial"/>
              </a:rPr>
              <a:t>“Charges of a faculty member's salary to a Federal award must not exceed the proportionate share of the IBS for the period during which the faculty member worked on the award.”</a:t>
            </a:r>
            <a:endParaRPr/>
          </a:p>
          <a:p>
            <a:pPr indent="-168275" lvl="1" marL="742950" rtl="0" algn="l">
              <a:spcBef>
                <a:spcPts val="370"/>
              </a:spcBef>
              <a:spcAft>
                <a:spcPts val="0"/>
              </a:spcAft>
              <a:buClr>
                <a:srgbClr val="4B2E83"/>
              </a:buClr>
              <a:buSzPts val="2000"/>
              <a:buNone/>
            </a:pPr>
            <a:r>
              <a:t/>
            </a:r>
            <a:endParaRPr>
              <a:latin typeface="Arial"/>
              <a:ea typeface="Arial"/>
              <a:cs typeface="Arial"/>
              <a:sym typeface="Arial"/>
            </a:endParaRPr>
          </a:p>
          <a:p>
            <a:pPr indent="0" lvl="1" marL="457200" rtl="0" algn="l">
              <a:spcBef>
                <a:spcPts val="370"/>
              </a:spcBef>
              <a:spcAft>
                <a:spcPts val="0"/>
              </a:spcAft>
              <a:buClr>
                <a:srgbClr val="4B2E83"/>
              </a:buClr>
              <a:buSzPts val="2000"/>
              <a:buNone/>
            </a:pPr>
            <a:r>
              <a:rPr lang="en">
                <a:latin typeface="Arial"/>
                <a:ea typeface="Arial"/>
                <a:cs typeface="Arial"/>
                <a:sym typeface="Arial"/>
              </a:rPr>
              <a:t>2 CFR 200.430(h)(2)</a:t>
            </a:r>
            <a:endParaRPr/>
          </a:p>
        </p:txBody>
      </p:sp>
      <p:sp>
        <p:nvSpPr>
          <p:cNvPr id="366" name="Google Shape;366;p7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99"/>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STATUS UPDATE: BY PROCESS</a:t>
            </a:r>
            <a:endParaRPr/>
          </a:p>
        </p:txBody>
      </p:sp>
      <p:sp>
        <p:nvSpPr>
          <p:cNvPr id="551" name="Google Shape;551;p99"/>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480"/>
              </a:spcBef>
              <a:spcAft>
                <a:spcPts val="0"/>
              </a:spcAft>
              <a:buSzPts val="2400"/>
              <a:buChar char="&gt;"/>
            </a:pPr>
            <a:r>
              <a:rPr lang="en"/>
              <a:t>Reporting</a:t>
            </a:r>
            <a:endParaRPr/>
          </a:p>
          <a:p>
            <a:pPr indent="-285750" lvl="1" marL="742950" rtl="0" algn="l">
              <a:lnSpc>
                <a:spcPct val="100000"/>
              </a:lnSpc>
              <a:spcBef>
                <a:spcPts val="480"/>
              </a:spcBef>
              <a:spcAft>
                <a:spcPts val="0"/>
              </a:spcAft>
              <a:buSzPts val="2000"/>
              <a:buChar char="–"/>
            </a:pPr>
            <a:r>
              <a:rPr lang="en"/>
              <a:t>Working with UW DATAGroup and Deloitte to automate financial reports</a:t>
            </a:r>
            <a:endParaRPr/>
          </a:p>
          <a:p>
            <a:pPr indent="-285750" lvl="1" marL="742950" rtl="0" algn="l">
              <a:lnSpc>
                <a:spcPct val="100000"/>
              </a:lnSpc>
              <a:spcBef>
                <a:spcPts val="480"/>
              </a:spcBef>
              <a:spcAft>
                <a:spcPts val="0"/>
              </a:spcAft>
              <a:buSzPts val="2000"/>
              <a:buChar char="–"/>
            </a:pPr>
            <a:r>
              <a:rPr lang="en"/>
              <a:t>Highest population is SF425 for federal awards and UW standard report format (UWROE) for non-federal awards</a:t>
            </a:r>
            <a:endParaRPr/>
          </a:p>
          <a:p>
            <a:pPr indent="0" lvl="0" marL="742950" rtl="0" algn="l">
              <a:lnSpc>
                <a:spcPct val="100000"/>
              </a:lnSpc>
              <a:spcBef>
                <a:spcPts val="480"/>
              </a:spcBef>
              <a:spcAft>
                <a:spcPts val="0"/>
              </a:spcAft>
              <a:buNone/>
            </a:pPr>
            <a:r>
              <a:t/>
            </a:r>
            <a:endParaRPr/>
          </a:p>
          <a:p>
            <a:pPr indent="-381000" lvl="0" marL="457200" rtl="0" algn="l">
              <a:lnSpc>
                <a:spcPct val="100000"/>
              </a:lnSpc>
              <a:spcBef>
                <a:spcPts val="480"/>
              </a:spcBef>
              <a:spcAft>
                <a:spcPts val="0"/>
              </a:spcAft>
              <a:buSzPts val="2400"/>
              <a:buChar char="&gt;"/>
            </a:pPr>
            <a:r>
              <a:rPr lang="en"/>
              <a:t>Closing</a:t>
            </a:r>
            <a:endParaRPr/>
          </a:p>
          <a:p>
            <a:pPr indent="-285750" lvl="1" marL="742950" rtl="0" algn="l">
              <a:lnSpc>
                <a:spcPct val="100000"/>
              </a:lnSpc>
              <a:spcBef>
                <a:spcPts val="480"/>
              </a:spcBef>
              <a:spcAft>
                <a:spcPts val="0"/>
              </a:spcAft>
              <a:buSzPts val="2000"/>
              <a:buChar char="–"/>
            </a:pPr>
            <a:r>
              <a:rPr lang="en"/>
              <a:t>X-functional Closing Working Group started this month</a:t>
            </a:r>
            <a:endParaRPr/>
          </a:p>
          <a:p>
            <a:pPr indent="-285750" lvl="1" marL="742950" rtl="0" algn="l">
              <a:lnSpc>
                <a:spcPct val="100000"/>
              </a:lnSpc>
              <a:spcBef>
                <a:spcPts val="480"/>
              </a:spcBef>
              <a:spcAft>
                <a:spcPts val="0"/>
              </a:spcAft>
              <a:buSzPts val="2000"/>
              <a:buChar char="–"/>
            </a:pPr>
            <a:r>
              <a:rPr lang="en"/>
              <a:t>Closing actions (e.g. deobligations, deficits, residual balance transfers) will resume next quarter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00"/>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KNOWN ISSUES UPDATES</a:t>
            </a:r>
            <a:endParaRPr/>
          </a:p>
        </p:txBody>
      </p:sp>
      <p:sp>
        <p:nvSpPr>
          <p:cNvPr id="557" name="Google Shape;557;p100"/>
          <p:cNvSpPr txBox="1"/>
          <p:nvPr>
            <p:ph idx="1" type="body"/>
          </p:nvPr>
        </p:nvSpPr>
        <p:spPr>
          <a:xfrm>
            <a:off x="659300" y="2103950"/>
            <a:ext cx="8196300" cy="3648300"/>
          </a:xfrm>
          <a:prstGeom prst="rect">
            <a:avLst/>
          </a:prstGeom>
          <a:noFill/>
          <a:ln>
            <a:noFill/>
          </a:ln>
        </p:spPr>
        <p:txBody>
          <a:bodyPr anchorCtr="0" anchor="t" bIns="45700" lIns="91425" spcFirstLastPara="1" rIns="91425" wrap="square" tIns="45700">
            <a:noAutofit/>
          </a:bodyPr>
          <a:lstStyle/>
          <a:p>
            <a:pPr indent="-342900" lvl="0" marL="342900" rtl="0" algn="l">
              <a:spcBef>
                <a:spcPts val="480"/>
              </a:spcBef>
              <a:spcAft>
                <a:spcPts val="0"/>
              </a:spcAft>
              <a:buSzPts val="2400"/>
              <a:buChar char="&gt;"/>
            </a:pPr>
            <a:r>
              <a:rPr lang="en"/>
              <a:t>Program income job aids are published on our </a:t>
            </a:r>
            <a:r>
              <a:rPr lang="en" u="sng">
                <a:solidFill>
                  <a:schemeClr val="accent6"/>
                </a:solidFill>
                <a:hlinkClick r:id="rId3">
                  <a:extLst>
                    <a:ext uri="{A12FA001-AC4F-418D-AE19-62706E023703}">
                      <ahyp:hlinkClr val="tx"/>
                    </a:ext>
                  </a:extLst>
                </a:hlinkClick>
              </a:rPr>
              <a:t>Program Income Guidelines webpage</a:t>
            </a:r>
            <a:r>
              <a:rPr lang="en">
                <a:solidFill>
                  <a:schemeClr val="accent6"/>
                </a:solidFill>
              </a:rPr>
              <a:t> </a:t>
            </a:r>
            <a:r>
              <a:rPr lang="en"/>
              <a:t>under “Resources”</a:t>
            </a:r>
            <a:endParaRPr/>
          </a:p>
          <a:p>
            <a:pPr indent="0" lvl="0" marL="342900" rtl="0" algn="l">
              <a:spcBef>
                <a:spcPts val="1000"/>
              </a:spcBef>
              <a:spcAft>
                <a:spcPts val="0"/>
              </a:spcAft>
              <a:buNone/>
            </a:pPr>
            <a:r>
              <a:t/>
            </a:r>
            <a:endParaRPr/>
          </a:p>
          <a:p>
            <a:pPr indent="-342900" lvl="0" marL="342900" rtl="0" algn="l">
              <a:spcBef>
                <a:spcPts val="1000"/>
              </a:spcBef>
              <a:spcAft>
                <a:spcPts val="0"/>
              </a:spcAft>
              <a:buSzPts val="2400"/>
              <a:buChar char="&gt;"/>
            </a:pPr>
            <a:r>
              <a:rPr lang="en"/>
              <a:t>Some</a:t>
            </a:r>
            <a:r>
              <a:rPr lang="en"/>
              <a:t> “tuition” is appearing as “scholarships</a:t>
            </a:r>
            <a:r>
              <a:rPr lang="en"/>
              <a:t>” in Workday</a:t>
            </a:r>
            <a:endParaRPr/>
          </a:p>
          <a:p>
            <a:pPr indent="0" lvl="0" marL="342900" rtl="0" algn="l">
              <a:spcBef>
                <a:spcPts val="1000"/>
              </a:spcBef>
              <a:spcAft>
                <a:spcPts val="0"/>
              </a:spcAft>
              <a:buNone/>
            </a:pPr>
            <a:r>
              <a:t/>
            </a:r>
            <a:endParaRPr sz="2800"/>
          </a:p>
          <a:p>
            <a:pPr indent="0" lvl="0" marL="457200" rtl="0" algn="l">
              <a:lnSpc>
                <a:spcPct val="100000"/>
              </a:lnSpc>
              <a:spcBef>
                <a:spcPts val="1000"/>
              </a:spcBef>
              <a:spcAft>
                <a:spcPts val="1000"/>
              </a:spcAft>
              <a:buSzPts val="24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01"/>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TIPS FOR SUCCESS: EXPENSES</a:t>
            </a:r>
            <a:endParaRPr/>
          </a:p>
        </p:txBody>
      </p:sp>
      <p:sp>
        <p:nvSpPr>
          <p:cNvPr id="563" name="Google Shape;563;p101"/>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SzPts val="2400"/>
              <a:buChar char="&gt;"/>
            </a:pPr>
            <a:r>
              <a:rPr lang="en"/>
              <a:t>Process expense transfers t</a:t>
            </a:r>
            <a:r>
              <a:rPr lang="en"/>
              <a:t>imely</a:t>
            </a:r>
            <a:endParaRPr/>
          </a:p>
          <a:p>
            <a:pPr indent="-355600" lvl="1" marL="914400" rtl="0" algn="l">
              <a:lnSpc>
                <a:spcPct val="100000"/>
              </a:lnSpc>
              <a:spcBef>
                <a:spcPts val="1000"/>
              </a:spcBef>
              <a:spcAft>
                <a:spcPts val="0"/>
              </a:spcAft>
              <a:buSzPts val="2000"/>
              <a:buChar char="–"/>
            </a:pPr>
            <a:r>
              <a:rPr lang="en"/>
              <a:t>More questionable to auditors the longer they go on</a:t>
            </a:r>
            <a:endParaRPr/>
          </a:p>
          <a:p>
            <a:pPr indent="-355600" lvl="1" marL="914400" rtl="0" algn="l">
              <a:lnSpc>
                <a:spcPct val="100000"/>
              </a:lnSpc>
              <a:spcBef>
                <a:spcPts val="1000"/>
              </a:spcBef>
              <a:spcAft>
                <a:spcPts val="0"/>
              </a:spcAft>
              <a:buSzPts val="2000"/>
              <a:buChar char="–"/>
            </a:pPr>
            <a:r>
              <a:rPr lang="en"/>
              <a:t>Can jeopardize sponsor reimbursement</a:t>
            </a:r>
            <a:endParaRPr/>
          </a:p>
          <a:p>
            <a:pPr indent="0" lvl="0" marL="914400" rtl="0" algn="l">
              <a:lnSpc>
                <a:spcPct val="100000"/>
              </a:lnSpc>
              <a:spcBef>
                <a:spcPts val="1000"/>
              </a:spcBef>
              <a:spcAft>
                <a:spcPts val="0"/>
              </a:spcAft>
              <a:buNone/>
            </a:pPr>
            <a:r>
              <a:t/>
            </a:r>
            <a:endParaRPr/>
          </a:p>
          <a:p>
            <a:pPr indent="-381000" lvl="0" marL="457200" rtl="0" algn="l">
              <a:lnSpc>
                <a:spcPct val="100000"/>
              </a:lnSpc>
              <a:spcBef>
                <a:spcPts val="1000"/>
              </a:spcBef>
              <a:spcAft>
                <a:spcPts val="0"/>
              </a:spcAft>
              <a:buSzPts val="2400"/>
              <a:buChar char="&gt;"/>
            </a:pPr>
            <a:r>
              <a:rPr lang="en"/>
              <a:t>Review your expenses’ budget dates</a:t>
            </a:r>
            <a:endParaRPr/>
          </a:p>
          <a:p>
            <a:pPr indent="-355600" lvl="1" marL="914400" rtl="0" algn="l">
              <a:lnSpc>
                <a:spcPct val="100000"/>
              </a:lnSpc>
              <a:spcBef>
                <a:spcPts val="1000"/>
              </a:spcBef>
              <a:spcAft>
                <a:spcPts val="0"/>
              </a:spcAft>
              <a:buSzPts val="2000"/>
              <a:buChar char="–"/>
            </a:pPr>
            <a:r>
              <a:rPr lang="en" u="sng">
                <a:solidFill>
                  <a:schemeClr val="accent6"/>
                </a:solidFill>
                <a:hlinkClick r:id="rId3">
                  <a:extLst>
                    <a:ext uri="{A12FA001-AC4F-418D-AE19-62706E023703}">
                      <ahyp:hlinkClr val="tx"/>
                    </a:ext>
                  </a:extLst>
                </a:hlinkClick>
              </a:rPr>
              <a:t>Job aid</a:t>
            </a:r>
            <a:r>
              <a:rPr lang="en"/>
              <a:t> </a:t>
            </a:r>
            <a:r>
              <a:rPr lang="en"/>
              <a:t>available</a:t>
            </a:r>
            <a:r>
              <a:rPr lang="en"/>
              <a:t> on UW Connect to edit budget dates</a:t>
            </a:r>
            <a:endParaRPr/>
          </a:p>
          <a:p>
            <a:pPr indent="-355600" lvl="1" marL="914400" rtl="0" algn="l">
              <a:spcBef>
                <a:spcPts val="1000"/>
              </a:spcBef>
              <a:spcAft>
                <a:spcPts val="1000"/>
              </a:spcAft>
              <a:buSzPts val="2000"/>
              <a:buChar char="–"/>
            </a:pPr>
            <a:r>
              <a:rPr lang="en"/>
              <a:t>Work with Shared Environment to edit budget dates. </a:t>
            </a:r>
            <a:r>
              <a:rPr lang="en"/>
              <a:t>GCA no longer has the ability.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02"/>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TIPS FOR SUCCESS: SAGE</a:t>
            </a:r>
            <a:endParaRPr/>
          </a:p>
        </p:txBody>
      </p:sp>
      <p:sp>
        <p:nvSpPr>
          <p:cNvPr id="569" name="Google Shape;569;p102"/>
          <p:cNvSpPr txBox="1"/>
          <p:nvPr>
            <p:ph idx="1" type="body"/>
          </p:nvPr>
        </p:nvSpPr>
        <p:spPr>
          <a:xfrm>
            <a:off x="659300" y="1230100"/>
            <a:ext cx="8196300" cy="4712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1"/>
              </a:solidFill>
            </a:endParaRPr>
          </a:p>
          <a:p>
            <a:pPr indent="-381000" lvl="0" marL="457200" rtl="0" algn="l">
              <a:lnSpc>
                <a:spcPct val="100000"/>
              </a:lnSpc>
              <a:spcBef>
                <a:spcPts val="1000"/>
              </a:spcBef>
              <a:spcAft>
                <a:spcPts val="0"/>
              </a:spcAft>
              <a:buSzPts val="2400"/>
              <a:buChar char="&gt;"/>
            </a:pPr>
            <a:r>
              <a:rPr lang="en">
                <a:solidFill>
                  <a:schemeClr val="dk1"/>
                </a:solidFill>
              </a:rPr>
              <a:t>Check SAGE to see if your advance request has been processed</a:t>
            </a:r>
            <a:endParaRPr>
              <a:solidFill>
                <a:schemeClr val="dk1"/>
              </a:solidFill>
            </a:endParaRPr>
          </a:p>
          <a:p>
            <a:pPr indent="-355600" lvl="1" marL="914400" rtl="0" algn="l">
              <a:lnSpc>
                <a:spcPct val="100000"/>
              </a:lnSpc>
              <a:spcBef>
                <a:spcPts val="1000"/>
              </a:spcBef>
              <a:spcAft>
                <a:spcPts val="0"/>
              </a:spcAft>
              <a:buClr>
                <a:schemeClr val="dk1"/>
              </a:buClr>
              <a:buSzPts val="2000"/>
              <a:buChar char="–"/>
            </a:pPr>
            <a:r>
              <a:rPr lang="en">
                <a:solidFill>
                  <a:schemeClr val="dk1"/>
                </a:solidFill>
              </a:rPr>
              <a:t>See </a:t>
            </a:r>
            <a:r>
              <a:rPr lang="en" u="sng">
                <a:solidFill>
                  <a:schemeClr val="accent6"/>
                </a:solidFill>
                <a:hlinkClick r:id="rId3">
                  <a:extLst>
                    <a:ext uri="{A12FA001-AC4F-418D-AE19-62706E023703}">
                      <ahyp:hlinkClr val="tx"/>
                    </a:ext>
                  </a:extLst>
                </a:hlinkClick>
              </a:rPr>
              <a:t>How do I know if my advance request is processed? FAQ</a:t>
            </a:r>
            <a:r>
              <a:rPr lang="en">
                <a:solidFill>
                  <a:schemeClr val="dk1"/>
                </a:solidFill>
              </a:rPr>
              <a:t> for step-by-step instructions</a:t>
            </a:r>
            <a:endParaRPr>
              <a:solidFill>
                <a:schemeClr val="dk1"/>
              </a:solidFill>
            </a:endParaRPr>
          </a:p>
          <a:p>
            <a:pPr indent="-381000" lvl="0" marL="457200" rtl="0" algn="l">
              <a:spcBef>
                <a:spcPts val="1000"/>
              </a:spcBef>
              <a:spcAft>
                <a:spcPts val="0"/>
              </a:spcAft>
              <a:buClr>
                <a:schemeClr val="dk1"/>
              </a:buClr>
              <a:buSzPts val="2400"/>
              <a:buChar char="&gt;"/>
            </a:pPr>
            <a:r>
              <a:rPr lang="en">
                <a:solidFill>
                  <a:schemeClr val="dk1"/>
                </a:solidFill>
              </a:rPr>
              <a:t>Read an item’s Comments &amp; History section for information about returns and holds before reaching out to OSP or GCA</a:t>
            </a:r>
            <a:endParaRPr>
              <a:solidFill>
                <a:schemeClr val="dk1"/>
              </a:solidFill>
            </a:endParaRPr>
          </a:p>
          <a:p>
            <a:pPr indent="-381000" lvl="0" marL="457200" rtl="0" algn="l">
              <a:spcBef>
                <a:spcPts val="1000"/>
              </a:spcBef>
              <a:spcAft>
                <a:spcPts val="1000"/>
              </a:spcAft>
              <a:buClr>
                <a:schemeClr val="dk1"/>
              </a:buClr>
              <a:buSzPts val="2400"/>
              <a:buChar char="&gt;"/>
            </a:pPr>
            <a:r>
              <a:rPr lang="en">
                <a:solidFill>
                  <a:schemeClr val="dk1"/>
                </a:solidFill>
              </a:rPr>
              <a:t>Include SAGE Budget Snapshot URL for Funding &amp; budgeting change MODs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03"/>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TIPS FOR SUCCESS: SAGE</a:t>
            </a:r>
            <a:endParaRPr/>
          </a:p>
        </p:txBody>
      </p:sp>
      <p:sp>
        <p:nvSpPr>
          <p:cNvPr id="575" name="Google Shape;575;p103"/>
          <p:cNvSpPr txBox="1"/>
          <p:nvPr>
            <p:ph idx="1" type="body"/>
          </p:nvPr>
        </p:nvSpPr>
        <p:spPr>
          <a:xfrm>
            <a:off x="659300" y="1736725"/>
            <a:ext cx="3114600" cy="30900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480"/>
              </a:spcBef>
              <a:spcAft>
                <a:spcPts val="0"/>
              </a:spcAft>
              <a:buNone/>
            </a:pPr>
            <a:r>
              <a:rPr lang="en" sz="2000"/>
              <a:t>Change the n</a:t>
            </a:r>
            <a:r>
              <a:rPr lang="en" sz="2000"/>
              <a:t>ame your SAGE Budget Worksheet from </a:t>
            </a:r>
            <a:r>
              <a:rPr lang="en" sz="1900"/>
              <a:t>“Primary Worksheet”</a:t>
            </a:r>
            <a:r>
              <a:rPr lang="en" sz="2000"/>
              <a:t> to have a meaningful WD Grant Name</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rPr lang="en" sz="2000"/>
              <a:t>Update worksheet title in SAGE Budget and send GCA Only MOD to change WD Grant Name</a:t>
            </a:r>
            <a:endParaRPr sz="2000"/>
          </a:p>
        </p:txBody>
      </p:sp>
      <p:pic>
        <p:nvPicPr>
          <p:cNvPr id="576" name="Google Shape;576;p103"/>
          <p:cNvPicPr preferRelativeResize="0"/>
          <p:nvPr/>
        </p:nvPicPr>
        <p:blipFill>
          <a:blip r:embed="rId3">
            <a:alphaModFix/>
          </a:blip>
          <a:stretch>
            <a:fillRect/>
          </a:stretch>
        </p:blipFill>
        <p:spPr>
          <a:xfrm>
            <a:off x="4013225" y="1736721"/>
            <a:ext cx="4842226" cy="2307900"/>
          </a:xfrm>
          <a:prstGeom prst="rect">
            <a:avLst/>
          </a:prstGeom>
          <a:noFill/>
          <a:ln cap="flat" cmpd="sng" w="9525">
            <a:solidFill>
              <a:srgbClr val="000000"/>
            </a:solidFill>
            <a:prstDash val="solid"/>
            <a:round/>
            <a:headEnd len="sm" w="sm" type="none"/>
            <a:tailEnd len="sm" w="sm" type="none"/>
          </a:ln>
        </p:spPr>
      </p:pic>
      <p:pic>
        <p:nvPicPr>
          <p:cNvPr id="577" name="Google Shape;577;p103"/>
          <p:cNvPicPr preferRelativeResize="0"/>
          <p:nvPr/>
        </p:nvPicPr>
        <p:blipFill>
          <a:blip r:embed="rId4">
            <a:alphaModFix/>
          </a:blip>
          <a:stretch>
            <a:fillRect/>
          </a:stretch>
        </p:blipFill>
        <p:spPr>
          <a:xfrm>
            <a:off x="1669975" y="4972925"/>
            <a:ext cx="6423474" cy="1686650"/>
          </a:xfrm>
          <a:prstGeom prst="rect">
            <a:avLst/>
          </a:prstGeom>
          <a:noFill/>
          <a:ln cap="flat" cmpd="sng" w="9525">
            <a:solidFill>
              <a:srgbClr val="000000"/>
            </a:solidFill>
            <a:prstDash val="solid"/>
            <a:round/>
            <a:headEnd len="sm" w="sm" type="none"/>
            <a:tailEnd len="sm" w="sm" type="none"/>
          </a:ln>
        </p:spPr>
      </p:pic>
      <p:cxnSp>
        <p:nvCxnSpPr>
          <p:cNvPr id="578" name="Google Shape;578;p103"/>
          <p:cNvCxnSpPr/>
          <p:nvPr/>
        </p:nvCxnSpPr>
        <p:spPr>
          <a:xfrm>
            <a:off x="7097225" y="3854300"/>
            <a:ext cx="30900" cy="23235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04"/>
          <p:cNvSpPr txBox="1"/>
          <p:nvPr>
            <p:ph type="title"/>
          </p:nvPr>
        </p:nvSpPr>
        <p:spPr>
          <a:xfrm>
            <a:off x="671756" y="371511"/>
            <a:ext cx="8183700" cy="992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QUESTIONS</a:t>
            </a:r>
            <a:endParaRPr/>
          </a:p>
        </p:txBody>
      </p:sp>
      <p:sp>
        <p:nvSpPr>
          <p:cNvPr id="584" name="Google Shape;584;p104"/>
          <p:cNvSpPr txBox="1"/>
          <p:nvPr>
            <p:ph idx="1" type="body"/>
          </p:nvPr>
        </p:nvSpPr>
        <p:spPr>
          <a:xfrm>
            <a:off x="659305" y="1736725"/>
            <a:ext cx="8196300" cy="40155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
              <a:t>Questions about using SAGE: </a:t>
            </a:r>
            <a:r>
              <a:rPr lang="en" u="sng">
                <a:solidFill>
                  <a:schemeClr val="accent6"/>
                </a:solidFill>
                <a:hlinkClick r:id="rId3">
                  <a:extLst>
                    <a:ext uri="{A12FA001-AC4F-418D-AE19-62706E023703}">
                      <ahyp:hlinkClr val="tx"/>
                    </a:ext>
                  </a:extLst>
                </a:hlinkClick>
              </a:rPr>
              <a:t>sagehelp@uw.edu</a:t>
            </a:r>
            <a:r>
              <a:rPr lang="en"/>
              <a:t> </a:t>
            </a:r>
            <a:endParaRPr/>
          </a:p>
          <a:p>
            <a:pPr indent="0" lvl="0" marL="0" rtl="0" algn="l">
              <a:spcBef>
                <a:spcPts val="480"/>
              </a:spcBef>
              <a:spcAft>
                <a:spcPts val="0"/>
              </a:spcAft>
              <a:buNone/>
            </a:pPr>
            <a:r>
              <a:t/>
            </a:r>
            <a:endParaRPr>
              <a:solidFill>
                <a:schemeClr val="dk1"/>
              </a:solidFill>
            </a:endParaRPr>
          </a:p>
          <a:p>
            <a:pPr indent="0" lvl="0" marL="0" rtl="0" algn="l">
              <a:spcBef>
                <a:spcPts val="480"/>
              </a:spcBef>
              <a:spcAft>
                <a:spcPts val="0"/>
              </a:spcAft>
              <a:buNone/>
            </a:pPr>
            <a:r>
              <a:rPr lang="en">
                <a:solidFill>
                  <a:schemeClr val="dk1"/>
                </a:solidFill>
              </a:rPr>
              <a:t>Other q</a:t>
            </a:r>
            <a:r>
              <a:rPr lang="en">
                <a:solidFill>
                  <a:schemeClr val="dk1"/>
                </a:solidFill>
              </a:rPr>
              <a:t>uestions can be sent to: </a:t>
            </a:r>
            <a:r>
              <a:rPr lang="en" u="sng">
                <a:solidFill>
                  <a:schemeClr val="accent6"/>
                </a:solidFill>
                <a:hlinkClick r:id="rId4">
                  <a:extLst>
                    <a:ext uri="{A12FA001-AC4F-418D-AE19-62706E023703}">
                      <ahyp:hlinkClr val="tx"/>
                    </a:ext>
                  </a:extLst>
                </a:hlinkClick>
              </a:rPr>
              <a:t>gcahelp@uw.edu</a:t>
            </a:r>
            <a:r>
              <a:rPr lang="en">
                <a:solidFill>
                  <a:schemeClr val="dk1"/>
                </a:solidFil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105"/>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latin typeface="Encode Sans Black"/>
                <a:ea typeface="Encode Sans Black"/>
                <a:cs typeface="Encode Sans Black"/>
                <a:sym typeface="Encode Sans Black"/>
              </a:rPr>
              <a:t>SAGE SEARCH TIPS &amp; </a:t>
            </a:r>
            <a:endParaRPr sz="4200">
              <a:latin typeface="Encode Sans Black"/>
              <a:ea typeface="Encode Sans Black"/>
              <a:cs typeface="Encode Sans Black"/>
              <a:sym typeface="Encode Sans Black"/>
            </a:endParaRPr>
          </a:p>
          <a:p>
            <a:pPr indent="0" lvl="0" marL="0" marR="0" rtl="0" algn="l">
              <a:lnSpc>
                <a:spcPct val="100000"/>
              </a:lnSpc>
              <a:spcBef>
                <a:spcPts val="0"/>
              </a:spcBef>
              <a:spcAft>
                <a:spcPts val="0"/>
              </a:spcAft>
              <a:buClr>
                <a:srgbClr val="4B2E83"/>
              </a:buClr>
              <a:buSzPts val="1500"/>
              <a:buFont typeface="Arial"/>
              <a:buNone/>
            </a:pPr>
            <a:r>
              <a:rPr lang="en" sz="4200">
                <a:latin typeface="Encode Sans Black"/>
                <a:ea typeface="Encode Sans Black"/>
                <a:cs typeface="Encode Sans Black"/>
                <a:sym typeface="Encode Sans Black"/>
              </a:rPr>
              <a:t>UPCOMING RELEASE</a:t>
            </a:r>
            <a:endParaRPr sz="4200">
              <a:latin typeface="Encode Sans Black"/>
              <a:ea typeface="Encode Sans Black"/>
              <a:cs typeface="Encode Sans Black"/>
              <a:sym typeface="Encode Sans Black"/>
            </a:endParaRPr>
          </a:p>
        </p:txBody>
      </p:sp>
      <p:sp>
        <p:nvSpPr>
          <p:cNvPr id="590" name="Google Shape;590;p105"/>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b="1" i="0" lang="en" sz="1600" u="none" cap="none" strike="noStrike">
                <a:solidFill>
                  <a:srgbClr val="33006F"/>
                </a:solidFill>
                <a:latin typeface="Open Sans"/>
                <a:ea typeface="Open Sans"/>
                <a:cs typeface="Open Sans"/>
                <a:sym typeface="Open Sans"/>
              </a:rPr>
              <a:t>Judy Chung &amp; Mia Alberro</a:t>
            </a:r>
            <a:endParaRPr b="1" i="0" sz="16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Research Information Services (ORIS)</a:t>
            </a:r>
            <a:endParaRPr b="0" i="0" sz="16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December 14, 2023</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rgbClr val="33006F"/>
              </a:buClr>
              <a:buSzPts val="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06"/>
          <p:cNvSpPr/>
          <p:nvPr/>
        </p:nvSpPr>
        <p:spPr>
          <a:xfrm>
            <a:off x="6584550" y="6125350"/>
            <a:ext cx="2122500" cy="817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0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3400">
                <a:latin typeface="Encode Sans Black"/>
                <a:ea typeface="Encode Sans Black"/>
                <a:cs typeface="Encode Sans Black"/>
                <a:sym typeface="Encode Sans Black"/>
              </a:rPr>
              <a:t>Award Search Tips</a:t>
            </a:r>
            <a:endParaRPr sz="3400">
              <a:latin typeface="Encode Sans Black"/>
              <a:ea typeface="Encode Sans Black"/>
              <a:cs typeface="Encode Sans Black"/>
              <a:sym typeface="Encode Sans Black"/>
            </a:endParaRPr>
          </a:p>
        </p:txBody>
      </p:sp>
      <p:sp>
        <p:nvSpPr>
          <p:cNvPr id="598" name="Google Shape;598;p106"/>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gt;"/>
            </a:pPr>
            <a:r>
              <a:rPr lang="en" sz="1800">
                <a:solidFill>
                  <a:schemeClr val="dk1"/>
                </a:solidFill>
              </a:rPr>
              <a:t> Search returns </a:t>
            </a:r>
            <a:r>
              <a:rPr b="1" lang="en" sz="1800">
                <a:solidFill>
                  <a:schemeClr val="dk1"/>
                </a:solidFill>
              </a:rPr>
              <a:t>direct matches</a:t>
            </a:r>
            <a:r>
              <a:rPr lang="en" sz="1800">
                <a:solidFill>
                  <a:schemeClr val="dk1"/>
                </a:solidFill>
              </a:rPr>
              <a:t> only.</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i="1" lang="en" sz="1800">
                <a:solidFill>
                  <a:schemeClr val="dk1"/>
                </a:solidFill>
              </a:rPr>
              <a:t>Include prefixes (ASR, MOD, ADV, A)!</a:t>
            </a:r>
            <a:endParaRPr i="1" sz="1800">
              <a:solidFill>
                <a:schemeClr val="dk1"/>
              </a:solidFill>
            </a:endParaRPr>
          </a:p>
          <a:p>
            <a:pPr indent="-342900" lvl="1" marL="914400" rtl="0" algn="l">
              <a:lnSpc>
                <a:spcPct val="115000"/>
              </a:lnSpc>
              <a:spcBef>
                <a:spcPts val="0"/>
              </a:spcBef>
              <a:spcAft>
                <a:spcPts val="0"/>
              </a:spcAft>
              <a:buClr>
                <a:schemeClr val="dk1"/>
              </a:buClr>
              <a:buSzPts val="1800"/>
              <a:buChar char="–"/>
            </a:pPr>
            <a:r>
              <a:rPr i="1" lang="en" sz="1800">
                <a:solidFill>
                  <a:schemeClr val="dk1"/>
                </a:solidFill>
              </a:rPr>
              <a:t>Remove trailing or leading spaces</a:t>
            </a:r>
            <a:br>
              <a:rPr i="1" lang="en" sz="1800">
                <a:solidFill>
                  <a:schemeClr val="dk1"/>
                </a:solidFill>
              </a:rPr>
            </a:br>
            <a:r>
              <a:rPr i="1" lang="en" sz="1800">
                <a:solidFill>
                  <a:schemeClr val="dk1"/>
                </a:solidFill>
              </a:rPr>
              <a:t>from copy/pasting</a:t>
            </a:r>
            <a:endParaRPr i="1" sz="1800">
              <a:solidFill>
                <a:schemeClr val="dk1"/>
              </a:solidFill>
            </a:endParaRPr>
          </a:p>
          <a:p>
            <a:pPr indent="0" lvl="0" marL="0" rtl="0" algn="l">
              <a:lnSpc>
                <a:spcPct val="115000"/>
              </a:lnSpc>
              <a:spcBef>
                <a:spcPts val="0"/>
              </a:spcBef>
              <a:spcAft>
                <a:spcPts val="0"/>
              </a:spcAft>
              <a:buSzPts val="2400"/>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gt;"/>
            </a:pPr>
            <a:r>
              <a:rPr b="1" lang="en" sz="1800">
                <a:solidFill>
                  <a:schemeClr val="dk1"/>
                </a:solidFill>
              </a:rPr>
              <a:t>Search by Application</a:t>
            </a:r>
            <a:r>
              <a:rPr lang="en" sz="1800">
                <a:solidFill>
                  <a:schemeClr val="dk1"/>
                </a:solidFill>
              </a:rPr>
              <a:t> </a:t>
            </a:r>
            <a:r>
              <a:rPr b="1" lang="en" sz="1800">
                <a:solidFill>
                  <a:schemeClr val="dk1"/>
                </a:solidFill>
              </a:rPr>
              <a:t>ID </a:t>
            </a:r>
            <a:r>
              <a:rPr lang="en" sz="1800">
                <a:solidFill>
                  <a:schemeClr val="dk1"/>
                </a:solidFill>
              </a:rPr>
              <a:t>(eGC1) will search for the eGC1 listed on the request. </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i="1" lang="en" sz="1800">
                <a:solidFill>
                  <a:schemeClr val="dk1"/>
                </a:solidFill>
              </a:rPr>
              <a:t>Most MODs will not have an eGC1, so search by RequestID instead</a:t>
            </a:r>
            <a:endParaRPr i="1" sz="1800">
              <a:solidFill>
                <a:schemeClr val="dk1"/>
              </a:solidFill>
            </a:endParaRPr>
          </a:p>
          <a:p>
            <a:pPr indent="0" lvl="0" marL="0" rtl="0" algn="l">
              <a:lnSpc>
                <a:spcPct val="115000"/>
              </a:lnSpc>
              <a:spcBef>
                <a:spcPts val="0"/>
              </a:spcBef>
              <a:spcAft>
                <a:spcPts val="0"/>
              </a:spcAft>
              <a:buSzPts val="2400"/>
              <a:buNone/>
            </a:pPr>
            <a:r>
              <a:t/>
            </a:r>
            <a:endParaRPr sz="1800">
              <a:solidFill>
                <a:schemeClr val="dk1"/>
              </a:solidFill>
            </a:endParaRPr>
          </a:p>
          <a:p>
            <a:pPr indent="0" lvl="0" marL="0" rtl="0" algn="l">
              <a:lnSpc>
                <a:spcPct val="115000"/>
              </a:lnSpc>
              <a:spcBef>
                <a:spcPts val="0"/>
              </a:spcBef>
              <a:spcAft>
                <a:spcPts val="0"/>
              </a:spcAft>
              <a:buSzPts val="2400"/>
              <a:buNone/>
            </a:pPr>
            <a:br>
              <a:rPr lang="en" sz="1800">
                <a:solidFill>
                  <a:schemeClr val="dk1"/>
                </a:solidFill>
              </a:rPr>
            </a:br>
            <a:endParaRPr sz="1800">
              <a:solidFill>
                <a:schemeClr val="dk1"/>
              </a:solidFill>
            </a:endParaRPr>
          </a:p>
          <a:p>
            <a:pPr indent="0" lvl="0" marL="0" rtl="0" algn="l">
              <a:lnSpc>
                <a:spcPct val="115000"/>
              </a:lnSpc>
              <a:spcBef>
                <a:spcPts val="0"/>
              </a:spcBef>
              <a:spcAft>
                <a:spcPts val="0"/>
              </a:spcAft>
              <a:buSzPts val="2400"/>
              <a:buNone/>
            </a:pPr>
            <a:r>
              <a:t/>
            </a:r>
            <a:endParaRPr sz="1800"/>
          </a:p>
        </p:txBody>
      </p:sp>
      <p:pic>
        <p:nvPicPr>
          <p:cNvPr id="599" name="Google Shape;599;p106"/>
          <p:cNvPicPr preferRelativeResize="0"/>
          <p:nvPr/>
        </p:nvPicPr>
        <p:blipFill rotWithShape="1">
          <a:blip r:embed="rId3">
            <a:alphaModFix/>
          </a:blip>
          <a:srcRect b="0" l="0" r="0" t="0"/>
          <a:stretch/>
        </p:blipFill>
        <p:spPr>
          <a:xfrm>
            <a:off x="5552824" y="1585775"/>
            <a:ext cx="3302775" cy="1704638"/>
          </a:xfrm>
          <a:prstGeom prst="rect">
            <a:avLst/>
          </a:prstGeom>
          <a:noFill/>
          <a:ln cap="flat" cmpd="sng" w="9525">
            <a:solidFill>
              <a:schemeClr val="dk2"/>
            </a:solidFill>
            <a:prstDash val="solid"/>
            <a:round/>
            <a:headEnd len="sm" w="sm" type="none"/>
            <a:tailEnd len="sm" w="sm" type="none"/>
          </a:ln>
        </p:spPr>
      </p:pic>
      <p:pic>
        <p:nvPicPr>
          <p:cNvPr id="600" name="Google Shape;600;p106"/>
          <p:cNvPicPr preferRelativeResize="0"/>
          <p:nvPr/>
        </p:nvPicPr>
        <p:blipFill rotWithShape="1">
          <a:blip r:embed="rId4">
            <a:alphaModFix/>
          </a:blip>
          <a:srcRect b="0" l="0" r="0" t="0"/>
          <a:stretch/>
        </p:blipFill>
        <p:spPr>
          <a:xfrm>
            <a:off x="0" y="4489610"/>
            <a:ext cx="9144001" cy="1635730"/>
          </a:xfrm>
          <a:prstGeom prst="rect">
            <a:avLst/>
          </a:prstGeom>
          <a:noFill/>
          <a:ln cap="flat" cmpd="sng" w="9525">
            <a:solidFill>
              <a:schemeClr val="dk2"/>
            </a:solidFill>
            <a:prstDash val="solid"/>
            <a:round/>
            <a:headEnd len="sm" w="sm" type="none"/>
            <a:tailEnd len="sm" w="sm" type="none"/>
          </a:ln>
        </p:spPr>
      </p:pic>
      <p:pic>
        <p:nvPicPr>
          <p:cNvPr id="601" name="Google Shape;601;p106"/>
          <p:cNvPicPr preferRelativeResize="0"/>
          <p:nvPr/>
        </p:nvPicPr>
        <p:blipFill rotWithShape="1">
          <a:blip r:embed="rId5">
            <a:alphaModFix amt="50000"/>
          </a:blip>
          <a:srcRect b="0" l="0" r="0" t="0"/>
          <a:stretch/>
        </p:blipFill>
        <p:spPr>
          <a:xfrm>
            <a:off x="5100737" y="683148"/>
            <a:ext cx="683800" cy="680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0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3400">
                <a:latin typeface="Encode Sans Black"/>
                <a:ea typeface="Encode Sans Black"/>
                <a:cs typeface="Encode Sans Black"/>
                <a:sym typeface="Encode Sans Black"/>
              </a:rPr>
              <a:t>How Permissions Impact Search</a:t>
            </a:r>
            <a:endParaRPr sz="3400">
              <a:latin typeface="Encode Sans Black"/>
              <a:ea typeface="Encode Sans Black"/>
              <a:cs typeface="Encode Sans Black"/>
              <a:sym typeface="Encode Sans Black"/>
            </a:endParaRPr>
          </a:p>
        </p:txBody>
      </p:sp>
      <p:sp>
        <p:nvSpPr>
          <p:cNvPr id="608" name="Google Shape;608;p107"/>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lang="en" sz="2200">
                <a:solidFill>
                  <a:schemeClr val="dk1"/>
                </a:solidFill>
              </a:rPr>
              <a:t>Search will show </a:t>
            </a:r>
            <a:r>
              <a:rPr b="1" lang="en" sz="2200">
                <a:solidFill>
                  <a:schemeClr val="dk1"/>
                </a:solidFill>
              </a:rPr>
              <a:t>all </a:t>
            </a:r>
            <a:r>
              <a:rPr lang="en" sz="2200">
                <a:solidFill>
                  <a:schemeClr val="dk1"/>
                </a:solidFill>
              </a:rPr>
              <a:t>results regardless of permissions.</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If you do not have permissions to access a request, attempting to open it will result in an error.</a:t>
            </a:r>
            <a:endParaRPr sz="2200">
              <a:solidFill>
                <a:schemeClr val="dk1"/>
              </a:solidFill>
            </a:endParaRPr>
          </a:p>
          <a:p>
            <a:pPr indent="0" lvl="0" marL="0" rtl="0" algn="l">
              <a:lnSpc>
                <a:spcPct val="115000"/>
              </a:lnSpc>
              <a:spcBef>
                <a:spcPts val="100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457200" rtl="0" algn="l">
              <a:lnSpc>
                <a:spcPct val="115000"/>
              </a:lnSpc>
              <a:spcBef>
                <a:spcPts val="0"/>
              </a:spcBef>
              <a:spcAft>
                <a:spcPts val="0"/>
              </a:spcAft>
              <a:buSzPts val="2400"/>
              <a:buNone/>
            </a:pPr>
            <a:br>
              <a:rPr lang="en" sz="2200">
                <a:solidFill>
                  <a:schemeClr val="dk1"/>
                </a:solidFill>
              </a:rPr>
            </a:br>
            <a:endParaRPr sz="2200">
              <a:solidFill>
                <a:schemeClr val="dk1"/>
              </a:solidFill>
            </a:endParaRPr>
          </a:p>
          <a:p>
            <a:pPr indent="0" lvl="0" marL="0" rtl="0" algn="l">
              <a:lnSpc>
                <a:spcPct val="115000"/>
              </a:lnSpc>
              <a:spcBef>
                <a:spcPts val="0"/>
              </a:spcBef>
              <a:spcAft>
                <a:spcPts val="0"/>
              </a:spcAft>
              <a:buSzPts val="2400"/>
              <a:buNone/>
            </a:pPr>
            <a:r>
              <a:t/>
            </a:r>
            <a:endParaRPr sz="2200"/>
          </a:p>
        </p:txBody>
      </p:sp>
      <p:pic>
        <p:nvPicPr>
          <p:cNvPr id="609" name="Google Shape;609;p107"/>
          <p:cNvPicPr preferRelativeResize="0"/>
          <p:nvPr/>
        </p:nvPicPr>
        <p:blipFill rotWithShape="1">
          <a:blip r:embed="rId3">
            <a:alphaModFix/>
          </a:blip>
          <a:srcRect b="0" l="0" r="0" t="0"/>
          <a:stretch/>
        </p:blipFill>
        <p:spPr>
          <a:xfrm>
            <a:off x="4655125" y="3868812"/>
            <a:ext cx="2494175" cy="2464900"/>
          </a:xfrm>
          <a:prstGeom prst="rect">
            <a:avLst/>
          </a:prstGeom>
          <a:noFill/>
          <a:ln cap="flat" cmpd="sng" w="9525">
            <a:solidFill>
              <a:schemeClr val="dk2"/>
            </a:solidFill>
            <a:prstDash val="solid"/>
            <a:round/>
            <a:headEnd len="sm" w="sm" type="none"/>
            <a:tailEnd len="sm" w="sm" type="none"/>
          </a:ln>
        </p:spPr>
      </p:pic>
      <p:cxnSp>
        <p:nvCxnSpPr>
          <p:cNvPr id="610" name="Google Shape;610;p107"/>
          <p:cNvCxnSpPr/>
          <p:nvPr/>
        </p:nvCxnSpPr>
        <p:spPr>
          <a:xfrm flipH="1" rot="10800000">
            <a:off x="3830513" y="5433200"/>
            <a:ext cx="719400" cy="568500"/>
          </a:xfrm>
          <a:prstGeom prst="bentConnector3">
            <a:avLst>
              <a:gd fmla="val 50000" name="adj1"/>
            </a:avLst>
          </a:prstGeom>
          <a:noFill/>
          <a:ln cap="flat" cmpd="sng" w="9525">
            <a:solidFill>
              <a:schemeClr val="dk2"/>
            </a:solidFill>
            <a:prstDash val="solid"/>
            <a:round/>
            <a:headEnd len="sm" w="sm" type="none"/>
            <a:tailEnd len="med" w="med" type="stealth"/>
          </a:ln>
        </p:spPr>
      </p:cxnSp>
      <p:sp>
        <p:nvSpPr>
          <p:cNvPr id="611" name="Google Shape;611;p107"/>
          <p:cNvSpPr txBox="1"/>
          <p:nvPr/>
        </p:nvSpPr>
        <p:spPr>
          <a:xfrm>
            <a:off x="4655150" y="3261000"/>
            <a:ext cx="2494200" cy="6078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chemeClr val="accent2"/>
                </a:solidFill>
                <a:latin typeface="Arial"/>
                <a:ea typeface="Arial"/>
                <a:cs typeface="Arial"/>
                <a:sym typeface="Arial"/>
              </a:rPr>
              <a:t>Error displayed if no permissions to view item</a:t>
            </a:r>
            <a:endParaRPr b="0" i="1" sz="1400" u="none" cap="none" strike="noStrike">
              <a:solidFill>
                <a:schemeClr val="accent2"/>
              </a:solidFill>
              <a:latin typeface="Arial"/>
              <a:ea typeface="Arial"/>
              <a:cs typeface="Arial"/>
              <a:sym typeface="Arial"/>
            </a:endParaRPr>
          </a:p>
        </p:txBody>
      </p:sp>
      <p:pic>
        <p:nvPicPr>
          <p:cNvPr id="612" name="Google Shape;612;p107"/>
          <p:cNvPicPr preferRelativeResize="0"/>
          <p:nvPr/>
        </p:nvPicPr>
        <p:blipFill rotWithShape="1">
          <a:blip r:embed="rId4">
            <a:alphaModFix/>
          </a:blip>
          <a:srcRect b="0" l="0" r="0" t="0"/>
          <a:stretch/>
        </p:blipFill>
        <p:spPr>
          <a:xfrm>
            <a:off x="1307250" y="3799337"/>
            <a:ext cx="2257401" cy="26038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08"/>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3400">
                <a:latin typeface="Encode Sans Black"/>
                <a:ea typeface="Encode Sans Black"/>
                <a:cs typeface="Encode Sans Black"/>
                <a:sym typeface="Encode Sans Black"/>
              </a:rPr>
              <a:t>What’s Next </a:t>
            </a:r>
            <a:r>
              <a:rPr lang="en" sz="3400">
                <a:latin typeface="Encode Sans"/>
                <a:ea typeface="Encode Sans"/>
                <a:cs typeface="Encode Sans"/>
                <a:sym typeface="Encode Sans"/>
              </a:rPr>
              <a:t>|</a:t>
            </a:r>
            <a:r>
              <a:rPr lang="en" sz="3400">
                <a:latin typeface="Encode Sans Black"/>
                <a:ea typeface="Encode Sans Black"/>
                <a:cs typeface="Encode Sans Black"/>
                <a:sym typeface="Encode Sans Black"/>
              </a:rPr>
              <a:t> </a:t>
            </a:r>
            <a:r>
              <a:rPr lang="en" sz="3400">
                <a:latin typeface="Encode Sans"/>
                <a:ea typeface="Encode Sans"/>
                <a:cs typeface="Encode Sans"/>
                <a:sym typeface="Encode Sans"/>
              </a:rPr>
              <a:t>Award Requests List</a:t>
            </a:r>
            <a:endParaRPr sz="3400">
              <a:latin typeface="Encode Sans"/>
              <a:ea typeface="Encode Sans"/>
              <a:cs typeface="Encode Sans"/>
              <a:sym typeface="Encode Sans"/>
            </a:endParaRPr>
          </a:p>
        </p:txBody>
      </p:sp>
      <p:sp>
        <p:nvSpPr>
          <p:cNvPr id="619" name="Google Shape;619;p108"/>
          <p:cNvSpPr txBox="1"/>
          <p:nvPr>
            <p:ph idx="2" type="body"/>
          </p:nvPr>
        </p:nvSpPr>
        <p:spPr>
          <a:xfrm>
            <a:off x="811700" y="2306675"/>
            <a:ext cx="8196300" cy="14853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b="1" lang="en" sz="2200">
                <a:solidFill>
                  <a:schemeClr val="dk1"/>
                </a:solidFill>
              </a:rPr>
              <a:t>Award Request List: More Data Available! </a:t>
            </a:r>
            <a:endParaRPr b="1" sz="2200">
              <a:solidFill>
                <a:schemeClr val="dk1"/>
              </a:solidFill>
            </a:endParaRPr>
          </a:p>
          <a:p>
            <a:pPr indent="-368300" lvl="1" marL="914400" rtl="0" algn="l">
              <a:lnSpc>
                <a:spcPct val="115000"/>
              </a:lnSpc>
              <a:spcBef>
                <a:spcPts val="1000"/>
              </a:spcBef>
              <a:spcAft>
                <a:spcPts val="0"/>
              </a:spcAft>
              <a:buClr>
                <a:schemeClr val="dk1"/>
              </a:buClr>
              <a:buSzPts val="2200"/>
              <a:buChar char="–"/>
            </a:pPr>
            <a:r>
              <a:rPr lang="en" sz="2200">
                <a:solidFill>
                  <a:schemeClr val="dk1"/>
                </a:solidFill>
              </a:rPr>
              <a:t>Short title, eGC1 ID for MODs, Cost Center, PI, Workday Award ID, Sponsor Name, Prime/Originating Sponsor Name</a:t>
            </a:r>
            <a:br>
              <a:rPr lang="en" sz="2200">
                <a:solidFill>
                  <a:schemeClr val="dk1"/>
                </a:solidFill>
              </a:rPr>
            </a:br>
            <a:endParaRPr sz="2200">
              <a:solidFill>
                <a:schemeClr val="dk1"/>
              </a:solidFill>
            </a:endParaRPr>
          </a:p>
          <a:p>
            <a:pPr indent="0" lvl="0" marL="0" rtl="0" algn="l">
              <a:lnSpc>
                <a:spcPct val="115000"/>
              </a:lnSpc>
              <a:spcBef>
                <a:spcPts val="0"/>
              </a:spcBef>
              <a:spcAft>
                <a:spcPts val="0"/>
              </a:spcAft>
              <a:buSzPts val="2400"/>
              <a:buNone/>
            </a:pPr>
            <a:r>
              <a:t/>
            </a:r>
            <a:endParaRPr sz="2200"/>
          </a:p>
        </p:txBody>
      </p:sp>
      <p:sp>
        <p:nvSpPr>
          <p:cNvPr id="620" name="Google Shape;620;p108"/>
          <p:cNvSpPr txBox="1"/>
          <p:nvPr>
            <p:ph idx="2" type="body"/>
          </p:nvPr>
        </p:nvSpPr>
        <p:spPr>
          <a:xfrm>
            <a:off x="858725" y="1695350"/>
            <a:ext cx="4610400" cy="5301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2400"/>
              <a:buNone/>
            </a:pPr>
            <a:r>
              <a:rPr b="1" i="1" lang="en" sz="2200">
                <a:solidFill>
                  <a:schemeClr val="dk1"/>
                </a:solidFill>
              </a:rPr>
              <a:t>Release Date: December 20, 2023</a:t>
            </a:r>
            <a:endParaRPr sz="2200"/>
          </a:p>
        </p:txBody>
      </p:sp>
      <p:pic>
        <p:nvPicPr>
          <p:cNvPr id="621" name="Google Shape;621;p108"/>
          <p:cNvPicPr preferRelativeResize="0"/>
          <p:nvPr/>
        </p:nvPicPr>
        <p:blipFill rotWithShape="1">
          <a:blip r:embed="rId3">
            <a:alphaModFix/>
          </a:blip>
          <a:srcRect b="0" l="0" r="0" t="0"/>
          <a:stretch/>
        </p:blipFill>
        <p:spPr>
          <a:xfrm>
            <a:off x="152400" y="4592975"/>
            <a:ext cx="8839199" cy="1036267"/>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7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IBS at the UW</a:t>
            </a:r>
            <a:endParaRPr/>
          </a:p>
        </p:txBody>
      </p:sp>
      <p:sp>
        <p:nvSpPr>
          <p:cNvPr id="372" name="Google Shape;372;p7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73" name="Google Shape;373;p7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pic>
        <p:nvPicPr>
          <p:cNvPr id="374" name="Google Shape;374;p73"/>
          <p:cNvPicPr preferRelativeResize="0"/>
          <p:nvPr/>
        </p:nvPicPr>
        <p:blipFill rotWithShape="1">
          <a:blip r:embed="rId3">
            <a:alphaModFix/>
          </a:blip>
          <a:srcRect b="0" l="0" r="0" t="0"/>
          <a:stretch/>
        </p:blipFill>
        <p:spPr>
          <a:xfrm>
            <a:off x="643231" y="1618488"/>
            <a:ext cx="8334685" cy="420624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09"/>
          <p:cNvSpPr txBox="1"/>
          <p:nvPr>
            <p:ph idx="1" type="body"/>
          </p:nvPr>
        </p:nvSpPr>
        <p:spPr>
          <a:xfrm>
            <a:off x="665157" y="3483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3400">
                <a:latin typeface="Encode Sans Black"/>
                <a:ea typeface="Encode Sans Black"/>
                <a:cs typeface="Encode Sans Black"/>
                <a:sym typeface="Encode Sans Black"/>
              </a:rPr>
              <a:t>What’s Next </a:t>
            </a:r>
            <a:r>
              <a:rPr lang="en" sz="3400">
                <a:latin typeface="Encode Sans"/>
                <a:ea typeface="Encode Sans"/>
                <a:cs typeface="Encode Sans"/>
                <a:sym typeface="Encode Sans"/>
              </a:rPr>
              <a:t>| Filtering</a:t>
            </a:r>
            <a:endParaRPr sz="3400">
              <a:latin typeface="Encode Sans"/>
              <a:ea typeface="Encode Sans"/>
              <a:cs typeface="Encode Sans"/>
              <a:sym typeface="Encode Sans"/>
            </a:endParaRPr>
          </a:p>
        </p:txBody>
      </p:sp>
      <p:sp>
        <p:nvSpPr>
          <p:cNvPr id="628" name="Google Shape;628;p109"/>
          <p:cNvSpPr txBox="1"/>
          <p:nvPr>
            <p:ph idx="2" type="body"/>
          </p:nvPr>
        </p:nvSpPr>
        <p:spPr>
          <a:xfrm>
            <a:off x="659300" y="1702575"/>
            <a:ext cx="8196300" cy="17700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b="1" lang="en" sz="2200">
                <a:solidFill>
                  <a:schemeClr val="dk1"/>
                </a:solidFill>
              </a:rPr>
              <a:t>New “Apply Filters” Button</a:t>
            </a:r>
            <a:r>
              <a:rPr lang="en" sz="2200">
                <a:solidFill>
                  <a:schemeClr val="dk1"/>
                </a:solidFill>
              </a:rPr>
              <a:t>:</a:t>
            </a:r>
            <a:r>
              <a:rPr b="1" lang="en" sz="2200">
                <a:solidFill>
                  <a:schemeClr val="dk1"/>
                </a:solidFill>
              </a:rPr>
              <a:t> </a:t>
            </a:r>
            <a:r>
              <a:rPr i="1" lang="en" sz="2200">
                <a:solidFill>
                  <a:schemeClr val="dk1"/>
                </a:solidFill>
              </a:rPr>
              <a:t>Improves SAGE performance!</a:t>
            </a:r>
            <a:endParaRPr b="1"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Select 1 or more filters</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Click “Apply Filters” button</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Click “Clear Filters” as needed</a:t>
            </a:r>
            <a:br>
              <a:rPr lang="en" sz="2200">
                <a:solidFill>
                  <a:schemeClr val="dk1"/>
                </a:solidFill>
              </a:rPr>
            </a:br>
            <a:endParaRPr sz="2200">
              <a:solidFill>
                <a:schemeClr val="dk1"/>
              </a:solidFill>
            </a:endParaRPr>
          </a:p>
          <a:p>
            <a:pPr indent="0" lvl="0" marL="0" rtl="0" algn="l">
              <a:lnSpc>
                <a:spcPct val="115000"/>
              </a:lnSpc>
              <a:spcBef>
                <a:spcPts val="0"/>
              </a:spcBef>
              <a:spcAft>
                <a:spcPts val="0"/>
              </a:spcAft>
              <a:buSzPts val="2400"/>
              <a:buNone/>
            </a:pPr>
            <a:r>
              <a:t/>
            </a:r>
            <a:endParaRPr sz="2200"/>
          </a:p>
        </p:txBody>
      </p:sp>
      <p:pic>
        <p:nvPicPr>
          <p:cNvPr id="629" name="Google Shape;629;p109"/>
          <p:cNvPicPr preferRelativeResize="0"/>
          <p:nvPr/>
        </p:nvPicPr>
        <p:blipFill rotWithShape="1">
          <a:blip r:embed="rId3">
            <a:alphaModFix/>
          </a:blip>
          <a:srcRect b="0" l="0" r="0" t="0"/>
          <a:stretch/>
        </p:blipFill>
        <p:spPr>
          <a:xfrm>
            <a:off x="2629725" y="3918100"/>
            <a:ext cx="3295650" cy="23241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10"/>
          <p:cNvSpPr/>
          <p:nvPr/>
        </p:nvSpPr>
        <p:spPr>
          <a:xfrm>
            <a:off x="6829825" y="5780100"/>
            <a:ext cx="2122500" cy="1153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10"/>
          <p:cNvSpPr txBox="1"/>
          <p:nvPr>
            <p:ph idx="1" type="body"/>
          </p:nvPr>
        </p:nvSpPr>
        <p:spPr>
          <a:xfrm>
            <a:off x="665157" y="3483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3400">
                <a:latin typeface="Encode Sans Black"/>
                <a:ea typeface="Encode Sans Black"/>
                <a:cs typeface="Encode Sans Black"/>
                <a:sym typeface="Encode Sans Black"/>
              </a:rPr>
              <a:t>What’s Next </a:t>
            </a:r>
            <a:r>
              <a:rPr lang="en" sz="3400">
                <a:latin typeface="Encode Sans"/>
                <a:ea typeface="Encode Sans"/>
                <a:cs typeface="Encode Sans"/>
                <a:sym typeface="Encode Sans"/>
              </a:rPr>
              <a:t>| New Filters</a:t>
            </a:r>
            <a:endParaRPr sz="3400">
              <a:latin typeface="Encode Sans"/>
              <a:ea typeface="Encode Sans"/>
              <a:cs typeface="Encode Sans"/>
              <a:sym typeface="Encode Sans"/>
            </a:endParaRPr>
          </a:p>
        </p:txBody>
      </p:sp>
      <p:sp>
        <p:nvSpPr>
          <p:cNvPr id="637" name="Google Shape;637;p110"/>
          <p:cNvSpPr txBox="1"/>
          <p:nvPr>
            <p:ph idx="2" type="body"/>
          </p:nvPr>
        </p:nvSpPr>
        <p:spPr>
          <a:xfrm>
            <a:off x="659300" y="1702575"/>
            <a:ext cx="5236800" cy="13980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b="1" lang="en" sz="2200">
                <a:solidFill>
                  <a:schemeClr val="dk1"/>
                </a:solidFill>
              </a:rPr>
              <a:t>New Filters Coming!</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By Workday Award ID</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By Principal Investigator</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368300" lvl="0" marL="457200" rtl="0" algn="l">
              <a:lnSpc>
                <a:spcPct val="115000"/>
              </a:lnSpc>
              <a:spcBef>
                <a:spcPts val="0"/>
              </a:spcBef>
              <a:spcAft>
                <a:spcPts val="0"/>
              </a:spcAft>
              <a:buClr>
                <a:schemeClr val="dk1"/>
              </a:buClr>
              <a:buSzPts val="2200"/>
              <a:buChar char="&gt;"/>
            </a:pPr>
            <a:r>
              <a:rPr b="1" lang="en" sz="2200">
                <a:solidFill>
                  <a:schemeClr val="dk1"/>
                </a:solidFill>
              </a:rPr>
              <a:t>Tips</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Use full Workday format for searching by award: </a:t>
            </a:r>
            <a:r>
              <a:rPr b="1" lang="en" sz="2200">
                <a:solidFill>
                  <a:schemeClr val="dk1"/>
                </a:solidFill>
              </a:rPr>
              <a:t>AWD-005841</a:t>
            </a:r>
            <a:endParaRPr sz="2200">
              <a:solidFill>
                <a:schemeClr val="dk1"/>
              </a:solidFill>
            </a:endParaRPr>
          </a:p>
          <a:p>
            <a:pPr indent="-368300" lvl="1" marL="914400" rtl="0" algn="l">
              <a:lnSpc>
                <a:spcPct val="115000"/>
              </a:lnSpc>
              <a:spcBef>
                <a:spcPts val="1000"/>
              </a:spcBef>
              <a:spcAft>
                <a:spcPts val="0"/>
              </a:spcAft>
              <a:buClr>
                <a:schemeClr val="dk1"/>
              </a:buClr>
              <a:buSzPts val="2200"/>
              <a:buChar char="–"/>
            </a:pPr>
            <a:r>
              <a:rPr lang="en" sz="2200">
                <a:solidFill>
                  <a:schemeClr val="dk1"/>
                </a:solidFill>
              </a:rPr>
              <a:t>Helpful for seeing if OSP has already started an ASR or MOD</a:t>
            </a:r>
            <a:endParaRPr sz="2200">
              <a:solidFill>
                <a:schemeClr val="dk1"/>
              </a:solidFill>
            </a:endParaRPr>
          </a:p>
          <a:p>
            <a:pPr indent="-368300" lvl="1" marL="914400" rtl="0" algn="l">
              <a:lnSpc>
                <a:spcPct val="115000"/>
              </a:lnSpc>
              <a:spcBef>
                <a:spcPts val="1000"/>
              </a:spcBef>
              <a:spcAft>
                <a:spcPts val="0"/>
              </a:spcAft>
              <a:buClr>
                <a:schemeClr val="dk1"/>
              </a:buClr>
              <a:buSzPts val="2200"/>
              <a:buChar char="–"/>
            </a:pPr>
            <a:r>
              <a:rPr lang="en" sz="2200">
                <a:solidFill>
                  <a:schemeClr val="dk1"/>
                </a:solidFill>
              </a:rPr>
              <a:t>Open item in a new tab to retain prior filter (right-click)</a:t>
            </a:r>
            <a:endParaRPr sz="2200">
              <a:solidFill>
                <a:schemeClr val="dk1"/>
              </a:solidFill>
            </a:endParaRPr>
          </a:p>
          <a:p>
            <a:pPr indent="0" lvl="0" marL="0" rtl="0" algn="l">
              <a:lnSpc>
                <a:spcPct val="115000"/>
              </a:lnSpc>
              <a:spcBef>
                <a:spcPts val="0"/>
              </a:spcBef>
              <a:spcAft>
                <a:spcPts val="0"/>
              </a:spcAft>
              <a:buSzPts val="2400"/>
              <a:buNone/>
            </a:pPr>
            <a:br>
              <a:rPr lang="en" sz="2200">
                <a:solidFill>
                  <a:schemeClr val="dk1"/>
                </a:solidFill>
              </a:rPr>
            </a:br>
            <a:endParaRPr sz="2200">
              <a:solidFill>
                <a:schemeClr val="dk1"/>
              </a:solidFill>
            </a:endParaRPr>
          </a:p>
          <a:p>
            <a:pPr indent="0" lvl="0" marL="0" rtl="0" algn="l">
              <a:lnSpc>
                <a:spcPct val="115000"/>
              </a:lnSpc>
              <a:spcBef>
                <a:spcPts val="0"/>
              </a:spcBef>
              <a:spcAft>
                <a:spcPts val="0"/>
              </a:spcAft>
              <a:buSzPts val="2400"/>
              <a:buNone/>
            </a:pPr>
            <a:r>
              <a:t/>
            </a:r>
            <a:endParaRPr sz="2200"/>
          </a:p>
        </p:txBody>
      </p:sp>
      <p:pic>
        <p:nvPicPr>
          <p:cNvPr id="638" name="Google Shape;638;p110"/>
          <p:cNvPicPr preferRelativeResize="0"/>
          <p:nvPr/>
        </p:nvPicPr>
        <p:blipFill rotWithShape="1">
          <a:blip r:embed="rId3">
            <a:alphaModFix/>
          </a:blip>
          <a:srcRect b="0" l="0" r="0" t="0"/>
          <a:stretch/>
        </p:blipFill>
        <p:spPr>
          <a:xfrm>
            <a:off x="6053475" y="1477550"/>
            <a:ext cx="2734250" cy="4972775"/>
          </a:xfrm>
          <a:prstGeom prst="rect">
            <a:avLst/>
          </a:prstGeom>
          <a:noFill/>
          <a:ln cap="flat" cmpd="sng" w="9525">
            <a:solidFill>
              <a:schemeClr val="dk2"/>
            </a:solidFill>
            <a:prstDash val="solid"/>
            <a:round/>
            <a:headEnd len="sm" w="sm" type="none"/>
            <a:tailEnd len="sm" w="sm" type="none"/>
          </a:ln>
        </p:spPr>
      </p:pic>
      <p:pic>
        <p:nvPicPr>
          <p:cNvPr id="639" name="Google Shape;639;p110"/>
          <p:cNvPicPr preferRelativeResize="0"/>
          <p:nvPr/>
        </p:nvPicPr>
        <p:blipFill rotWithShape="1">
          <a:blip r:embed="rId4">
            <a:alphaModFix/>
          </a:blip>
          <a:srcRect b="0" l="0" r="0" t="0"/>
          <a:stretch/>
        </p:blipFill>
        <p:spPr>
          <a:xfrm>
            <a:off x="5745575" y="4801038"/>
            <a:ext cx="419100" cy="413537"/>
          </a:xfrm>
          <a:prstGeom prst="rect">
            <a:avLst/>
          </a:prstGeom>
          <a:noFill/>
          <a:ln>
            <a:noFill/>
          </a:ln>
        </p:spPr>
      </p:pic>
      <p:pic>
        <p:nvPicPr>
          <p:cNvPr id="640" name="Google Shape;640;p110"/>
          <p:cNvPicPr preferRelativeResize="0"/>
          <p:nvPr/>
        </p:nvPicPr>
        <p:blipFill rotWithShape="1">
          <a:blip r:embed="rId4">
            <a:alphaModFix/>
          </a:blip>
          <a:srcRect b="0" l="0" r="0" t="0"/>
          <a:stretch/>
        </p:blipFill>
        <p:spPr>
          <a:xfrm>
            <a:off x="5745575" y="5939788"/>
            <a:ext cx="419100" cy="4135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11"/>
          <p:cNvSpPr txBox="1"/>
          <p:nvPr>
            <p:ph idx="1" type="body"/>
          </p:nvPr>
        </p:nvSpPr>
        <p:spPr>
          <a:xfrm>
            <a:off x="665157" y="3483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2900">
                <a:latin typeface="Encode Sans Black"/>
                <a:ea typeface="Encode Sans Black"/>
                <a:cs typeface="Encode Sans Black"/>
                <a:sym typeface="Encode Sans Black"/>
              </a:rPr>
              <a:t>What’s Next </a:t>
            </a:r>
            <a:r>
              <a:rPr lang="en" sz="2900">
                <a:latin typeface="Encode Sans"/>
                <a:ea typeface="Encode Sans"/>
                <a:cs typeface="Encode Sans"/>
                <a:sym typeface="Encode Sans"/>
              </a:rPr>
              <a:t>| Budget Export &amp; </a:t>
            </a:r>
            <a:endParaRPr sz="2900">
              <a:latin typeface="Encode Sans"/>
              <a:ea typeface="Encode Sans"/>
              <a:cs typeface="Encode Sans"/>
              <a:sym typeface="Encode Sans"/>
            </a:endParaRPr>
          </a:p>
          <a:p>
            <a:pPr indent="0" lvl="0" marL="0" marR="0" rtl="0" algn="l">
              <a:lnSpc>
                <a:spcPct val="100000"/>
              </a:lnSpc>
              <a:spcBef>
                <a:spcPts val="0"/>
              </a:spcBef>
              <a:spcAft>
                <a:spcPts val="0"/>
              </a:spcAft>
              <a:buSzPts val="3000"/>
              <a:buNone/>
            </a:pPr>
            <a:r>
              <a:rPr lang="en" sz="2900">
                <a:latin typeface="Encode Sans"/>
                <a:ea typeface="Encode Sans"/>
                <a:cs typeface="Encode Sans"/>
                <a:sym typeface="Encode Sans"/>
              </a:rPr>
              <a:t>Performance Improvements</a:t>
            </a:r>
            <a:endParaRPr sz="2900">
              <a:latin typeface="Encode Sans"/>
              <a:ea typeface="Encode Sans"/>
              <a:cs typeface="Encode Sans"/>
              <a:sym typeface="Encode Sans"/>
            </a:endParaRPr>
          </a:p>
        </p:txBody>
      </p:sp>
      <p:sp>
        <p:nvSpPr>
          <p:cNvPr id="647" name="Google Shape;647;p111"/>
          <p:cNvSpPr txBox="1"/>
          <p:nvPr>
            <p:ph idx="2" type="body"/>
          </p:nvPr>
        </p:nvSpPr>
        <p:spPr>
          <a:xfrm>
            <a:off x="659300" y="1702575"/>
            <a:ext cx="7836000" cy="220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sz="2200">
                <a:solidFill>
                  <a:schemeClr val="dk1"/>
                </a:solidFill>
              </a:rPr>
              <a:t>Budget Export Updates (for MOD use)</a:t>
            </a:r>
            <a:endParaRPr b="1" sz="2200">
              <a:solidFill>
                <a:schemeClr val="dk1"/>
              </a:solidFill>
            </a:endParaRPr>
          </a:p>
          <a:p>
            <a:pPr indent="0" lvl="0" marL="0" rtl="0" algn="l">
              <a:lnSpc>
                <a:spcPct val="115000"/>
              </a:lnSpc>
              <a:spcBef>
                <a:spcPts val="1000"/>
              </a:spcBef>
              <a:spcAft>
                <a:spcPts val="0"/>
              </a:spcAft>
              <a:buSzPts val="2400"/>
              <a:buNone/>
            </a:pPr>
            <a:r>
              <a:rPr lang="en" sz="2200">
                <a:solidFill>
                  <a:schemeClr val="dk1"/>
                </a:solidFill>
              </a:rPr>
              <a:t>The following data will be visible on worksheet exports:</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Cost Center</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Security Grant Hierarchy</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Worksheet PI</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rPr b="1" lang="en" sz="2200">
                <a:solidFill>
                  <a:schemeClr val="dk1"/>
                </a:solidFill>
              </a:rPr>
              <a:t>Additional Performance Improvements</a:t>
            </a:r>
            <a:endParaRPr sz="2200">
              <a:solidFill>
                <a:schemeClr val="dk1"/>
              </a:solidFill>
            </a:endParaRPr>
          </a:p>
          <a:p>
            <a:pPr indent="-368300" lvl="1" marL="914400" rtl="0" algn="l">
              <a:lnSpc>
                <a:spcPct val="115000"/>
              </a:lnSpc>
              <a:spcBef>
                <a:spcPts val="1000"/>
              </a:spcBef>
              <a:spcAft>
                <a:spcPts val="0"/>
              </a:spcAft>
              <a:buClr>
                <a:schemeClr val="dk1"/>
              </a:buClr>
              <a:buSzPts val="2200"/>
              <a:buChar char="–"/>
            </a:pPr>
            <a:r>
              <a:rPr lang="en" sz="2200">
                <a:solidFill>
                  <a:schemeClr val="dk1"/>
                </a:solidFill>
              </a:rPr>
              <a:t>Quicker Award Search &amp; Filters performance</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Protects overall system stability </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t/>
            </a:r>
            <a:endParaRPr sz="2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1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3400">
                <a:latin typeface="Encode Sans Black"/>
                <a:ea typeface="Encode Sans Black"/>
                <a:cs typeface="Encode Sans Black"/>
                <a:sym typeface="Encode Sans Black"/>
              </a:rPr>
              <a:t>SAGE Notification Survey</a:t>
            </a:r>
            <a:endParaRPr sz="3400">
              <a:latin typeface="Encode Sans Black"/>
              <a:ea typeface="Encode Sans Black"/>
              <a:cs typeface="Encode Sans Black"/>
              <a:sym typeface="Encode Sans Black"/>
            </a:endParaRPr>
          </a:p>
        </p:txBody>
      </p:sp>
      <p:sp>
        <p:nvSpPr>
          <p:cNvPr id="654" name="Google Shape;654;p112"/>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sz="2000">
                <a:solidFill>
                  <a:schemeClr val="dk1"/>
                </a:solidFill>
              </a:rPr>
              <a:t>We want your feedback!</a:t>
            </a:r>
            <a:br>
              <a:rPr b="1" lang="en" sz="2000">
                <a:solidFill>
                  <a:schemeClr val="dk1"/>
                </a:solidFill>
              </a:rPr>
            </a:br>
            <a:endParaRPr b="1" sz="2000">
              <a:solidFill>
                <a:schemeClr val="dk1"/>
              </a:solidFill>
            </a:endParaRPr>
          </a:p>
          <a:p>
            <a:pPr indent="-355600" lvl="0" marL="457200" rtl="0" algn="l">
              <a:lnSpc>
                <a:spcPct val="115000"/>
              </a:lnSpc>
              <a:spcBef>
                <a:spcPts val="0"/>
              </a:spcBef>
              <a:spcAft>
                <a:spcPts val="0"/>
              </a:spcAft>
              <a:buClr>
                <a:schemeClr val="dk1"/>
              </a:buClr>
              <a:buSzPts val="2000"/>
              <a:buChar char="&gt;"/>
            </a:pPr>
            <a:r>
              <a:rPr b="1" lang="en" sz="2000">
                <a:solidFill>
                  <a:schemeClr val="dk1"/>
                </a:solidFill>
              </a:rPr>
              <a:t>Goal</a:t>
            </a:r>
            <a:r>
              <a:rPr lang="en" sz="2000">
                <a:solidFill>
                  <a:schemeClr val="dk1"/>
                </a:solidFill>
              </a:rPr>
              <a:t>: Improve SAGE system notifications for award-related activity</a:t>
            </a:r>
            <a:br>
              <a:rPr lang="en" sz="2000">
                <a:solidFill>
                  <a:schemeClr val="dk1"/>
                </a:solidFill>
              </a:rPr>
            </a:br>
            <a:endParaRPr sz="2000">
              <a:solidFill>
                <a:schemeClr val="dk1"/>
              </a:solidFill>
            </a:endParaRPr>
          </a:p>
          <a:p>
            <a:pPr indent="-355600" lvl="0" marL="457200" rtl="0" algn="l">
              <a:lnSpc>
                <a:spcPct val="115000"/>
              </a:lnSpc>
              <a:spcBef>
                <a:spcPts val="0"/>
              </a:spcBef>
              <a:spcAft>
                <a:spcPts val="0"/>
              </a:spcAft>
              <a:buClr>
                <a:schemeClr val="dk1"/>
              </a:buClr>
              <a:buSzPts val="2000"/>
              <a:buChar char="&gt;"/>
            </a:pPr>
            <a:r>
              <a:rPr b="1" lang="en" sz="2000">
                <a:solidFill>
                  <a:schemeClr val="dk1"/>
                </a:solidFill>
              </a:rPr>
              <a:t>Audience</a:t>
            </a:r>
            <a:r>
              <a:rPr lang="en" sz="2000">
                <a:solidFill>
                  <a:schemeClr val="dk1"/>
                </a:solidFill>
              </a:rPr>
              <a:t>: SAGE users who set up or monitor ASRs and/or MODs</a:t>
            </a:r>
            <a:endParaRPr sz="2000">
              <a:solidFill>
                <a:schemeClr val="dk1"/>
              </a:solidFill>
            </a:endParaRPr>
          </a:p>
          <a:p>
            <a:pPr indent="0" lvl="0" marL="0" rtl="0" algn="l">
              <a:lnSpc>
                <a:spcPct val="115000"/>
              </a:lnSpc>
              <a:spcBef>
                <a:spcPts val="0"/>
              </a:spcBef>
              <a:spcAft>
                <a:spcPts val="0"/>
              </a:spcAft>
              <a:buSzPts val="2400"/>
              <a:buNone/>
            </a:pPr>
            <a:r>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gt;"/>
            </a:pPr>
            <a:r>
              <a:rPr b="1" lang="en" sz="2000">
                <a:solidFill>
                  <a:schemeClr val="dk1"/>
                </a:solidFill>
              </a:rPr>
              <a:t>How to Participate</a:t>
            </a:r>
            <a:endParaRPr b="1"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
                <a:solidFill>
                  <a:schemeClr val="dk1"/>
                </a:solidFill>
              </a:rPr>
              <a:t>Use Microsoft Forms: </a:t>
            </a:r>
            <a:r>
              <a:rPr lang="en" u="sng">
                <a:solidFill>
                  <a:schemeClr val="hlink"/>
                </a:solidFill>
                <a:hlinkClick r:id="rId3"/>
              </a:rPr>
              <a:t>SAGE Notifications</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
                <a:solidFill>
                  <a:schemeClr val="dk1"/>
                </a:solidFill>
              </a:rPr>
              <a:t>Open today, 12/14, through Wednesday, 12/20</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
                <a:solidFill>
                  <a:schemeClr val="dk1"/>
                </a:solidFill>
              </a:rPr>
              <a:t>The survey will take 10-15 minutes to complete</a:t>
            </a:r>
            <a:br>
              <a:rPr lang="en">
                <a:solidFill>
                  <a:schemeClr val="dk1"/>
                </a:solidFill>
              </a:rPr>
            </a:br>
            <a:endParaRPr>
              <a:solidFill>
                <a:schemeClr val="dk1"/>
              </a:solidFill>
            </a:endParaRPr>
          </a:p>
          <a:p>
            <a:pPr indent="0" lvl="0" marL="0" rtl="0" algn="l">
              <a:lnSpc>
                <a:spcPct val="115000"/>
              </a:lnSpc>
              <a:spcBef>
                <a:spcPts val="0"/>
              </a:spcBef>
              <a:spcAft>
                <a:spcPts val="0"/>
              </a:spcAft>
              <a:buSzPts val="2400"/>
              <a:buNone/>
            </a:pPr>
            <a:r>
              <a:t/>
            </a:r>
            <a:endParaRPr sz="2000"/>
          </a:p>
        </p:txBody>
      </p:sp>
      <p:pic>
        <p:nvPicPr>
          <p:cNvPr id="655" name="Google Shape;655;p112"/>
          <p:cNvPicPr preferRelativeResize="0"/>
          <p:nvPr/>
        </p:nvPicPr>
        <p:blipFill rotWithShape="1">
          <a:blip r:embed="rId4">
            <a:alphaModFix amt="30000"/>
          </a:blip>
          <a:srcRect b="0" l="0" r="0" t="0"/>
          <a:stretch/>
        </p:blipFill>
        <p:spPr>
          <a:xfrm>
            <a:off x="6554550" y="521049"/>
            <a:ext cx="846750" cy="8425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1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3000"/>
              <a:buNone/>
            </a:pPr>
            <a:r>
              <a:rPr lang="en" sz="3400">
                <a:latin typeface="Encode Sans Black"/>
                <a:ea typeface="Encode Sans Black"/>
                <a:cs typeface="Encode Sans Black"/>
                <a:sym typeface="Encode Sans Black"/>
              </a:rPr>
              <a:t>SAGE Resources</a:t>
            </a:r>
            <a:endParaRPr sz="3400">
              <a:latin typeface="Encode Sans Black"/>
              <a:ea typeface="Encode Sans Black"/>
              <a:cs typeface="Encode Sans Black"/>
              <a:sym typeface="Encode Sans Black"/>
            </a:endParaRPr>
          </a:p>
        </p:txBody>
      </p:sp>
      <p:sp>
        <p:nvSpPr>
          <p:cNvPr id="662" name="Google Shape;662;p113"/>
          <p:cNvSpPr txBox="1"/>
          <p:nvPr>
            <p:ph idx="2" type="body"/>
          </p:nvPr>
        </p:nvSpPr>
        <p:spPr>
          <a:xfrm>
            <a:off x="659300" y="1736725"/>
            <a:ext cx="8196300" cy="49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sz="2200">
                <a:solidFill>
                  <a:schemeClr val="dk1"/>
                </a:solidFill>
              </a:rPr>
              <a:t>Award Setup &amp; Modification Requests</a:t>
            </a:r>
            <a:endParaRPr b="1" sz="2200">
              <a:solidFill>
                <a:schemeClr val="dk1"/>
              </a:solidFill>
            </a:endParaRPr>
          </a:p>
          <a:p>
            <a:pPr indent="-368300" lvl="0" marL="457200" rtl="0" algn="l">
              <a:lnSpc>
                <a:spcPct val="115000"/>
              </a:lnSpc>
              <a:spcBef>
                <a:spcPts val="0"/>
              </a:spcBef>
              <a:spcAft>
                <a:spcPts val="0"/>
              </a:spcAft>
              <a:buClr>
                <a:schemeClr val="dk1"/>
              </a:buClr>
              <a:buSzPts val="2200"/>
              <a:buChar char="&gt;"/>
            </a:pPr>
            <a:r>
              <a:rPr lang="en" sz="2200">
                <a:solidFill>
                  <a:schemeClr val="dk1"/>
                </a:solidFill>
              </a:rPr>
              <a:t> </a:t>
            </a:r>
            <a:r>
              <a:rPr lang="en" sz="2200" u="sng">
                <a:solidFill>
                  <a:schemeClr val="hlink"/>
                </a:solidFill>
                <a:hlinkClick r:id="rId3"/>
              </a:rPr>
              <a:t>Tips for Success for ASRs &amp; Mods </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rPr b="1" lang="en" sz="2200">
                <a:solidFill>
                  <a:schemeClr val="dk1"/>
                </a:solidFill>
              </a:rPr>
              <a:t>Virtual Instructor-Led Classes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gt;"/>
            </a:pPr>
            <a:r>
              <a:rPr lang="en" sz="2200">
                <a:solidFill>
                  <a:schemeClr val="dk1"/>
                </a:solidFill>
              </a:rPr>
              <a:t>SAGE Awards</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u="sng">
                <a:solidFill>
                  <a:schemeClr val="hlink"/>
                </a:solidFill>
                <a:hlinkClick r:id="rId4"/>
              </a:rPr>
              <a:t>Wednesday, 2/7, 1 - 3 p.m.</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u="sng">
                <a:solidFill>
                  <a:schemeClr val="hlink"/>
                </a:solidFill>
                <a:hlinkClick r:id="rId5"/>
              </a:rPr>
              <a:t>Thursday, 2/15, 1 - 3 p.m.</a:t>
            </a:r>
            <a:endParaRPr sz="2200">
              <a:solidFill>
                <a:schemeClr val="dk1"/>
              </a:solidFill>
            </a:endParaRPr>
          </a:p>
          <a:p>
            <a:pPr indent="-368300" lvl="0" marL="457200" rtl="0" algn="l">
              <a:lnSpc>
                <a:spcPct val="115000"/>
              </a:lnSpc>
              <a:spcBef>
                <a:spcPts val="0"/>
              </a:spcBef>
              <a:spcAft>
                <a:spcPts val="0"/>
              </a:spcAft>
              <a:buClr>
                <a:schemeClr val="dk1"/>
              </a:buClr>
              <a:buSzPts val="2200"/>
              <a:buChar char="&gt;"/>
            </a:pPr>
            <a:r>
              <a:rPr lang="en" sz="2200">
                <a:solidFill>
                  <a:schemeClr val="dk1"/>
                </a:solidFill>
              </a:rPr>
              <a:t>SAGE Budget</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u="sng">
                <a:solidFill>
                  <a:schemeClr val="hlink"/>
                </a:solidFill>
                <a:hlinkClick r:id="rId6"/>
              </a:rPr>
              <a:t>Thursday, 1/25, 1 - 3</a:t>
            </a:r>
            <a:r>
              <a:rPr lang="en" sz="2200">
                <a:solidFill>
                  <a:schemeClr val="dk1"/>
                </a:solidFill>
              </a:rPr>
              <a:t> </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rPr b="1" lang="en" sz="2200">
                <a:solidFill>
                  <a:schemeClr val="dk1"/>
                </a:solidFill>
              </a:rPr>
              <a:t>Office Hours</a:t>
            </a:r>
            <a:endParaRPr b="1" sz="2200">
              <a:solidFill>
                <a:schemeClr val="dk1"/>
              </a:solidFill>
            </a:endParaRPr>
          </a:p>
          <a:p>
            <a:pPr indent="-368300" lvl="0" marL="457200" rtl="0" algn="l">
              <a:lnSpc>
                <a:spcPct val="115000"/>
              </a:lnSpc>
              <a:spcBef>
                <a:spcPts val="0"/>
              </a:spcBef>
              <a:spcAft>
                <a:spcPts val="0"/>
              </a:spcAft>
              <a:buClr>
                <a:schemeClr val="dk1"/>
              </a:buClr>
              <a:buSzPts val="2200"/>
              <a:buChar char="&gt;"/>
            </a:pPr>
            <a:r>
              <a:rPr lang="en" sz="2200" u="sng">
                <a:solidFill>
                  <a:schemeClr val="hlink"/>
                </a:solidFill>
                <a:hlinkClick r:id="rId7"/>
              </a:rPr>
              <a:t>Today, December 14, 1-2 p.m.</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t/>
            </a:r>
            <a:endParaRPr sz="2200"/>
          </a:p>
        </p:txBody>
      </p:sp>
      <p:pic>
        <p:nvPicPr>
          <p:cNvPr id="663" name="Google Shape;663;p113"/>
          <p:cNvPicPr preferRelativeResize="0"/>
          <p:nvPr/>
        </p:nvPicPr>
        <p:blipFill rotWithShape="1">
          <a:blip r:embed="rId8">
            <a:alphaModFix amt="45000"/>
          </a:blip>
          <a:srcRect b="0" l="0" r="0" t="0"/>
          <a:stretch/>
        </p:blipFill>
        <p:spPr>
          <a:xfrm>
            <a:off x="4445056" y="433800"/>
            <a:ext cx="992100" cy="992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1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lang="en" sz="3400">
                <a:latin typeface="Encode Sans Black"/>
                <a:ea typeface="Encode Sans Black"/>
                <a:cs typeface="Encode Sans Black"/>
                <a:sym typeface="Encode Sans Black"/>
              </a:rPr>
              <a:t>Questions?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115"/>
          <p:cNvPicPr preferRelativeResize="0"/>
          <p:nvPr/>
        </p:nvPicPr>
        <p:blipFill rotWithShape="1">
          <a:blip r:embed="rId3">
            <a:alphaModFix/>
          </a:blip>
          <a:srcRect b="39414" l="0" r="0" t="39417"/>
          <a:stretch/>
        </p:blipFill>
        <p:spPr>
          <a:xfrm>
            <a:off x="-9525" y="9221"/>
            <a:ext cx="9143999" cy="1290932"/>
          </a:xfrm>
          <a:prstGeom prst="rect">
            <a:avLst/>
          </a:prstGeom>
          <a:noFill/>
          <a:ln>
            <a:noFill/>
          </a:ln>
        </p:spPr>
      </p:pic>
      <p:sp>
        <p:nvSpPr>
          <p:cNvPr id="675" name="Google Shape;675;p115"/>
          <p:cNvSpPr/>
          <p:nvPr/>
        </p:nvSpPr>
        <p:spPr>
          <a:xfrm>
            <a:off x="0" y="1300155"/>
            <a:ext cx="9144000" cy="44301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6" name="Google Shape;676;p115"/>
          <p:cNvSpPr/>
          <p:nvPr/>
        </p:nvSpPr>
        <p:spPr>
          <a:xfrm>
            <a:off x="-10048" y="5730359"/>
            <a:ext cx="9153600" cy="1112700"/>
          </a:xfrm>
          <a:prstGeom prst="rect">
            <a:avLst/>
          </a:prstGeom>
          <a:solidFill>
            <a:srgbClr val="2200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7" name="Google Shape;677;p115"/>
          <p:cNvSpPr txBox="1"/>
          <p:nvPr/>
        </p:nvSpPr>
        <p:spPr>
          <a:xfrm>
            <a:off x="838200" y="1569207"/>
            <a:ext cx="6840300" cy="2755200"/>
          </a:xfrm>
          <a:prstGeom prst="rect">
            <a:avLst/>
          </a:prstGeom>
          <a:noFill/>
          <a:ln>
            <a:noFill/>
          </a:ln>
        </p:spPr>
        <p:txBody>
          <a:bodyPr anchorCtr="0" anchor="t" bIns="0" lIns="0" spcFirstLastPara="1" rIns="0" wrap="square" tIns="0">
            <a:spAutoFit/>
          </a:bodyPr>
          <a:lstStyle/>
          <a:p>
            <a:pPr indent="-457200" lvl="0" marL="457200" marR="0" rtl="0" algn="l">
              <a:lnSpc>
                <a:spcPct val="200000"/>
              </a:lnSpc>
              <a:spcBef>
                <a:spcPts val="0"/>
              </a:spcBef>
              <a:spcAft>
                <a:spcPts val="0"/>
              </a:spcAft>
              <a:buClr>
                <a:schemeClr val="lt1"/>
              </a:buClr>
              <a:buSzPts val="2400"/>
              <a:buFont typeface="Arial"/>
              <a:buChar char="•"/>
            </a:pPr>
            <a:r>
              <a:rPr b="0" i="0" lang="en" sz="2400" u="none" cap="none" strike="noStrike">
                <a:solidFill>
                  <a:schemeClr val="lt1"/>
                </a:solidFill>
                <a:latin typeface="Open Sans"/>
                <a:ea typeface="Open Sans"/>
                <a:cs typeface="Open Sans"/>
                <a:sym typeface="Open Sans"/>
              </a:rPr>
              <a:t>Winter 2024 schedule published</a:t>
            </a:r>
            <a:endParaRPr/>
          </a:p>
          <a:p>
            <a:pPr indent="-457200" lvl="0" marL="457200" marR="0" rtl="0" algn="l">
              <a:spcBef>
                <a:spcPts val="1800"/>
              </a:spcBef>
              <a:spcAft>
                <a:spcPts val="0"/>
              </a:spcAft>
              <a:buClr>
                <a:schemeClr val="lt1"/>
              </a:buClr>
              <a:buSzPts val="2400"/>
              <a:buFont typeface="Arial"/>
              <a:buChar char="•"/>
            </a:pPr>
            <a:r>
              <a:rPr b="1" i="0" lang="en" sz="2400" u="none" cap="none" strike="noStrike">
                <a:solidFill>
                  <a:schemeClr val="lt1"/>
                </a:solidFill>
                <a:latin typeface="Open Sans"/>
                <a:ea typeface="Open Sans"/>
                <a:cs typeface="Open Sans"/>
                <a:sym typeface="Open Sans"/>
              </a:rPr>
              <a:t>Process change: </a:t>
            </a:r>
            <a:r>
              <a:rPr b="0" i="0" lang="en" sz="2400" u="none" cap="none" strike="noStrike">
                <a:solidFill>
                  <a:schemeClr val="lt1"/>
                </a:solidFill>
                <a:latin typeface="Open Sans"/>
                <a:ea typeface="Open Sans"/>
                <a:cs typeface="Open Sans"/>
                <a:sym typeface="Open Sans"/>
              </a:rPr>
              <a:t>Zoom link for webinar now included in enrollment confirmation email and all reminders</a:t>
            </a:r>
            <a:endParaRPr/>
          </a:p>
          <a:p>
            <a:pPr indent="-457200" lvl="0" marL="457200" marR="0" rtl="0" algn="l">
              <a:spcBef>
                <a:spcPts val="2400"/>
              </a:spcBef>
              <a:spcAft>
                <a:spcPts val="0"/>
              </a:spcAft>
              <a:buClr>
                <a:schemeClr val="lt1"/>
              </a:buClr>
              <a:buSzPts val="2400"/>
              <a:buFont typeface="Arial"/>
              <a:buChar char="•"/>
            </a:pPr>
            <a:r>
              <a:rPr b="0" i="0" lang="en" sz="2400" u="none" cap="none" strike="noStrike">
                <a:solidFill>
                  <a:schemeClr val="lt1"/>
                </a:solidFill>
                <a:latin typeface="Open Sans"/>
                <a:ea typeface="Open Sans"/>
                <a:cs typeface="Open Sans"/>
                <a:sym typeface="Open Sans"/>
              </a:rPr>
              <a:t>Enrollment open until day of class</a:t>
            </a:r>
            <a:endParaRPr/>
          </a:p>
        </p:txBody>
      </p:sp>
      <p:sp>
        <p:nvSpPr>
          <p:cNvPr id="678" name="Google Shape;678;p115"/>
          <p:cNvSpPr txBox="1"/>
          <p:nvPr/>
        </p:nvSpPr>
        <p:spPr>
          <a:xfrm>
            <a:off x="152400" y="3555529"/>
            <a:ext cx="737700" cy="307800"/>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t/>
            </a:r>
            <a:endParaRPr b="1" i="0" sz="1400" u="none" cap="none" strike="noStrike">
              <a:solidFill>
                <a:srgbClr val="595959"/>
              </a:solidFill>
              <a:latin typeface="Calibri"/>
              <a:ea typeface="Calibri"/>
              <a:cs typeface="Calibri"/>
              <a:sym typeface="Calibri"/>
            </a:endParaRPr>
          </a:p>
        </p:txBody>
      </p:sp>
      <p:pic>
        <p:nvPicPr>
          <p:cNvPr descr="C:\Users\hient2\Desktop\Untitled-1.png" id="679" name="Google Shape;679;p115"/>
          <p:cNvPicPr preferRelativeResize="0"/>
          <p:nvPr/>
        </p:nvPicPr>
        <p:blipFill rotWithShape="1">
          <a:blip r:embed="rId4">
            <a:alphaModFix/>
          </a:blip>
          <a:srcRect b="0" l="0" r="0" t="0"/>
          <a:stretch/>
        </p:blipFill>
        <p:spPr>
          <a:xfrm>
            <a:off x="265954" y="5860877"/>
            <a:ext cx="2209800" cy="803008"/>
          </a:xfrm>
          <a:prstGeom prst="rect">
            <a:avLst/>
          </a:prstGeom>
          <a:noFill/>
          <a:ln>
            <a:noFill/>
          </a:ln>
        </p:spPr>
      </p:pic>
      <p:pic>
        <p:nvPicPr>
          <p:cNvPr id="680" name="Google Shape;680;p115"/>
          <p:cNvPicPr preferRelativeResize="0"/>
          <p:nvPr/>
        </p:nvPicPr>
        <p:blipFill rotWithShape="1">
          <a:blip r:embed="rId5">
            <a:alphaModFix/>
          </a:blip>
          <a:srcRect b="0" l="0" r="0" t="0"/>
          <a:stretch/>
        </p:blipFill>
        <p:spPr>
          <a:xfrm>
            <a:off x="7772400" y="5943600"/>
            <a:ext cx="1358020" cy="914400"/>
          </a:xfrm>
          <a:prstGeom prst="rect">
            <a:avLst/>
          </a:prstGeom>
          <a:noFill/>
          <a:ln>
            <a:noFill/>
          </a:ln>
        </p:spPr>
      </p:pic>
      <p:sp>
        <p:nvSpPr>
          <p:cNvPr id="681" name="Google Shape;681;p115">
            <a:hlinkClick r:id="rId6"/>
          </p:cNvPr>
          <p:cNvSpPr/>
          <p:nvPr/>
        </p:nvSpPr>
        <p:spPr>
          <a:xfrm>
            <a:off x="4312600" y="6037138"/>
            <a:ext cx="1358100" cy="457200"/>
          </a:xfrm>
          <a:prstGeom prst="roundRect">
            <a:avLst>
              <a:gd fmla="val 16667" name="adj"/>
            </a:avLst>
          </a:prstGeom>
          <a:solidFill>
            <a:srgbClr val="595959"/>
          </a:solidFill>
          <a:ln cap="flat" cmpd="sng" w="19050">
            <a:solidFill>
              <a:srgbClr val="21364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200" u="sng" cap="none" strike="noStrike">
                <a:solidFill>
                  <a:srgbClr val="FFCC00"/>
                </a:solidFill>
                <a:latin typeface="Open Sans"/>
                <a:ea typeface="Open Sans"/>
                <a:cs typeface="Open Sans"/>
                <a:sym typeface="Open Sans"/>
                <a:hlinkClick r:id="rId7">
                  <a:extLst>
                    <a:ext uri="{A12FA001-AC4F-418D-AE19-62706E023703}">
                      <ahyp:hlinkClr val="tx"/>
                    </a:ext>
                  </a:extLst>
                </a:hlinkClick>
              </a:rPr>
              <a:t>CORE Registration</a:t>
            </a:r>
            <a:endParaRPr b="1" i="0" sz="1200" u="none" cap="none" strike="noStrike">
              <a:solidFill>
                <a:srgbClr val="FFCC00"/>
              </a:solidFill>
              <a:latin typeface="Open Sans"/>
              <a:ea typeface="Open Sans"/>
              <a:cs typeface="Open Sans"/>
              <a:sym typeface="Open Sans"/>
            </a:endParaRPr>
          </a:p>
        </p:txBody>
      </p:sp>
      <p:sp>
        <p:nvSpPr>
          <p:cNvPr id="682" name="Google Shape;682;p115"/>
          <p:cNvSpPr/>
          <p:nvPr/>
        </p:nvSpPr>
        <p:spPr>
          <a:xfrm>
            <a:off x="2751756" y="6040776"/>
            <a:ext cx="1358100" cy="457200"/>
          </a:xfrm>
          <a:prstGeom prst="roundRect">
            <a:avLst>
              <a:gd fmla="val 16667" name="adj"/>
            </a:avLst>
          </a:prstGeom>
          <a:solidFill>
            <a:srgbClr val="595959"/>
          </a:solidFill>
          <a:ln cap="flat" cmpd="sng" w="19050">
            <a:solidFill>
              <a:srgbClr val="21364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200" u="sng" cap="none" strike="noStrike">
                <a:solidFill>
                  <a:srgbClr val="FFCC00"/>
                </a:solidFill>
                <a:latin typeface="Open Sans"/>
                <a:ea typeface="Open Sans"/>
                <a:cs typeface="Open Sans"/>
                <a:sym typeface="Open Sans"/>
                <a:hlinkClick r:id="rId8">
                  <a:extLst>
                    <a:ext uri="{A12FA001-AC4F-418D-AE19-62706E023703}">
                      <ahyp:hlinkClr val="tx"/>
                    </a:ext>
                  </a:extLst>
                </a:hlinkClick>
              </a:rPr>
              <a:t>CORE </a:t>
            </a:r>
            <a:br>
              <a:rPr b="1" i="0" lang="en" sz="1200" u="sng" cap="none" strike="noStrike">
                <a:solidFill>
                  <a:srgbClr val="FFCC00"/>
                </a:solidFill>
                <a:latin typeface="Open Sans"/>
                <a:ea typeface="Open Sans"/>
                <a:cs typeface="Open Sans"/>
                <a:sym typeface="Open Sans"/>
                <a:hlinkClick r:id="rId9">
                  <a:extLst>
                    <a:ext uri="{A12FA001-AC4F-418D-AE19-62706E023703}">
                      <ahyp:hlinkClr val="tx"/>
                    </a:ext>
                  </a:extLst>
                </a:hlinkClick>
              </a:rPr>
            </a:br>
            <a:r>
              <a:rPr b="1" i="0" lang="en" sz="1200" u="sng" cap="none" strike="noStrike">
                <a:solidFill>
                  <a:srgbClr val="FFCC00"/>
                </a:solidFill>
                <a:latin typeface="Open Sans"/>
                <a:ea typeface="Open Sans"/>
                <a:cs typeface="Open Sans"/>
                <a:sym typeface="Open Sans"/>
                <a:hlinkClick r:id="rId10">
                  <a:extLst>
                    <a:ext uri="{A12FA001-AC4F-418D-AE19-62706E023703}">
                      <ahyp:hlinkClr val="tx"/>
                    </a:ext>
                  </a:extLst>
                </a:hlinkClick>
              </a:rPr>
              <a:t>Home</a:t>
            </a:r>
            <a:endParaRPr b="1" i="0" sz="1200" u="none" cap="none" strike="noStrike">
              <a:solidFill>
                <a:srgbClr val="FFCC00"/>
              </a:solidFill>
              <a:latin typeface="Open Sans"/>
              <a:ea typeface="Open Sans"/>
              <a:cs typeface="Open Sans"/>
              <a:sym typeface="Open Sans"/>
            </a:endParaRPr>
          </a:p>
        </p:txBody>
      </p:sp>
      <p:sp>
        <p:nvSpPr>
          <p:cNvPr id="683" name="Google Shape;683;p115"/>
          <p:cNvSpPr/>
          <p:nvPr/>
        </p:nvSpPr>
        <p:spPr>
          <a:xfrm>
            <a:off x="890016" y="264922"/>
            <a:ext cx="8025300" cy="805200"/>
          </a:xfrm>
          <a:prstGeom prst="rect">
            <a:avLst/>
          </a:prstGeom>
          <a:gradFill>
            <a:gsLst>
              <a:gs pos="0">
                <a:srgbClr val="F4F8FB"/>
              </a:gs>
              <a:gs pos="100000">
                <a:srgbClr val="B0C6E1">
                  <a:alpha val="9019"/>
                </a:srgbClr>
              </a:gs>
            </a:gsLst>
            <a:lin ang="59988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4" name="Google Shape;684;p115"/>
          <p:cNvSpPr txBox="1"/>
          <p:nvPr/>
        </p:nvSpPr>
        <p:spPr>
          <a:xfrm>
            <a:off x="757159" y="320308"/>
            <a:ext cx="6921300" cy="708000"/>
          </a:xfrm>
          <a:prstGeom prst="rect">
            <a:avLst/>
          </a:prstGeom>
          <a:noFill/>
          <a:ln>
            <a:noFill/>
          </a:ln>
        </p:spPr>
        <p:txBody>
          <a:bodyPr anchorCtr="0" anchor="t" bIns="45700" lIns="91425" spcFirstLastPara="1" rIns="91425" wrap="square" tIns="45700">
            <a:spAutoFit/>
          </a:bodyPr>
          <a:lstStyle/>
          <a:p>
            <a:pPr indent="0" lvl="0" marL="182880" marR="0" rtl="0" algn="l">
              <a:spcBef>
                <a:spcPts val="0"/>
              </a:spcBef>
              <a:spcAft>
                <a:spcPts val="0"/>
              </a:spcAft>
              <a:buNone/>
            </a:pPr>
            <a:r>
              <a:rPr b="1" i="0" lang="en" sz="4000" u="none" cap="none" strike="noStrike">
                <a:solidFill>
                  <a:srgbClr val="430175"/>
                </a:solidFill>
                <a:latin typeface="Open Sans ExtraBold"/>
                <a:ea typeface="Open Sans ExtraBold"/>
                <a:cs typeface="Open Sans ExtraBold"/>
                <a:sym typeface="Open Sans ExtraBold"/>
              </a:rPr>
              <a:t>CORE Updates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pic>
        <p:nvPicPr>
          <p:cNvPr id="690" name="Google Shape;690;p116"/>
          <p:cNvPicPr preferRelativeResize="0"/>
          <p:nvPr/>
        </p:nvPicPr>
        <p:blipFill rotWithShape="1">
          <a:blip r:embed="rId3">
            <a:alphaModFix/>
          </a:blip>
          <a:srcRect b="39414" l="0" r="0" t="39417"/>
          <a:stretch/>
        </p:blipFill>
        <p:spPr>
          <a:xfrm>
            <a:off x="-9525" y="9221"/>
            <a:ext cx="9143999" cy="1290934"/>
          </a:xfrm>
          <a:prstGeom prst="rect">
            <a:avLst/>
          </a:prstGeom>
          <a:noFill/>
          <a:ln>
            <a:noFill/>
          </a:ln>
        </p:spPr>
      </p:pic>
      <p:sp>
        <p:nvSpPr>
          <p:cNvPr id="691" name="Google Shape;691;p116"/>
          <p:cNvSpPr/>
          <p:nvPr/>
        </p:nvSpPr>
        <p:spPr>
          <a:xfrm>
            <a:off x="-10048" y="5730359"/>
            <a:ext cx="9153600" cy="1112700"/>
          </a:xfrm>
          <a:prstGeom prst="rect">
            <a:avLst/>
          </a:prstGeom>
          <a:solidFill>
            <a:srgbClr val="2200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2" name="Google Shape;692;p116"/>
          <p:cNvSpPr txBox="1"/>
          <p:nvPr/>
        </p:nvSpPr>
        <p:spPr>
          <a:xfrm>
            <a:off x="152400" y="3555529"/>
            <a:ext cx="737700" cy="307800"/>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t/>
            </a:r>
            <a:endParaRPr b="1" i="0" sz="1400" u="none" cap="none" strike="noStrike">
              <a:solidFill>
                <a:srgbClr val="595959"/>
              </a:solidFill>
              <a:latin typeface="Calibri"/>
              <a:ea typeface="Calibri"/>
              <a:cs typeface="Calibri"/>
              <a:sym typeface="Calibri"/>
            </a:endParaRPr>
          </a:p>
        </p:txBody>
      </p:sp>
      <p:pic>
        <p:nvPicPr>
          <p:cNvPr descr="C:\Users\hient2\Desktop\Untitled-1.png" id="693" name="Google Shape;693;p116"/>
          <p:cNvPicPr preferRelativeResize="0"/>
          <p:nvPr/>
        </p:nvPicPr>
        <p:blipFill rotWithShape="1">
          <a:blip r:embed="rId4">
            <a:alphaModFix/>
          </a:blip>
          <a:srcRect b="0" l="0" r="0" t="0"/>
          <a:stretch/>
        </p:blipFill>
        <p:spPr>
          <a:xfrm>
            <a:off x="265954" y="5860877"/>
            <a:ext cx="2209800" cy="803008"/>
          </a:xfrm>
          <a:prstGeom prst="rect">
            <a:avLst/>
          </a:prstGeom>
          <a:noFill/>
          <a:ln>
            <a:noFill/>
          </a:ln>
        </p:spPr>
      </p:pic>
      <p:pic>
        <p:nvPicPr>
          <p:cNvPr id="694" name="Google Shape;694;p116"/>
          <p:cNvPicPr preferRelativeResize="0"/>
          <p:nvPr/>
        </p:nvPicPr>
        <p:blipFill rotWithShape="1">
          <a:blip r:embed="rId5">
            <a:alphaModFix/>
          </a:blip>
          <a:srcRect b="0" l="0" r="0" t="0"/>
          <a:stretch/>
        </p:blipFill>
        <p:spPr>
          <a:xfrm>
            <a:off x="7772400" y="5943600"/>
            <a:ext cx="1358020" cy="914400"/>
          </a:xfrm>
          <a:prstGeom prst="rect">
            <a:avLst/>
          </a:prstGeom>
          <a:noFill/>
          <a:ln>
            <a:noFill/>
          </a:ln>
        </p:spPr>
      </p:pic>
      <p:sp>
        <p:nvSpPr>
          <p:cNvPr id="695" name="Google Shape;695;p116">
            <a:hlinkClick r:id="rId6"/>
          </p:cNvPr>
          <p:cNvSpPr/>
          <p:nvPr/>
        </p:nvSpPr>
        <p:spPr>
          <a:xfrm>
            <a:off x="4312600" y="6037138"/>
            <a:ext cx="1358100" cy="457200"/>
          </a:xfrm>
          <a:prstGeom prst="roundRect">
            <a:avLst>
              <a:gd fmla="val 16667" name="adj"/>
            </a:avLst>
          </a:prstGeom>
          <a:solidFill>
            <a:srgbClr val="595959"/>
          </a:solidFill>
          <a:ln cap="flat" cmpd="sng" w="19050">
            <a:solidFill>
              <a:srgbClr val="21364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200" u="sng" cap="none" strike="noStrike">
                <a:solidFill>
                  <a:srgbClr val="FFCC00"/>
                </a:solidFill>
                <a:latin typeface="Open Sans"/>
                <a:ea typeface="Open Sans"/>
                <a:cs typeface="Open Sans"/>
                <a:sym typeface="Open Sans"/>
                <a:hlinkClick r:id="rId7">
                  <a:extLst>
                    <a:ext uri="{A12FA001-AC4F-418D-AE19-62706E023703}">
                      <ahyp:hlinkClr val="tx"/>
                    </a:ext>
                  </a:extLst>
                </a:hlinkClick>
              </a:rPr>
              <a:t>CORE Registration</a:t>
            </a:r>
            <a:endParaRPr b="1" i="0" sz="1200" u="none" cap="none" strike="noStrike">
              <a:solidFill>
                <a:srgbClr val="FFCC00"/>
              </a:solidFill>
              <a:latin typeface="Open Sans"/>
              <a:ea typeface="Open Sans"/>
              <a:cs typeface="Open Sans"/>
              <a:sym typeface="Open Sans"/>
            </a:endParaRPr>
          </a:p>
        </p:txBody>
      </p:sp>
      <p:sp>
        <p:nvSpPr>
          <p:cNvPr id="696" name="Google Shape;696;p116"/>
          <p:cNvSpPr/>
          <p:nvPr/>
        </p:nvSpPr>
        <p:spPr>
          <a:xfrm>
            <a:off x="2751756" y="6040776"/>
            <a:ext cx="1358100" cy="457200"/>
          </a:xfrm>
          <a:prstGeom prst="roundRect">
            <a:avLst>
              <a:gd fmla="val 16667" name="adj"/>
            </a:avLst>
          </a:prstGeom>
          <a:solidFill>
            <a:srgbClr val="595959"/>
          </a:solidFill>
          <a:ln cap="flat" cmpd="sng" w="19050">
            <a:solidFill>
              <a:srgbClr val="21364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200" u="sng" cap="none" strike="noStrike">
                <a:solidFill>
                  <a:srgbClr val="FFCC00"/>
                </a:solidFill>
                <a:latin typeface="Open Sans"/>
                <a:ea typeface="Open Sans"/>
                <a:cs typeface="Open Sans"/>
                <a:sym typeface="Open Sans"/>
                <a:hlinkClick r:id="rId8">
                  <a:extLst>
                    <a:ext uri="{A12FA001-AC4F-418D-AE19-62706E023703}">
                      <ahyp:hlinkClr val="tx"/>
                    </a:ext>
                  </a:extLst>
                </a:hlinkClick>
              </a:rPr>
              <a:t>CORE </a:t>
            </a:r>
            <a:br>
              <a:rPr b="1" i="0" lang="en" sz="1200" u="sng" cap="none" strike="noStrike">
                <a:solidFill>
                  <a:srgbClr val="FFCC00"/>
                </a:solidFill>
                <a:latin typeface="Open Sans"/>
                <a:ea typeface="Open Sans"/>
                <a:cs typeface="Open Sans"/>
                <a:sym typeface="Open Sans"/>
                <a:hlinkClick r:id="rId9">
                  <a:extLst>
                    <a:ext uri="{A12FA001-AC4F-418D-AE19-62706E023703}">
                      <ahyp:hlinkClr val="tx"/>
                    </a:ext>
                  </a:extLst>
                </a:hlinkClick>
              </a:rPr>
            </a:br>
            <a:r>
              <a:rPr b="1" i="0" lang="en" sz="1200" u="sng" cap="none" strike="noStrike">
                <a:solidFill>
                  <a:srgbClr val="FFCC00"/>
                </a:solidFill>
                <a:latin typeface="Open Sans"/>
                <a:ea typeface="Open Sans"/>
                <a:cs typeface="Open Sans"/>
                <a:sym typeface="Open Sans"/>
                <a:hlinkClick r:id="rId10">
                  <a:extLst>
                    <a:ext uri="{A12FA001-AC4F-418D-AE19-62706E023703}">
                      <ahyp:hlinkClr val="tx"/>
                    </a:ext>
                  </a:extLst>
                </a:hlinkClick>
              </a:rPr>
              <a:t>Home</a:t>
            </a:r>
            <a:endParaRPr b="1" i="0" sz="1200" u="none" cap="none" strike="noStrike">
              <a:solidFill>
                <a:srgbClr val="FFCC00"/>
              </a:solidFill>
              <a:latin typeface="Open Sans"/>
              <a:ea typeface="Open Sans"/>
              <a:cs typeface="Open Sans"/>
              <a:sym typeface="Open Sans"/>
            </a:endParaRPr>
          </a:p>
        </p:txBody>
      </p:sp>
      <p:sp>
        <p:nvSpPr>
          <p:cNvPr id="697" name="Google Shape;697;p116"/>
          <p:cNvSpPr/>
          <p:nvPr/>
        </p:nvSpPr>
        <p:spPr>
          <a:xfrm>
            <a:off x="890016" y="264922"/>
            <a:ext cx="6177900" cy="805200"/>
          </a:xfrm>
          <a:prstGeom prst="rect">
            <a:avLst/>
          </a:prstGeom>
          <a:gradFill>
            <a:gsLst>
              <a:gs pos="0">
                <a:srgbClr val="F4F8FB"/>
              </a:gs>
              <a:gs pos="100000">
                <a:srgbClr val="B0C6E1">
                  <a:alpha val="9019"/>
                </a:srgbClr>
              </a:gs>
            </a:gsLst>
            <a:lin ang="59988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8" name="Google Shape;698;p116"/>
          <p:cNvSpPr txBox="1"/>
          <p:nvPr/>
        </p:nvSpPr>
        <p:spPr>
          <a:xfrm>
            <a:off x="757160" y="320308"/>
            <a:ext cx="5491200" cy="708000"/>
          </a:xfrm>
          <a:prstGeom prst="rect">
            <a:avLst/>
          </a:prstGeom>
          <a:noFill/>
          <a:ln>
            <a:noFill/>
          </a:ln>
        </p:spPr>
        <p:txBody>
          <a:bodyPr anchorCtr="0" anchor="t" bIns="45700" lIns="91425" spcFirstLastPara="1" rIns="91425" wrap="square" tIns="45700">
            <a:spAutoFit/>
          </a:bodyPr>
          <a:lstStyle/>
          <a:p>
            <a:pPr indent="0" lvl="0" marL="182880" marR="0" rtl="0" algn="l">
              <a:spcBef>
                <a:spcPts val="0"/>
              </a:spcBef>
              <a:spcAft>
                <a:spcPts val="0"/>
              </a:spcAft>
              <a:buNone/>
            </a:pPr>
            <a:r>
              <a:rPr b="1" i="0" lang="en" sz="4000" u="none" cap="none" strike="noStrike">
                <a:solidFill>
                  <a:srgbClr val="430175"/>
                </a:solidFill>
                <a:latin typeface="Open Sans ExtraBold"/>
                <a:ea typeface="Open Sans ExtraBold"/>
                <a:cs typeface="Open Sans ExtraBold"/>
                <a:sym typeface="Open Sans ExtraBold"/>
              </a:rPr>
              <a:t>CORE</a:t>
            </a:r>
            <a:endParaRPr/>
          </a:p>
        </p:txBody>
      </p:sp>
      <p:pic>
        <p:nvPicPr>
          <p:cNvPr id="699" name="Google Shape;699;p116"/>
          <p:cNvPicPr preferRelativeResize="0"/>
          <p:nvPr/>
        </p:nvPicPr>
        <p:blipFill rotWithShape="1">
          <a:blip r:embed="rId11">
            <a:alphaModFix/>
          </a:blip>
          <a:srcRect b="0" l="0" r="0" t="0"/>
          <a:stretch/>
        </p:blipFill>
        <p:spPr>
          <a:xfrm>
            <a:off x="3724639" y="268479"/>
            <a:ext cx="5410200" cy="5354495"/>
          </a:xfrm>
          <a:prstGeom prst="rect">
            <a:avLst/>
          </a:prstGeom>
          <a:noFill/>
          <a:ln>
            <a:noFill/>
          </a:ln>
        </p:spPr>
      </p:pic>
      <p:sp>
        <p:nvSpPr>
          <p:cNvPr id="700" name="Google Shape;700;p116"/>
          <p:cNvSpPr txBox="1"/>
          <p:nvPr/>
        </p:nvSpPr>
        <p:spPr>
          <a:xfrm>
            <a:off x="685146" y="1688476"/>
            <a:ext cx="5491200" cy="954300"/>
          </a:xfrm>
          <a:prstGeom prst="rect">
            <a:avLst/>
          </a:prstGeom>
          <a:noFill/>
          <a:ln>
            <a:noFill/>
          </a:ln>
        </p:spPr>
        <p:txBody>
          <a:bodyPr anchorCtr="0" anchor="t" bIns="45700" lIns="91425" spcFirstLastPara="1" rIns="91425" wrap="square" tIns="45700">
            <a:spAutoFit/>
          </a:bodyPr>
          <a:lstStyle/>
          <a:p>
            <a:pPr indent="0" lvl="0" marL="182880" marR="0" rtl="0" algn="l">
              <a:spcBef>
                <a:spcPts val="0"/>
              </a:spcBef>
              <a:spcAft>
                <a:spcPts val="0"/>
              </a:spcAft>
              <a:buNone/>
            </a:pPr>
            <a:r>
              <a:rPr b="1" i="0" lang="en" sz="2800" u="none" cap="none" strike="noStrike">
                <a:solidFill>
                  <a:srgbClr val="430175"/>
                </a:solidFill>
                <a:latin typeface="Open Sans"/>
                <a:ea typeface="Open Sans"/>
                <a:cs typeface="Open Sans"/>
                <a:sym typeface="Open Sans"/>
              </a:rPr>
              <a:t>Courses</a:t>
            </a:r>
            <a:endParaRPr/>
          </a:p>
          <a:p>
            <a:pPr indent="0" lvl="0" marL="182880" marR="0" rtl="0" algn="l">
              <a:spcBef>
                <a:spcPts val="0"/>
              </a:spcBef>
              <a:spcAft>
                <a:spcPts val="0"/>
              </a:spcAft>
              <a:buNone/>
            </a:pPr>
            <a:r>
              <a:rPr b="1" i="0" lang="en" sz="2800" u="none" cap="none" strike="noStrike">
                <a:solidFill>
                  <a:srgbClr val="430175"/>
                </a:solidFill>
                <a:latin typeface="Open Sans"/>
                <a:ea typeface="Open Sans"/>
                <a:cs typeface="Open Sans"/>
                <a:sym typeface="Open Sans"/>
              </a:rPr>
              <a:t>Jan-Mar 2024: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7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Effort Reporting &amp; IBS</a:t>
            </a:r>
            <a:endParaRPr/>
          </a:p>
        </p:txBody>
      </p:sp>
      <p:sp>
        <p:nvSpPr>
          <p:cNvPr id="380" name="Google Shape;380;p7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Effort Reports (and FECs) display effort based on IBS, not just REG pay</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
                <a:latin typeface="Arial"/>
                <a:ea typeface="Arial"/>
                <a:cs typeface="Arial"/>
                <a:sym typeface="Arial"/>
              </a:rPr>
              <a:t>When faculty propose a level of effort on a sponsored award, that level is based on the IBS (GIM 35)</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
                <a:latin typeface="Arial"/>
                <a:ea typeface="Arial"/>
                <a:cs typeface="Arial"/>
                <a:sym typeface="Arial"/>
              </a:rPr>
              <a:t>If a faculty has an Administrative Supplement (“ADS”) or Endowed Supplement (“ENS”), those are both included in the IBS</a:t>
            </a:r>
            <a:endParaRPr/>
          </a:p>
          <a:p>
            <a:pPr indent="0" lvl="0" marL="0" rtl="0" algn="l">
              <a:spcBef>
                <a:spcPts val="444"/>
              </a:spcBef>
              <a:spcAft>
                <a:spcPts val="0"/>
              </a:spcAft>
              <a:buClr>
                <a:srgbClr val="4B2E83"/>
              </a:buClr>
              <a:buSzPct val="100000"/>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
                <a:latin typeface="Arial"/>
                <a:ea typeface="Arial"/>
                <a:cs typeface="Arial"/>
                <a:sym typeface="Arial"/>
              </a:rPr>
              <a:t>Salary Cap compliance is calculated on the </a:t>
            </a:r>
            <a:r>
              <a:rPr lang="en" u="sng">
                <a:latin typeface="Arial"/>
                <a:ea typeface="Arial"/>
                <a:cs typeface="Arial"/>
                <a:sym typeface="Arial"/>
              </a:rPr>
              <a:t>full IBS</a:t>
            </a:r>
            <a:r>
              <a:rPr lang="en">
                <a:latin typeface="Arial"/>
                <a:ea typeface="Arial"/>
                <a:cs typeface="Arial"/>
                <a:sym typeface="Arial"/>
              </a:rPr>
              <a:t>, not just REG pay</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381" name="Google Shape;381;p7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7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Example #1</a:t>
            </a:r>
            <a:endParaRPr/>
          </a:p>
        </p:txBody>
      </p:sp>
      <p:sp>
        <p:nvSpPr>
          <p:cNvPr id="387" name="Google Shape;387;p75"/>
          <p:cNvSpPr txBox="1"/>
          <p:nvPr>
            <p:ph idx="2" type="body"/>
          </p:nvPr>
        </p:nvSpPr>
        <p:spPr>
          <a:xfrm>
            <a:off x="659305" y="1736725"/>
            <a:ext cx="8196300" cy="42525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Faculty A’s monthly IBS:</a:t>
            </a:r>
            <a:endParaRPr/>
          </a:p>
          <a:p>
            <a:pPr indent="-285750" lvl="1" marL="742950" rtl="0" algn="l">
              <a:spcBef>
                <a:spcPts val="310"/>
              </a:spcBef>
              <a:spcAft>
                <a:spcPts val="0"/>
              </a:spcAft>
              <a:buClr>
                <a:srgbClr val="4B2E83"/>
              </a:buClr>
              <a:buSzPct val="100000"/>
              <a:buChar char="–"/>
            </a:pPr>
            <a:r>
              <a:rPr lang="en">
                <a:latin typeface="Arial"/>
                <a:ea typeface="Arial"/>
                <a:cs typeface="Arial"/>
                <a:sym typeface="Arial"/>
              </a:rPr>
              <a:t>REG 80%</a:t>
            </a:r>
            <a:endParaRPr/>
          </a:p>
          <a:p>
            <a:pPr indent="-285750" lvl="1" marL="742950" rtl="0" algn="l">
              <a:spcBef>
                <a:spcPts val="310"/>
              </a:spcBef>
              <a:spcAft>
                <a:spcPts val="0"/>
              </a:spcAft>
              <a:buClr>
                <a:srgbClr val="4B2E83"/>
              </a:buClr>
              <a:buSzPct val="100000"/>
              <a:buChar char="–"/>
            </a:pPr>
            <a:r>
              <a:rPr lang="en">
                <a:latin typeface="Arial"/>
                <a:ea typeface="Arial"/>
                <a:cs typeface="Arial"/>
                <a:sym typeface="Arial"/>
              </a:rPr>
              <a:t>ADS 20%</a:t>
            </a:r>
            <a:endParaRPr/>
          </a:p>
          <a:p>
            <a:pPr indent="-224790" lvl="0" marL="342900" rtl="0" algn="l">
              <a:spcBef>
                <a:spcPts val="372"/>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372"/>
              </a:spcBef>
              <a:spcAft>
                <a:spcPts val="0"/>
              </a:spcAft>
              <a:buClr>
                <a:srgbClr val="4B2E83"/>
              </a:buClr>
              <a:buSzPct val="100000"/>
              <a:buFont typeface="Merriweather Sans"/>
              <a:buChar char="&gt;"/>
            </a:pPr>
            <a:r>
              <a:rPr lang="en">
                <a:latin typeface="Arial"/>
                <a:ea typeface="Arial"/>
                <a:cs typeface="Arial"/>
                <a:sym typeface="Arial"/>
              </a:rPr>
              <a:t>Faculty A proposes the following levels of effort on Awards where the salary cap applies:</a:t>
            </a:r>
            <a:endParaRPr/>
          </a:p>
          <a:p>
            <a:pPr indent="-285750" lvl="1" marL="742950" rtl="0" algn="l">
              <a:spcBef>
                <a:spcPts val="310"/>
              </a:spcBef>
              <a:spcAft>
                <a:spcPts val="0"/>
              </a:spcAft>
              <a:buClr>
                <a:srgbClr val="4B2E83"/>
              </a:buClr>
              <a:buSzPct val="100000"/>
              <a:buChar char="–"/>
            </a:pPr>
            <a:r>
              <a:rPr lang="en">
                <a:latin typeface="Arial"/>
                <a:ea typeface="Arial"/>
                <a:cs typeface="Arial"/>
                <a:sym typeface="Arial"/>
              </a:rPr>
              <a:t>Grant A: 25%</a:t>
            </a:r>
            <a:endParaRPr/>
          </a:p>
          <a:p>
            <a:pPr indent="-285750" lvl="1" marL="742950" rtl="0" algn="l">
              <a:spcBef>
                <a:spcPts val="310"/>
              </a:spcBef>
              <a:spcAft>
                <a:spcPts val="0"/>
              </a:spcAft>
              <a:buClr>
                <a:srgbClr val="4B2E83"/>
              </a:buClr>
              <a:buSzPct val="100000"/>
              <a:buChar char="–"/>
            </a:pPr>
            <a:r>
              <a:rPr lang="en">
                <a:latin typeface="Arial"/>
                <a:ea typeface="Arial"/>
                <a:cs typeface="Arial"/>
                <a:sym typeface="Arial"/>
              </a:rPr>
              <a:t>Grant B: 15%</a:t>
            </a:r>
            <a:endParaRPr/>
          </a:p>
          <a:p>
            <a:pPr indent="-285750" lvl="1" marL="742950" rtl="0" algn="l">
              <a:spcBef>
                <a:spcPts val="310"/>
              </a:spcBef>
              <a:spcAft>
                <a:spcPts val="0"/>
              </a:spcAft>
              <a:buClr>
                <a:srgbClr val="4B2E83"/>
              </a:buClr>
              <a:buSzPct val="100000"/>
              <a:buChar char="–"/>
            </a:pPr>
            <a:r>
              <a:rPr lang="en">
                <a:latin typeface="Arial"/>
                <a:ea typeface="Arial"/>
                <a:cs typeface="Arial"/>
                <a:sym typeface="Arial"/>
              </a:rPr>
              <a:t>Grant C: 10%</a:t>
            </a:r>
            <a:endParaRPr/>
          </a:p>
          <a:p>
            <a:pPr indent="-285750" lvl="1" marL="742950" rtl="0" algn="l">
              <a:spcBef>
                <a:spcPts val="310"/>
              </a:spcBef>
              <a:spcAft>
                <a:spcPts val="0"/>
              </a:spcAft>
              <a:buClr>
                <a:srgbClr val="4B2E83"/>
              </a:buClr>
              <a:buSzPct val="100000"/>
              <a:buChar char="–"/>
            </a:pPr>
            <a:r>
              <a:rPr lang="en">
                <a:latin typeface="Arial"/>
                <a:ea typeface="Arial"/>
                <a:cs typeface="Arial"/>
                <a:sym typeface="Arial"/>
              </a:rPr>
              <a:t>Total Sponsored Award proposed effort: 50%</a:t>
            </a:r>
            <a:endParaRPr/>
          </a:p>
          <a:p>
            <a:pPr indent="-187325" lvl="1" marL="742950" rtl="0" algn="l">
              <a:spcBef>
                <a:spcPts val="310"/>
              </a:spcBef>
              <a:spcAft>
                <a:spcPts val="0"/>
              </a:spcAft>
              <a:buClr>
                <a:srgbClr val="4B2E83"/>
              </a:buClr>
              <a:buSzPct val="100000"/>
              <a:buNone/>
            </a:pPr>
            <a:r>
              <a:t/>
            </a:r>
            <a:endParaRPr>
              <a:latin typeface="Arial"/>
              <a:ea typeface="Arial"/>
              <a:cs typeface="Arial"/>
              <a:sym typeface="Arial"/>
            </a:endParaRPr>
          </a:p>
          <a:p>
            <a:pPr indent="-342900" lvl="0" marL="342900" rtl="0" algn="l">
              <a:spcBef>
                <a:spcPts val="372"/>
              </a:spcBef>
              <a:spcAft>
                <a:spcPts val="0"/>
              </a:spcAft>
              <a:buClr>
                <a:srgbClr val="4B2E83"/>
              </a:buClr>
              <a:buSzPct val="100000"/>
              <a:buFont typeface="Merriweather Sans"/>
              <a:buChar char="&gt;"/>
            </a:pPr>
            <a:r>
              <a:rPr lang="en">
                <a:latin typeface="Arial"/>
                <a:ea typeface="Arial"/>
                <a:cs typeface="Arial"/>
                <a:sym typeface="Arial"/>
              </a:rPr>
              <a:t>Effort Statement will display effort based on IBS (REG and ADS), not just REG pay</a:t>
            </a:r>
            <a:br>
              <a:rPr lang="en">
                <a:latin typeface="Arial"/>
                <a:ea typeface="Arial"/>
                <a:cs typeface="Arial"/>
                <a:sym typeface="Arial"/>
              </a:rPr>
            </a:br>
            <a:endParaRPr>
              <a:latin typeface="Arial"/>
              <a:ea typeface="Arial"/>
              <a:cs typeface="Arial"/>
              <a:sym typeface="Arial"/>
            </a:endParaRPr>
          </a:p>
          <a:p>
            <a:pPr indent="-342900" lvl="0" marL="342900" rtl="0" algn="l">
              <a:spcBef>
                <a:spcPts val="372"/>
              </a:spcBef>
              <a:spcAft>
                <a:spcPts val="0"/>
              </a:spcAft>
              <a:buClr>
                <a:srgbClr val="4B2E83"/>
              </a:buClr>
              <a:buSzPct val="100000"/>
              <a:buFont typeface="Merriweather Sans"/>
              <a:buChar char="&gt;"/>
            </a:pPr>
            <a:r>
              <a:rPr lang="en">
                <a:latin typeface="Arial"/>
                <a:ea typeface="Arial"/>
                <a:cs typeface="Arial"/>
                <a:sym typeface="Arial"/>
              </a:rPr>
              <a:t>In this scenario, a payroll allocation of 20% of REG pay to Grant A will </a:t>
            </a:r>
            <a:r>
              <a:rPr lang="en" u="sng">
                <a:latin typeface="Arial"/>
                <a:ea typeface="Arial"/>
                <a:cs typeface="Arial"/>
                <a:sym typeface="Arial"/>
              </a:rPr>
              <a:t>NOT</a:t>
            </a:r>
            <a:r>
              <a:rPr lang="en">
                <a:latin typeface="Arial"/>
                <a:ea typeface="Arial"/>
                <a:cs typeface="Arial"/>
                <a:sym typeface="Arial"/>
              </a:rPr>
              <a:t> result in 20% effort to Grant A on the Effort Statement</a:t>
            </a:r>
            <a:endParaRPr/>
          </a:p>
          <a:p>
            <a:pPr indent="-187325" lvl="1" marL="742950" rtl="0" algn="l">
              <a:spcBef>
                <a:spcPts val="310"/>
              </a:spcBef>
              <a:spcAft>
                <a:spcPts val="0"/>
              </a:spcAft>
              <a:buClr>
                <a:srgbClr val="4B2E83"/>
              </a:buClr>
              <a:buSzPct val="100000"/>
              <a:buNone/>
            </a:pPr>
            <a:r>
              <a:t/>
            </a:r>
            <a:endParaRPr>
              <a:latin typeface="Arial"/>
              <a:ea typeface="Arial"/>
              <a:cs typeface="Arial"/>
              <a:sym typeface="Arial"/>
            </a:endParaRPr>
          </a:p>
        </p:txBody>
      </p:sp>
      <p:sp>
        <p:nvSpPr>
          <p:cNvPr id="388" name="Google Shape;388;p7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7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Salary Cap Calculator </a:t>
            </a:r>
            <a:endParaRPr/>
          </a:p>
        </p:txBody>
      </p:sp>
      <p:sp>
        <p:nvSpPr>
          <p:cNvPr id="394" name="Google Shape;394;p7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Calculator is needed for individuals with Clinical pay and/or an ADS/ENS</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Calculator determines the adjustment needed to the payroll costing allocation in Workday, taking into account the ADS, to arrive at the proposed level of effort</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Assumption is that an ADS/ENS is not being used to cover effort on a sponsored award</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https://finance.uw.edu/pafc/calculatorstools</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Calculator is not needed for individuals that only have REG pay.</a:t>
            </a:r>
            <a:endParaRPr/>
          </a:p>
        </p:txBody>
      </p:sp>
      <p:sp>
        <p:nvSpPr>
          <p:cNvPr id="395" name="Google Shape;395;p7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7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Example #2 – Where things can become challenging…</a:t>
            </a:r>
            <a:endParaRPr/>
          </a:p>
        </p:txBody>
      </p:sp>
      <p:sp>
        <p:nvSpPr>
          <p:cNvPr id="401" name="Google Shape;401;p7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92500" lnSpcReduction="20000"/>
          </a:bodyPr>
          <a:lstStyle/>
          <a:p>
            <a:pPr indent="-33147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Faculty A’s monthly IBS:</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REG 80%</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ADS 20%</a:t>
            </a:r>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331470" lvl="0" marL="342900" rtl="0" algn="l">
              <a:spcBef>
                <a:spcPts val="480"/>
              </a:spcBef>
              <a:spcAft>
                <a:spcPts val="0"/>
              </a:spcAft>
              <a:buClr>
                <a:srgbClr val="4B2E83"/>
              </a:buClr>
              <a:buSzPct val="100000"/>
              <a:buFont typeface="Merriweather Sans"/>
              <a:buChar char="&gt;"/>
            </a:pPr>
            <a:r>
              <a:rPr lang="en">
                <a:latin typeface="Arial"/>
                <a:ea typeface="Arial"/>
                <a:cs typeface="Arial"/>
                <a:sym typeface="Arial"/>
              </a:rPr>
              <a:t>Faculty A proposes the following levels of effort on Awards where salary cap applies:</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Grant A: 25%</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Grant B: 40%</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Grant C: 30%</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Total Sponsored Award proposed effort: 95%</a:t>
            </a:r>
            <a:endParaRPr/>
          </a:p>
          <a:p>
            <a:pPr indent="-158750" lvl="1" marL="742950" rtl="0" algn="l">
              <a:spcBef>
                <a:spcPts val="400"/>
              </a:spcBef>
              <a:spcAft>
                <a:spcPts val="0"/>
              </a:spcAft>
              <a:buClr>
                <a:srgbClr val="4B2E83"/>
              </a:buClr>
              <a:buSzPct val="100000"/>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158750" lvl="1" marL="742950" rtl="0" algn="l">
              <a:spcBef>
                <a:spcPts val="400"/>
              </a:spcBef>
              <a:spcAft>
                <a:spcPts val="0"/>
              </a:spcAft>
              <a:buClr>
                <a:srgbClr val="4B2E83"/>
              </a:buClr>
              <a:buSzPct val="100000"/>
              <a:buNone/>
            </a:pPr>
            <a:r>
              <a:t/>
            </a:r>
            <a:endParaRPr>
              <a:latin typeface="Arial"/>
              <a:ea typeface="Arial"/>
              <a:cs typeface="Arial"/>
              <a:sym typeface="Arial"/>
            </a:endParaRPr>
          </a:p>
        </p:txBody>
      </p:sp>
      <p:sp>
        <p:nvSpPr>
          <p:cNvPr id="402" name="Google Shape;402;p7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In the old effort system…</a:t>
            </a:r>
            <a:endParaRPr/>
          </a:p>
        </p:txBody>
      </p:sp>
      <p:pic>
        <p:nvPicPr>
          <p:cNvPr id="408" name="Google Shape;408;p78"/>
          <p:cNvPicPr preferRelativeResize="0"/>
          <p:nvPr/>
        </p:nvPicPr>
        <p:blipFill rotWithShape="1">
          <a:blip r:embed="rId3">
            <a:alphaModFix/>
          </a:blip>
          <a:srcRect b="0" l="0" r="0" t="0"/>
          <a:stretch/>
        </p:blipFill>
        <p:spPr>
          <a:xfrm>
            <a:off x="124850" y="1805940"/>
            <a:ext cx="8802861" cy="3378708"/>
          </a:xfrm>
          <a:prstGeom prst="rect">
            <a:avLst/>
          </a:prstGeom>
          <a:noFill/>
          <a:ln>
            <a:noFill/>
          </a:ln>
        </p:spPr>
      </p:pic>
      <p:sp>
        <p:nvSpPr>
          <p:cNvPr id="409" name="Google Shape;409;p7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
        <p:nvSpPr>
          <p:cNvPr id="410" name="Google Shape;410;p78"/>
          <p:cNvSpPr/>
          <p:nvPr/>
        </p:nvSpPr>
        <p:spPr>
          <a:xfrm>
            <a:off x="5413248" y="1805940"/>
            <a:ext cx="1463100" cy="2176200"/>
          </a:xfrm>
          <a:prstGeom prst="rect">
            <a:avLst/>
          </a:prstGeom>
          <a:noFill/>
          <a:ln cap="flat" cmpd="sng" w="57150">
            <a:solidFill>
              <a:srgbClr val="7030A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1" name="Google Shape;411;p78"/>
          <p:cNvSpPr/>
          <p:nvPr/>
        </p:nvSpPr>
        <p:spPr>
          <a:xfrm>
            <a:off x="124850" y="4123944"/>
            <a:ext cx="5288400" cy="300600"/>
          </a:xfrm>
          <a:prstGeom prst="rect">
            <a:avLst/>
          </a:prstGeom>
          <a:noFill/>
          <a:ln cap="flat" cmpd="sng" w="38100">
            <a:solidFill>
              <a:srgbClr val="7030A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2" name="Google Shape;412;p78"/>
          <p:cNvSpPr/>
          <p:nvPr/>
        </p:nvSpPr>
        <p:spPr>
          <a:xfrm>
            <a:off x="8284582" y="1805940"/>
            <a:ext cx="643200" cy="710100"/>
          </a:xfrm>
          <a:prstGeom prst="rect">
            <a:avLst/>
          </a:prstGeom>
          <a:noFill/>
          <a:ln cap="flat" cmpd="sng" w="57150">
            <a:solidFill>
              <a:srgbClr val="7030A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