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Encode Sans" panose="020B0604020202020204" charset="0"/>
      <p:regular r:id="rId17"/>
      <p:bold r:id="rId18"/>
    </p:embeddedFont>
    <p:embeddedFont>
      <p:font typeface="Encode Sans Black" panose="020B0604020202020204" charset="0"/>
      <p:bold r:id="rId19"/>
    </p:embeddedFont>
    <p:embeddedFont>
      <p:font typeface="Merriweather Sans" pitchFamily="2" charset="0"/>
      <p:regular r:id="rId20"/>
    </p:embeddedFont>
    <p:embeddedFont>
      <p:font typeface="Open Sans" panose="020B0606030504020204" pitchFamily="34" charset="0"/>
      <p:regular r:id="rId21"/>
      <p:bold r:id="rId22"/>
      <p:italic r:id="rId23"/>
      <p:boldItalic r:id="rId24"/>
    </p:embeddedFont>
    <p:embeddedFont>
      <p:font typeface="Open Sans Light" panose="020B03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60"/>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 name="Google Shape;57;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Speaker note: We are behind where we thought we would be at the end of September. We are dealing with the same struggles as everybody else and still defining processes as we come across new things. Average productivity: 50 Award Setup items per day, including returning 20-30 items. Customer service: Receiving 200+ items per day, average productivity: 200+ items per day.</a:t>
            </a:r>
            <a:endParaRPr/>
          </a:p>
        </p:txBody>
      </p:sp>
      <p:sp>
        <p:nvSpPr>
          <p:cNvPr id="63" name="Google Shape;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Speaker Note: Taken to PTT in June 2023; Gave an update at August 2023 MRAM and said we would revisit in October 2023.</a:t>
            </a:r>
            <a:endParaRPr/>
          </a:p>
        </p:txBody>
      </p:sp>
      <p:sp>
        <p:nvSpPr>
          <p:cNvPr id="69" name="Google Shape;69;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GCA is relying on campus to be honest when they mark something “urgent” </a:t>
            </a:r>
            <a:endParaRPr/>
          </a:p>
        </p:txBody>
      </p:sp>
      <p:sp>
        <p:nvSpPr>
          <p:cNvPr id="81" name="Google Shape;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Add Vince’s example here.</a:t>
            </a:r>
            <a:endParaRPr/>
          </a:p>
        </p:txBody>
      </p:sp>
      <p:sp>
        <p:nvSpPr>
          <p:cNvPr id="99" name="Google Shape;99;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671757" y="1179824"/>
            <a:ext cx="6972300" cy="264175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Google Shape;8;p2"/>
          <p:cNvPicPr preferRelativeResize="0"/>
          <p:nvPr/>
        </p:nvPicPr>
        <p:blipFill rotWithShape="1">
          <a:blip r:embed="rId2">
            <a:alphaModFix/>
          </a:blip>
          <a:srcRect/>
          <a:stretch/>
        </p:blipFill>
        <p:spPr>
          <a:xfrm>
            <a:off x="813587" y="4006085"/>
            <a:ext cx="2284303" cy="112770"/>
          </a:xfrm>
          <a:prstGeom prst="rect">
            <a:avLst/>
          </a:prstGeom>
          <a:noFill/>
          <a:ln>
            <a:noFill/>
          </a:ln>
        </p:spPr>
      </p:pic>
      <p:pic>
        <p:nvPicPr>
          <p:cNvPr id="9" name="Google Shape;9;p2" descr="University of Washington logo"/>
          <p:cNvPicPr preferRelativeResize="0"/>
          <p:nvPr/>
        </p:nvPicPr>
        <p:blipFill rotWithShape="1">
          <a:blip r:embed="rId3">
            <a:alphaModFix/>
          </a:blip>
          <a:srcRect/>
          <a:stretch/>
        </p:blipFill>
        <p:spPr>
          <a:xfrm>
            <a:off x="677334" y="6354234"/>
            <a:ext cx="2540000" cy="266700"/>
          </a:xfrm>
          <a:prstGeom prst="rect">
            <a:avLst/>
          </a:prstGeom>
          <a:noFill/>
          <a:ln>
            <a:noFill/>
          </a:ln>
        </p:spPr>
      </p:pic>
      <p:pic>
        <p:nvPicPr>
          <p:cNvPr id="10" name="Google Shape;10;p2" descr="W logo"/>
          <p:cNvPicPr preferRelativeResize="0"/>
          <p:nvPr/>
        </p:nvPicPr>
        <p:blipFill rotWithShape="1">
          <a:blip r:embed="rId4">
            <a:alphaModFix/>
          </a:blip>
          <a:srcRect/>
          <a:stretch/>
        </p:blipFill>
        <p:spPr>
          <a:xfrm>
            <a:off x="7445815" y="5945854"/>
            <a:ext cx="1371600" cy="9235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71757" y="365069"/>
            <a:ext cx="8184662" cy="99844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 name="Google Shape;13;p3"/>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4" name="Google Shape;14;p3"/>
          <p:cNvSpPr txBox="1">
            <a:spLocks noGrp="1"/>
          </p:cNvSpPr>
          <p:nvPr>
            <p:ph type="body" idx="1"/>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 name="Google Shape;15;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 name="Google Shape;16;p3"/>
          <p:cNvPicPr preferRelativeResize="0"/>
          <p:nvPr/>
        </p:nvPicPr>
        <p:blipFill rotWithShape="1">
          <a:blip r:embed="rId3">
            <a:alphaModFix/>
          </a:blip>
          <a:srcRect/>
          <a:stretch/>
        </p:blipFill>
        <p:spPr>
          <a:xfrm>
            <a:off x="6248401" y="6354234"/>
            <a:ext cx="2540000" cy="266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71756" y="371511"/>
            <a:ext cx="8064505" cy="9919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4"/>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0" name="Google Shape;20;p4"/>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 name="Google Shape;21;p4"/>
          <p:cNvPicPr preferRelativeResize="0"/>
          <p:nvPr/>
        </p:nvPicPr>
        <p:blipFill rotWithShape="1">
          <a:blip r:embed="rId3">
            <a:alphaModFix/>
          </a:blip>
          <a:srcRect/>
          <a:stretch/>
        </p:blipFill>
        <p:spPr>
          <a:xfrm>
            <a:off x="7445815" y="5945854"/>
            <a:ext cx="1371600" cy="9235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71756" y="371511"/>
            <a:ext cx="8116644" cy="9919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 name="Google Shape;24;p5"/>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 name="Google Shape;25;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6" name="Google Shape;26;p5"/>
          <p:cNvPicPr preferRelativeResize="0"/>
          <p:nvPr/>
        </p:nvPicPr>
        <p:blipFill rotWithShape="1">
          <a:blip r:embed="rId3">
            <a:alphaModFix/>
          </a:blip>
          <a:srcRect/>
          <a:stretch/>
        </p:blipFill>
        <p:spPr>
          <a:xfrm>
            <a:off x="6248401" y="6354234"/>
            <a:ext cx="2540000" cy="266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 name="Google Shape;30;p7"/>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31" name="Google Shape;31;p7"/>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2" name="Google Shape;32;p7"/>
          <p:cNvPicPr preferRelativeResize="0"/>
          <p:nvPr/>
        </p:nvPicPr>
        <p:blipFill rotWithShape="1">
          <a:blip r:embed="rId3">
            <a:alphaModFix/>
          </a:blip>
          <a:srcRect/>
          <a:stretch/>
        </p:blipFill>
        <p:spPr>
          <a:xfrm>
            <a:off x="7448139" y="5949410"/>
            <a:ext cx="1371600" cy="92354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8"/>
          <p:cNvPicPr preferRelativeResize="0"/>
          <p:nvPr/>
        </p:nvPicPr>
        <p:blipFill rotWithShape="1">
          <a:blip r:embed="rId2">
            <a:alphaModFix/>
          </a:blip>
          <a:srcRect/>
          <a:stretch/>
        </p:blipFill>
        <p:spPr>
          <a:xfrm>
            <a:off x="813587" y="4006085"/>
            <a:ext cx="2284305" cy="112770"/>
          </a:xfrm>
          <a:prstGeom prst="rect">
            <a:avLst/>
          </a:prstGeom>
          <a:noFill/>
          <a:ln>
            <a:noFill/>
          </a:ln>
        </p:spPr>
      </p:pic>
      <p:pic>
        <p:nvPicPr>
          <p:cNvPr id="36" name="Google Shape;36;p8" descr="University of Washington logo"/>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37" name="Google Shape;37;p8" descr="W logo"/>
          <p:cNvPicPr preferRelativeResize="0"/>
          <p:nvPr/>
        </p:nvPicPr>
        <p:blipFill rotWithShape="1">
          <a:blip r:embed="rId4">
            <a:alphaModFix/>
          </a:blip>
          <a:srcRect/>
          <a:stretch/>
        </p:blipFill>
        <p:spPr>
          <a:xfrm>
            <a:off x="7448139" y="5949410"/>
            <a:ext cx="1371600" cy="9235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0" name="Google Shape;40;p9"/>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41" name="Google Shape;41;p9"/>
          <p:cNvSpPr txBox="1">
            <a:spLocks noGrp="1"/>
          </p:cNvSpPr>
          <p:nvPr>
            <p:ph type="body" idx="1"/>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9"/>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 name="Google Shape;43;p9"/>
          <p:cNvPicPr preferRelativeResize="0"/>
          <p:nvPr/>
        </p:nvPicPr>
        <p:blipFill rotWithShape="1">
          <a:blip r:embed="rId3">
            <a:alphaModFix/>
          </a:blip>
          <a:srcRect/>
          <a:stretch/>
        </p:blipFill>
        <p:spPr>
          <a:xfrm>
            <a:off x="6382155" y="6487457"/>
            <a:ext cx="2425296" cy="1633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 name="Google Shape;46;p10"/>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47" name="Google Shape;47;p1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8" name="Google Shape;48;p10"/>
          <p:cNvPicPr preferRelativeResize="0"/>
          <p:nvPr/>
        </p:nvPicPr>
        <p:blipFill rotWithShape="1">
          <a:blip r:embed="rId3">
            <a:alphaModFix/>
          </a:blip>
          <a:srcRect/>
          <a:stretch/>
        </p:blipFill>
        <p:spPr>
          <a:xfrm>
            <a:off x="6363105" y="6487457"/>
            <a:ext cx="2425296" cy="1633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gcahelp@uw.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fin-s-web22.finance.uw.edu/fin/AwardPortal/Mai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finance.uw.edu/gca/node/1716"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finance.uw.edu/gca/node/172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in-s-web22.finance.uw.edu/fin/AwardPortal/Mai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mailto:gcahelp@uw.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671757" y="1179824"/>
            <a:ext cx="6972300" cy="26417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5000"/>
              <a:buFont typeface="Encode Sans Black"/>
              <a:buNone/>
            </a:pPr>
            <a:r>
              <a:rPr lang="en-US"/>
              <a:t>GCA UPDATE</a:t>
            </a:r>
            <a:endParaRPr/>
          </a:p>
        </p:txBody>
      </p:sp>
      <p:sp>
        <p:nvSpPr>
          <p:cNvPr id="54" name="Google Shape;54;p11"/>
          <p:cNvSpPr txBox="1"/>
          <p:nvPr/>
        </p:nvSpPr>
        <p:spPr>
          <a:xfrm>
            <a:off x="893675" y="4526675"/>
            <a:ext cx="4643100" cy="15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Encode Sans"/>
                <a:ea typeface="Encode Sans"/>
                <a:cs typeface="Encode Sans"/>
                <a:sym typeface="Encode Sans"/>
              </a:rPr>
              <a:t>Juan Lepez</a:t>
            </a:r>
            <a:endParaRPr sz="16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Encode Sans"/>
                <a:ea typeface="Encode Sans"/>
                <a:cs typeface="Encode Sans"/>
                <a:sym typeface="Encode Sans"/>
              </a:rPr>
              <a:t>Director, Grant &amp; Contract Accounting</a:t>
            </a:r>
            <a:endParaRPr sz="16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Encode Sans"/>
                <a:ea typeface="Encode Sans"/>
                <a:cs typeface="Encode Sans"/>
                <a:sym typeface="Encode Sans"/>
              </a:rPr>
              <a:t>October 12, 2023 MRAM</a:t>
            </a:r>
            <a:endParaRPr sz="1600" b="0" i="0" u="none" strike="noStrike" cap="none">
              <a:solidFill>
                <a:schemeClr val="lt1"/>
              </a:solidFill>
              <a:latin typeface="Encode Sans"/>
              <a:ea typeface="Encode Sans"/>
              <a:cs typeface="Encode Sans"/>
              <a:sym typeface="Encod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TOPICS</a:t>
            </a:r>
            <a:endParaRPr/>
          </a:p>
        </p:txBody>
      </p:sp>
      <p:sp>
        <p:nvSpPr>
          <p:cNvPr id="60" name="Google Shape;60;p12"/>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SzPts val="2400"/>
              <a:buChar char="&gt;"/>
            </a:pPr>
            <a:r>
              <a:rPr lang="en-US"/>
              <a:t>GCA status update</a:t>
            </a:r>
            <a:endParaRPr/>
          </a:p>
          <a:p>
            <a:pPr marL="457200" lvl="0" indent="-381000" algn="l" rtl="0">
              <a:lnSpc>
                <a:spcPct val="100000"/>
              </a:lnSpc>
              <a:spcBef>
                <a:spcPts val="480"/>
              </a:spcBef>
              <a:spcAft>
                <a:spcPts val="0"/>
              </a:spcAft>
              <a:buSzPts val="2400"/>
              <a:buChar char="&gt;"/>
            </a:pPr>
            <a:r>
              <a:rPr lang="en-US"/>
              <a:t>Award tasks for campus</a:t>
            </a:r>
            <a:endParaRPr/>
          </a:p>
          <a:p>
            <a:pPr marL="457200" lvl="0" indent="-381000" algn="l" rtl="0">
              <a:lnSpc>
                <a:spcPct val="100000"/>
              </a:lnSpc>
              <a:spcBef>
                <a:spcPts val="480"/>
              </a:spcBef>
              <a:spcAft>
                <a:spcPts val="0"/>
              </a:spcAft>
              <a:buSzPts val="2400"/>
              <a:buChar char="&gt;"/>
            </a:pPr>
            <a:r>
              <a:rPr lang="en-US"/>
              <a:t>Submitting urgent requests</a:t>
            </a:r>
            <a:endParaRPr/>
          </a:p>
          <a:p>
            <a:pPr marL="0" lvl="0" indent="0" algn="l" rtl="0">
              <a:lnSpc>
                <a:spcPct val="100000"/>
              </a:lnSpc>
              <a:spcBef>
                <a:spcPts val="48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STATUS UPDATE</a:t>
            </a:r>
            <a:endParaRPr/>
          </a:p>
        </p:txBody>
      </p:sp>
      <p:sp>
        <p:nvSpPr>
          <p:cNvPr id="66" name="Google Shape;66;p13"/>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a:t>As of Monday, October 9:</a:t>
            </a:r>
            <a:endParaRPr/>
          </a:p>
          <a:p>
            <a:pPr marL="457200" lvl="0" indent="-381000" algn="l" rtl="0">
              <a:lnSpc>
                <a:spcPct val="100000"/>
              </a:lnSpc>
              <a:spcBef>
                <a:spcPts val="1000"/>
              </a:spcBef>
              <a:spcAft>
                <a:spcPts val="0"/>
              </a:spcAft>
              <a:buSzPts val="2400"/>
              <a:buChar char="&gt;"/>
            </a:pPr>
            <a:r>
              <a:rPr lang="en-US"/>
              <a:t>Award Setup: 1467 unprocessed items</a:t>
            </a:r>
            <a:endParaRPr/>
          </a:p>
          <a:p>
            <a:pPr marL="457200" lvl="0" indent="-381000" algn="l" rtl="0">
              <a:lnSpc>
                <a:spcPct val="100000"/>
              </a:lnSpc>
              <a:spcBef>
                <a:spcPts val="1000"/>
              </a:spcBef>
              <a:spcAft>
                <a:spcPts val="0"/>
              </a:spcAft>
              <a:buSzPts val="2400"/>
              <a:buChar char="&gt;"/>
            </a:pPr>
            <a:r>
              <a:rPr lang="en-US"/>
              <a:t>Invoicing: Working on metrics</a:t>
            </a:r>
            <a:endParaRPr/>
          </a:p>
          <a:p>
            <a:pPr marL="457200" lvl="0" indent="-381000" algn="l" rtl="0">
              <a:lnSpc>
                <a:spcPct val="100000"/>
              </a:lnSpc>
              <a:spcBef>
                <a:spcPts val="1000"/>
              </a:spcBef>
              <a:spcAft>
                <a:spcPts val="0"/>
              </a:spcAft>
              <a:buSzPts val="2400"/>
              <a:buChar char="&gt;"/>
            </a:pPr>
            <a:r>
              <a:rPr lang="en-US"/>
              <a:t>Reporting: 282 backlog reports</a:t>
            </a:r>
            <a:endParaRPr/>
          </a:p>
          <a:p>
            <a:pPr marL="457200" lvl="0" indent="-381000" algn="l" rtl="0">
              <a:lnSpc>
                <a:spcPct val="100000"/>
              </a:lnSpc>
              <a:spcBef>
                <a:spcPts val="1000"/>
              </a:spcBef>
              <a:spcAft>
                <a:spcPts val="0"/>
              </a:spcAft>
              <a:buSzPts val="2400"/>
              <a:buChar char="&gt;"/>
            </a:pPr>
            <a:r>
              <a:rPr lang="en-US"/>
              <a:t>Closing: Working on metrics</a:t>
            </a:r>
            <a:endParaRPr/>
          </a:p>
          <a:p>
            <a:pPr marL="457200" lvl="0" indent="-381000" algn="l" rtl="0">
              <a:lnSpc>
                <a:spcPct val="100000"/>
              </a:lnSpc>
              <a:spcBef>
                <a:spcPts val="1000"/>
              </a:spcBef>
              <a:spcAft>
                <a:spcPts val="0"/>
              </a:spcAft>
              <a:buSzPts val="2400"/>
              <a:buChar char="&gt;"/>
            </a:pPr>
            <a:r>
              <a:rPr lang="en-US"/>
              <a:t>Customer Service: 5 day response time</a:t>
            </a:r>
            <a:endParaRPr/>
          </a:p>
          <a:p>
            <a:pPr marL="457200" lvl="0" indent="0" algn="l" rtl="0">
              <a:lnSpc>
                <a:spcPct val="100000"/>
              </a:lnSpc>
              <a:spcBef>
                <a:spcPts val="1000"/>
              </a:spcBef>
              <a:spcAft>
                <a:spcPts val="1000"/>
              </a:spcAft>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AWARD TASKS FOR CAMPUS</a:t>
            </a:r>
            <a:endParaRPr/>
          </a:p>
        </p:txBody>
      </p:sp>
      <p:sp>
        <p:nvSpPr>
          <p:cNvPr id="72" name="Google Shape;72;p14"/>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SzPts val="2400"/>
              <a:buChar char="&gt;"/>
            </a:pPr>
            <a:r>
              <a:rPr lang="en-US"/>
              <a:t>Based on our current progress, we will continue to focus on creating and maintaining GCA award tasks</a:t>
            </a:r>
            <a:endParaRPr/>
          </a:p>
          <a:p>
            <a:pPr marL="457200" lvl="0" indent="-381000" algn="l" rtl="0">
              <a:lnSpc>
                <a:spcPct val="100000"/>
              </a:lnSpc>
              <a:spcBef>
                <a:spcPts val="0"/>
              </a:spcBef>
              <a:spcAft>
                <a:spcPts val="0"/>
              </a:spcAft>
              <a:buSzPts val="2400"/>
              <a:buChar char="&gt;"/>
            </a:pPr>
            <a:r>
              <a:rPr lang="en-US"/>
              <a:t>Revisit in early 2024</a:t>
            </a:r>
            <a:endParaRPr/>
          </a:p>
          <a:p>
            <a:pPr marL="457200" lvl="0" indent="0" algn="l" rtl="0">
              <a:lnSpc>
                <a:spcPct val="100000"/>
              </a:lnSpc>
              <a:spcBef>
                <a:spcPts val="1000"/>
              </a:spcBef>
              <a:spcAft>
                <a:spcPts val="1000"/>
              </a:spcAft>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DEFINING URGENT REQUESTS</a:t>
            </a:r>
            <a:endParaRPr/>
          </a:p>
        </p:txBody>
      </p:sp>
      <p:sp>
        <p:nvSpPr>
          <p:cNvPr id="78" name="Google Shape;78;p1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a:t>GCA is receiving a high volume of urgent requests daily. To help triage these requests, “urgent” means:</a:t>
            </a:r>
            <a:endParaRPr/>
          </a:p>
          <a:p>
            <a:pPr marL="457200" lvl="0" indent="-381000" algn="l" rtl="0">
              <a:lnSpc>
                <a:spcPct val="100000"/>
              </a:lnSpc>
              <a:spcBef>
                <a:spcPts val="1000"/>
              </a:spcBef>
              <a:spcAft>
                <a:spcPts val="0"/>
              </a:spcAft>
              <a:buSzPts val="2400"/>
              <a:buChar char="&gt;"/>
            </a:pPr>
            <a:r>
              <a:rPr lang="en-US"/>
              <a:t>Possible non-payment</a:t>
            </a:r>
            <a:endParaRPr/>
          </a:p>
          <a:p>
            <a:pPr marL="457200" lvl="0" indent="-381000" algn="l" rtl="0">
              <a:lnSpc>
                <a:spcPct val="100000"/>
              </a:lnSpc>
              <a:spcBef>
                <a:spcPts val="0"/>
              </a:spcBef>
              <a:spcAft>
                <a:spcPts val="0"/>
              </a:spcAft>
              <a:buSzPts val="2400"/>
              <a:buChar char="&gt;"/>
            </a:pPr>
            <a:r>
              <a:rPr lang="en-US"/>
              <a:t>Loss of funding</a:t>
            </a:r>
            <a:endParaRPr/>
          </a:p>
          <a:p>
            <a:pPr marL="457200" lvl="0" indent="-381000" algn="l" rtl="0">
              <a:lnSpc>
                <a:spcPct val="100000"/>
              </a:lnSpc>
              <a:spcBef>
                <a:spcPts val="0"/>
              </a:spcBef>
              <a:spcAft>
                <a:spcPts val="0"/>
              </a:spcAft>
              <a:buSzPts val="2400"/>
              <a:buChar char="&gt;"/>
            </a:pPr>
            <a:r>
              <a:rPr lang="en-US"/>
              <a:t>Inability to post expenditures because of GCA’s backlogs</a:t>
            </a:r>
            <a:endParaRPr/>
          </a:p>
          <a:p>
            <a:pPr marL="914400" lvl="1" indent="-355600" algn="l" rtl="0">
              <a:lnSpc>
                <a:spcPct val="100000"/>
              </a:lnSpc>
              <a:spcBef>
                <a:spcPts val="0"/>
              </a:spcBef>
              <a:spcAft>
                <a:spcPts val="0"/>
              </a:spcAft>
              <a:buSzPts val="2000"/>
              <a:buChar char="–"/>
            </a:pPr>
            <a:r>
              <a:rPr lang="en-US"/>
              <a:t>Examples include No-Cost Extensions, Temporary Internal Extensions, ASRs with upcoming start dates</a:t>
            </a:r>
            <a:endParaRPr/>
          </a:p>
          <a:p>
            <a:pPr marL="914400" lvl="1" indent="-355600" algn="l" rtl="0">
              <a:lnSpc>
                <a:spcPct val="100000"/>
              </a:lnSpc>
              <a:spcBef>
                <a:spcPts val="0"/>
              </a:spcBef>
              <a:spcAft>
                <a:spcPts val="0"/>
              </a:spcAft>
              <a:buSzPts val="2000"/>
              <a:buChar char="–"/>
            </a:pPr>
            <a:r>
              <a:rPr lang="en-US"/>
              <a:t>GCA teams are prioritizing items based on award end date</a:t>
            </a:r>
            <a:endParaRPr/>
          </a:p>
          <a:p>
            <a:pPr marL="457200" lvl="0" indent="0" algn="l" rtl="0">
              <a:lnSpc>
                <a:spcPct val="100000"/>
              </a:lnSpc>
              <a:spcBef>
                <a:spcPts val="1000"/>
              </a:spcBef>
              <a:spcAft>
                <a:spcPts val="1000"/>
              </a:spcAft>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SENDING URGENT REQUESTS TO GCA</a:t>
            </a:r>
            <a:endParaRPr/>
          </a:p>
        </p:txBody>
      </p:sp>
      <p:sp>
        <p:nvSpPr>
          <p:cNvPr id="84" name="Google Shape;84;p16"/>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a:t>If your situation falls into those categories, send an email to </a:t>
            </a:r>
            <a:r>
              <a:rPr lang="en-US" u="sng">
                <a:solidFill>
                  <a:schemeClr val="accent6"/>
                </a:solidFill>
                <a:hlinkClick r:id="rId3">
                  <a:extLst>
                    <a:ext uri="{A12FA001-AC4F-418D-AE19-62706E023703}">
                      <ahyp:hlinkClr xmlns:ahyp="http://schemas.microsoft.com/office/drawing/2018/hyperlinkcolor" val="tx"/>
                    </a:ext>
                  </a:extLst>
                </a:hlinkClick>
              </a:rPr>
              <a:t>gcahelp@uw.edu</a:t>
            </a:r>
            <a:r>
              <a:rPr lang="en-US"/>
              <a:t> and:</a:t>
            </a:r>
            <a:endParaRPr/>
          </a:p>
          <a:p>
            <a:pPr marL="457200" lvl="0" indent="-381000" algn="l" rtl="0">
              <a:lnSpc>
                <a:spcPct val="100000"/>
              </a:lnSpc>
              <a:spcBef>
                <a:spcPts val="1000"/>
              </a:spcBef>
              <a:spcAft>
                <a:spcPts val="0"/>
              </a:spcAft>
              <a:buSzPts val="2400"/>
              <a:buChar char="&gt;"/>
            </a:pPr>
            <a:r>
              <a:rPr lang="en-US"/>
              <a:t>Put “Urgent” in the subject line</a:t>
            </a:r>
            <a:endParaRPr/>
          </a:p>
          <a:p>
            <a:pPr marL="457200" lvl="0" indent="-381000" algn="l" rtl="0">
              <a:lnSpc>
                <a:spcPct val="100000"/>
              </a:lnSpc>
              <a:spcBef>
                <a:spcPts val="0"/>
              </a:spcBef>
              <a:spcAft>
                <a:spcPts val="0"/>
              </a:spcAft>
              <a:buSzPts val="2400"/>
              <a:buChar char="&gt;"/>
            </a:pPr>
            <a:r>
              <a:rPr lang="en-US"/>
              <a:t>Include why the request is urgent</a:t>
            </a:r>
            <a:endParaRPr/>
          </a:p>
          <a:p>
            <a:pPr marL="457200" lvl="0" indent="-381000" algn="l" rtl="0">
              <a:lnSpc>
                <a:spcPct val="100000"/>
              </a:lnSpc>
              <a:spcBef>
                <a:spcPts val="0"/>
              </a:spcBef>
              <a:spcAft>
                <a:spcPts val="0"/>
              </a:spcAft>
              <a:buSzPts val="2400"/>
              <a:buChar char="&gt;"/>
            </a:pPr>
            <a:r>
              <a:rPr lang="en-US"/>
              <a:t>Attach sponsor communication (if app.)</a:t>
            </a: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1000"/>
              </a:spcAft>
              <a:buSzPts val="2400"/>
              <a:buNone/>
            </a:pPr>
            <a:r>
              <a:rPr lang="en-US">
                <a:solidFill>
                  <a:schemeClr val="dk1"/>
                </a:solidFill>
              </a:rPr>
              <a:t>Turnaround for urgent items: 3-5 business days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WHERE’S MY STUFF, GCA?</a:t>
            </a:r>
            <a:endParaRPr/>
          </a:p>
        </p:txBody>
      </p:sp>
      <p:sp>
        <p:nvSpPr>
          <p:cNvPr id="90" name="Google Shape;90;p17"/>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a:t>If your situation doesn’t fall into an “urgent” category:</a:t>
            </a:r>
            <a:endParaRPr/>
          </a:p>
          <a:p>
            <a:pPr marL="457200" lvl="0" indent="-381000" algn="l" rtl="0">
              <a:lnSpc>
                <a:spcPct val="100000"/>
              </a:lnSpc>
              <a:spcBef>
                <a:spcPts val="1000"/>
              </a:spcBef>
              <a:spcAft>
                <a:spcPts val="0"/>
              </a:spcAft>
              <a:buSzPts val="2400"/>
              <a:buChar char="&gt;"/>
            </a:pPr>
            <a:r>
              <a:rPr lang="en-US"/>
              <a:t>Send an </a:t>
            </a:r>
            <a:r>
              <a:rPr lang="en-US" u="sng">
                <a:solidFill>
                  <a:schemeClr val="accent6"/>
                </a:solidFill>
                <a:hlinkClick r:id="rId3">
                  <a:extLst>
                    <a:ext uri="{A12FA001-AC4F-418D-AE19-62706E023703}">
                      <ahyp:hlinkClr xmlns:ahyp="http://schemas.microsoft.com/office/drawing/2018/hyperlinkcolor" val="tx"/>
                    </a:ext>
                  </a:extLst>
                </a:hlinkClick>
              </a:rPr>
              <a:t>Award Portal</a:t>
            </a:r>
            <a:r>
              <a:rPr lang="en-US"/>
              <a:t> Ticket</a:t>
            </a:r>
            <a:endParaRPr/>
          </a:p>
          <a:p>
            <a:pPr marL="457200" lvl="0" indent="-381000" algn="l" rtl="0">
              <a:lnSpc>
                <a:spcPct val="100000"/>
              </a:lnSpc>
              <a:spcBef>
                <a:spcPts val="0"/>
              </a:spcBef>
              <a:spcAft>
                <a:spcPts val="0"/>
              </a:spcAft>
              <a:buSzPts val="2400"/>
              <a:buChar char="&gt;"/>
            </a:pPr>
            <a:r>
              <a:rPr lang="en-US"/>
              <a:t>We will try to provide an estimate for when item will be completed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RESOURCES</a:t>
            </a:r>
            <a:endParaRPr/>
          </a:p>
        </p:txBody>
      </p:sp>
      <p:sp>
        <p:nvSpPr>
          <p:cNvPr id="96" name="Google Shape;96;p18"/>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gt;"/>
            </a:pPr>
            <a:r>
              <a:rPr lang="en-US" u="sng">
                <a:solidFill>
                  <a:schemeClr val="accent6"/>
                </a:solidFill>
                <a:hlinkClick r:id="rId3">
                  <a:extLst>
                    <a:ext uri="{A12FA001-AC4F-418D-AE19-62706E023703}">
                      <ahyp:hlinkClr xmlns:ahyp="http://schemas.microsoft.com/office/drawing/2018/hyperlinkcolor" val="tx"/>
                    </a:ext>
                  </a:extLst>
                </a:hlinkClick>
              </a:rPr>
              <a:t>Award Setup volumes</a:t>
            </a:r>
            <a:r>
              <a:rPr lang="en-US"/>
              <a:t> week-over-week is available on GCA homepage</a:t>
            </a:r>
            <a:endParaRPr/>
          </a:p>
          <a:p>
            <a:pPr marL="457200" lvl="0" indent="-381000" algn="l" rtl="0">
              <a:lnSpc>
                <a:spcPct val="100000"/>
              </a:lnSpc>
              <a:spcBef>
                <a:spcPts val="0"/>
              </a:spcBef>
              <a:spcAft>
                <a:spcPts val="0"/>
              </a:spcAft>
              <a:buSzPts val="2400"/>
              <a:buChar char="&gt;"/>
            </a:pPr>
            <a:r>
              <a:rPr lang="en-US" u="sng">
                <a:solidFill>
                  <a:schemeClr val="accent6"/>
                </a:solidFill>
                <a:hlinkClick r:id="rId4">
                  <a:extLst>
                    <a:ext uri="{A12FA001-AC4F-418D-AE19-62706E023703}">
                      <ahyp:hlinkClr xmlns:ahyp="http://schemas.microsoft.com/office/drawing/2018/hyperlinkcolor" val="tx"/>
                    </a:ext>
                  </a:extLst>
                </a:hlinkClick>
              </a:rPr>
              <a:t>Urgent requests</a:t>
            </a:r>
            <a:r>
              <a:rPr lang="en-US"/>
              <a:t> webpage</a:t>
            </a: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1000"/>
              </a:spcAft>
              <a:buSzPts val="2400"/>
              <a:buNone/>
            </a:pPr>
            <a:endParaRPr>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US"/>
              <a:t>QUESTIONS</a:t>
            </a:r>
            <a:endParaRPr/>
          </a:p>
        </p:txBody>
      </p:sp>
      <p:sp>
        <p:nvSpPr>
          <p:cNvPr id="102" name="Google Shape;102;p19"/>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a:t>Contact GCA for assistance by creating a ticket in</a:t>
            </a:r>
            <a:endParaRPr/>
          </a:p>
          <a:p>
            <a:pPr marL="0" lvl="0" indent="0" algn="l" rtl="0">
              <a:lnSpc>
                <a:spcPct val="100000"/>
              </a:lnSpc>
              <a:spcBef>
                <a:spcPts val="480"/>
              </a:spcBef>
              <a:spcAft>
                <a:spcPts val="0"/>
              </a:spcAft>
              <a:buSzPts val="2400"/>
              <a:buNone/>
            </a:pPr>
            <a:r>
              <a:rPr lang="en-US" u="sng">
                <a:solidFill>
                  <a:schemeClr val="accent6"/>
                </a:solidFill>
                <a:hlinkClick r:id="rId3">
                  <a:extLst>
                    <a:ext uri="{A12FA001-AC4F-418D-AE19-62706E023703}">
                      <ahyp:hlinkClr xmlns:ahyp="http://schemas.microsoft.com/office/drawing/2018/hyperlinkcolor" val="tx"/>
                    </a:ext>
                  </a:extLst>
                </a:hlinkClick>
              </a:rPr>
              <a:t>Award Portal</a:t>
            </a:r>
            <a:r>
              <a:rPr lang="en-US"/>
              <a:t> or email </a:t>
            </a:r>
            <a:r>
              <a:rPr lang="en-US" u="sng">
                <a:solidFill>
                  <a:schemeClr val="accent6"/>
                </a:solidFill>
                <a:hlinkClick r:id="rId4">
                  <a:extLst>
                    <a:ext uri="{A12FA001-AC4F-418D-AE19-62706E023703}">
                      <ahyp:hlinkClr xmlns:ahyp="http://schemas.microsoft.com/office/drawing/2018/hyperlinkcolor" val="tx"/>
                    </a:ext>
                  </a:extLst>
                </a:hlinkClick>
              </a:rPr>
              <a:t>gcahelp@uw.edu</a:t>
            </a:r>
            <a:endParaRPr>
              <a:solidFill>
                <a:schemeClr val="accent6"/>
              </a:solidFill>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1000"/>
              </a:spcAft>
              <a:buSzPts val="2400"/>
              <a:buNone/>
            </a:pPr>
            <a:endParaRPr>
              <a:highlight>
                <a:srgbClr val="FFFF00"/>
              </a:highlight>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On-screen Show (4:3)</PresentationFormat>
  <Paragraphs>55</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Merriweather Sans</vt:lpstr>
      <vt:lpstr>Arial</vt:lpstr>
      <vt:lpstr>Calibri</vt:lpstr>
      <vt:lpstr>Encode Sans Black</vt:lpstr>
      <vt:lpstr>Encode Sans</vt:lpstr>
      <vt:lpstr>Open Sans Light</vt:lpstr>
      <vt:lpstr>Open Sans</vt:lpstr>
      <vt:lpstr>Custom Design</vt:lpstr>
      <vt:lpstr>1_Custom Design</vt:lpstr>
      <vt:lpstr>GCA UPDATE</vt:lpstr>
      <vt:lpstr>TOPICS</vt:lpstr>
      <vt:lpstr>STATUS UPDATE</vt:lpstr>
      <vt:lpstr>AWARD TASKS FOR CAMPUS</vt:lpstr>
      <vt:lpstr>DEFINING URGENT REQUESTS</vt:lpstr>
      <vt:lpstr>SENDING URGENT REQUESTS TO GCA</vt:lpstr>
      <vt:lpstr>WHERE’S MY STUFF, GCA?</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GCA UPDATE</dc:title>
  <dc:creator>Patrick F. Carney</dc:creator>
  <cp:lastModifiedBy>Patrick F. Carney</cp:lastModifiedBy>
  <cp:revision>1</cp:revision>
  <dcterms:modified xsi:type="dcterms:W3CDTF">2023-10-12T16:35:46Z</dcterms:modified>
</cp:coreProperties>
</file>