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c7d5ce4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c7d5ce4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c7d5ce4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c7d5ce4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4c7d5ce467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b6cf061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b6cf061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8b6cf0619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c7d5ce46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c7d5ce46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Consistency: Their unique iD persists throughout researchers’ lives, through name changes, institution changes, or if you change field of study.</a:t>
            </a:r>
            <a:br>
              <a:rPr lang="en"/>
            </a:br>
            <a:br>
              <a:rPr lang="en"/>
            </a:br>
            <a:r>
              <a:rPr lang="en"/>
              <a:t>- The summary of publication history is helpful when connecting with publishers and prospective sponsors.</a:t>
            </a:r>
            <a:endParaRPr/>
          </a:p>
        </p:txBody>
      </p:sp>
      <p:sp>
        <p:nvSpPr>
          <p:cNvPr id="84" name="Google Shape;84;g24c7d5ce467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c7d5ce46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c7d5ce46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c7d5ce46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c7d5ce46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4c7d5ce467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c7d5ce46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c7d5ce46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4c7d5ce467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c7d5ce46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c7d5ce46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4c7d5ce467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c7d5ce46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c7d5ce46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4c7d5ce467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769595" cy="51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1428750" cy="1500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1273774" cy="6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769596" cy="51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757351" cy="3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important-orcid-id-information-next-step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shington.edu/research/orcid-id-an-overview-for-research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92025" y="1640278"/>
            <a:ext cx="6972300" cy="2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ORCID OVERVIEW</a:t>
            </a:r>
            <a:endParaRPr sz="4250">
              <a:solidFill>
                <a:schemeClr val="lt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92029" y="4308048"/>
            <a:ext cx="6656700" cy="1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October 12, 2023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Aron Knapp &amp; Kim Halstead</a:t>
            </a:r>
            <a:endParaRPr sz="2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 Information Services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4265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IS ORCID?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"/>
          </p:nvPr>
        </p:nvSpPr>
        <p:spPr>
          <a:xfrm>
            <a:off x="665900" y="1504150"/>
            <a:ext cx="8196300" cy="4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 b="1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</a:t>
            </a:r>
            <a:r>
              <a:rPr lang="en" b="1"/>
              <a:t>: </a:t>
            </a:r>
            <a:r>
              <a:rPr lang="en"/>
              <a:t>Open Researcher and Contributor iD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/>
              <a:t>An ORCID iD is a unique digital identifier that helps link researchers to their grants, publications, and other research-related work, through time.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ORCID profile data helps research institutions, funders, publishers, and other organizations better track and support research work.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597" y="5029800"/>
            <a:ext cx="3728801" cy="14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4265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IS ORCID?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200" y="1764125"/>
            <a:ext cx="6013599" cy="481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ARE THE BENEFITS OF ORCID?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65900" y="1504150"/>
            <a:ext cx="8341800" cy="519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" sz="1800" b="1"/>
              <a:t>Reduces Administration Time</a:t>
            </a:r>
            <a:r>
              <a:rPr lang="en" sz="1800"/>
              <a:t>: ORCID profile data can be re-used for a number of reporting requirements: 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Enables auto-population of biosketches and other documents required by some agencies (e.g., NIH and NSF)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Increasingly, publications, sponsors, and institutions such as the NIH are requiring ORCID iDs for certain applications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1"/>
              <a:t>Ensure Compliance:</a:t>
            </a:r>
            <a:r>
              <a:rPr lang="en" sz="1800"/>
              <a:t> Sponsors and publishers are increasingly requiring ORCID iDs. 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 sz="1800" b="1"/>
              <a:t>Consistency</a:t>
            </a:r>
            <a:r>
              <a:rPr lang="en" sz="1800"/>
              <a:t>: Researchers can use the same iD throughout their career, bringing record of their contributions with them.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1"/>
              <a:t>Easier Publication Maintenance</a:t>
            </a:r>
            <a:r>
              <a:rPr lang="en" sz="1800"/>
              <a:t>: The iD can link to all their research publications and other research-related material in a single place.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1"/>
              <a:t>Enables Integrations: </a:t>
            </a:r>
            <a:r>
              <a:rPr lang="en" sz="1800"/>
              <a:t>The ORCID API enables integrations with funders, publishers, repositories, UW’s SAGE and MyResearch applications, faculty profiles, and more.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625" y="3056624"/>
            <a:ext cx="1815401" cy="1815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9"/>
          <p:cNvCxnSpPr/>
          <p:nvPr/>
        </p:nvCxnSpPr>
        <p:spPr>
          <a:xfrm rot="10800000" flipH="1">
            <a:off x="4694200" y="2401871"/>
            <a:ext cx="466200" cy="6333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94" name="Google Shape;94;p19"/>
          <p:cNvGrpSpPr/>
          <p:nvPr/>
        </p:nvGrpSpPr>
        <p:grpSpPr>
          <a:xfrm>
            <a:off x="4239450" y="1507071"/>
            <a:ext cx="1931700" cy="834900"/>
            <a:chOff x="5558300" y="1507096"/>
            <a:chExt cx="1931700" cy="834900"/>
          </a:xfrm>
        </p:grpSpPr>
        <p:sp>
          <p:nvSpPr>
            <p:cNvPr id="95" name="Google Shape;95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96" name="Google Shape;96;p19"/>
            <p:cNvSpPr txBox="1"/>
            <p:nvPr/>
          </p:nvSpPr>
          <p:spPr>
            <a:xfrm>
              <a:off x="5782875" y="1698025"/>
              <a:ext cx="14376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8D3A2"/>
                  </a:solidFill>
                </a:rPr>
                <a:t>Grants</a:t>
              </a:r>
              <a:endParaRPr sz="1800" b="1">
                <a:solidFill>
                  <a:srgbClr val="E8D3A2"/>
                </a:solidFill>
              </a:endParaRPr>
            </a:p>
          </p:txBody>
        </p:sp>
      </p:grpSp>
      <p:grpSp>
        <p:nvGrpSpPr>
          <p:cNvPr id="97" name="Google Shape;97;p19"/>
          <p:cNvGrpSpPr/>
          <p:nvPr/>
        </p:nvGrpSpPr>
        <p:grpSpPr>
          <a:xfrm>
            <a:off x="6085025" y="2736283"/>
            <a:ext cx="1931700" cy="834900"/>
            <a:chOff x="5558300" y="1507096"/>
            <a:chExt cx="1931700" cy="834900"/>
          </a:xfrm>
        </p:grpSpPr>
        <p:sp>
          <p:nvSpPr>
            <p:cNvPr id="98" name="Google Shape;98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99" name="Google Shape;99;p19"/>
            <p:cNvSpPr txBox="1"/>
            <p:nvPr/>
          </p:nvSpPr>
          <p:spPr>
            <a:xfrm>
              <a:off x="5739350" y="1729850"/>
              <a:ext cx="15696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8D3A2"/>
                  </a:solidFill>
                </a:rPr>
                <a:t>Repositories</a:t>
              </a:r>
              <a:endParaRPr sz="1800" b="1">
                <a:solidFill>
                  <a:srgbClr val="E8D3A2"/>
                </a:solidFill>
              </a:endParaRPr>
            </a:p>
          </p:txBody>
        </p:sp>
      </p:grpSp>
      <p:grpSp>
        <p:nvGrpSpPr>
          <p:cNvPr id="100" name="Google Shape;100;p19"/>
          <p:cNvGrpSpPr/>
          <p:nvPr/>
        </p:nvGrpSpPr>
        <p:grpSpPr>
          <a:xfrm>
            <a:off x="6085025" y="3965471"/>
            <a:ext cx="1931700" cy="834900"/>
            <a:chOff x="5558300" y="1507096"/>
            <a:chExt cx="1931700" cy="834900"/>
          </a:xfrm>
        </p:grpSpPr>
        <p:sp>
          <p:nvSpPr>
            <p:cNvPr id="101" name="Google Shape;101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102" name="Google Shape;102;p19"/>
            <p:cNvSpPr txBox="1"/>
            <p:nvPr/>
          </p:nvSpPr>
          <p:spPr>
            <a:xfrm>
              <a:off x="5782875" y="1507100"/>
              <a:ext cx="1437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E8D3A2"/>
                  </a:solidFill>
                </a:rPr>
                <a:t>Researcher Information Systems</a:t>
              </a:r>
              <a:endParaRPr sz="1500" b="1">
                <a:solidFill>
                  <a:srgbClr val="E8D3A2"/>
                </a:solidFill>
              </a:endParaRPr>
            </a:p>
          </p:txBody>
        </p:sp>
      </p:grpSp>
      <p:grpSp>
        <p:nvGrpSpPr>
          <p:cNvPr id="103" name="Google Shape;103;p19"/>
          <p:cNvGrpSpPr/>
          <p:nvPr/>
        </p:nvGrpSpPr>
        <p:grpSpPr>
          <a:xfrm>
            <a:off x="5752925" y="5112071"/>
            <a:ext cx="1931700" cy="834900"/>
            <a:chOff x="5558300" y="1507096"/>
            <a:chExt cx="1931700" cy="834900"/>
          </a:xfrm>
        </p:grpSpPr>
        <p:sp>
          <p:nvSpPr>
            <p:cNvPr id="104" name="Google Shape;104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5782875" y="1698025"/>
              <a:ext cx="14376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8D3A2"/>
                  </a:solidFill>
                </a:rPr>
                <a:t>Publishers</a:t>
              </a:r>
              <a:endParaRPr sz="1800" b="1">
                <a:solidFill>
                  <a:srgbClr val="E8D3A2"/>
                </a:solidFill>
              </a:endParaRPr>
            </a:p>
          </p:txBody>
        </p:sp>
      </p:grpSp>
      <p:grpSp>
        <p:nvGrpSpPr>
          <p:cNvPr id="106" name="Google Shape;106;p19"/>
          <p:cNvGrpSpPr/>
          <p:nvPr/>
        </p:nvGrpSpPr>
        <p:grpSpPr>
          <a:xfrm>
            <a:off x="3606150" y="5586646"/>
            <a:ext cx="1931700" cy="835029"/>
            <a:chOff x="5558300" y="1507096"/>
            <a:chExt cx="1931700" cy="835029"/>
          </a:xfrm>
        </p:grpSpPr>
        <p:sp>
          <p:nvSpPr>
            <p:cNvPr id="107" name="Google Shape;107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108" name="Google Shape;108;p19"/>
            <p:cNvSpPr txBox="1"/>
            <p:nvPr/>
          </p:nvSpPr>
          <p:spPr>
            <a:xfrm>
              <a:off x="5782875" y="1518325"/>
              <a:ext cx="1437600" cy="8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8D3A2"/>
                  </a:solidFill>
                </a:rPr>
                <a:t>Other Identifiers</a:t>
              </a:r>
              <a:endParaRPr sz="1800" b="1">
                <a:solidFill>
                  <a:srgbClr val="E8D3A2"/>
                </a:solidFill>
              </a:endParaRPr>
            </a:p>
          </p:txBody>
        </p:sp>
      </p:grpSp>
      <p:grpSp>
        <p:nvGrpSpPr>
          <p:cNvPr id="109" name="Google Shape;109;p19"/>
          <p:cNvGrpSpPr/>
          <p:nvPr/>
        </p:nvGrpSpPr>
        <p:grpSpPr>
          <a:xfrm>
            <a:off x="1352175" y="5586708"/>
            <a:ext cx="1931700" cy="834900"/>
            <a:chOff x="5558300" y="1507096"/>
            <a:chExt cx="1931700" cy="834900"/>
          </a:xfrm>
        </p:grpSpPr>
        <p:sp>
          <p:nvSpPr>
            <p:cNvPr id="110" name="Google Shape;110;p19"/>
            <p:cNvSpPr/>
            <p:nvPr/>
          </p:nvSpPr>
          <p:spPr>
            <a:xfrm>
              <a:off x="5558300" y="1507096"/>
              <a:ext cx="1931700" cy="834900"/>
            </a:xfrm>
            <a:prstGeom prst="flowChartAlternateProcess">
              <a:avLst/>
            </a:prstGeom>
            <a:solidFill>
              <a:srgbClr val="4B2E8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D3A2"/>
                </a:solidFill>
              </a:endParaRPr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5558300" y="1560638"/>
              <a:ext cx="1931700" cy="7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8D3A2"/>
                  </a:solidFill>
                </a:rPr>
                <a:t>Society Membership</a:t>
              </a:r>
              <a:endParaRPr sz="1800" b="1">
                <a:solidFill>
                  <a:srgbClr val="E8D3A2"/>
                </a:solidFill>
              </a:endParaRPr>
            </a:p>
          </p:txBody>
        </p:sp>
      </p:grpSp>
      <p:cxnSp>
        <p:nvCxnSpPr>
          <p:cNvPr id="112" name="Google Shape;112;p19"/>
          <p:cNvCxnSpPr/>
          <p:nvPr/>
        </p:nvCxnSpPr>
        <p:spPr>
          <a:xfrm rot="10800000" flipH="1">
            <a:off x="5256875" y="3205208"/>
            <a:ext cx="798300" cy="4476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" name="Google Shape;113;p19"/>
          <p:cNvCxnSpPr>
            <a:endCxn id="101" idx="1"/>
          </p:cNvCxnSpPr>
          <p:nvPr/>
        </p:nvCxnSpPr>
        <p:spPr>
          <a:xfrm>
            <a:off x="5227025" y="4188221"/>
            <a:ext cx="858000" cy="1947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5048750" y="4675575"/>
            <a:ext cx="704100" cy="4065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Google Shape;115;p19"/>
          <p:cNvCxnSpPr>
            <a:stCxn id="92" idx="2"/>
          </p:cNvCxnSpPr>
          <p:nvPr/>
        </p:nvCxnSpPr>
        <p:spPr>
          <a:xfrm>
            <a:off x="4319325" y="4872025"/>
            <a:ext cx="249900" cy="6735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Google Shape;116;p19"/>
          <p:cNvCxnSpPr/>
          <p:nvPr/>
        </p:nvCxnSpPr>
        <p:spPr>
          <a:xfrm flipH="1">
            <a:off x="2857425" y="4679850"/>
            <a:ext cx="756300" cy="756300"/>
          </a:xfrm>
          <a:prstGeom prst="straightConnector1">
            <a:avLst/>
          </a:prstGeom>
          <a:noFill/>
          <a:ln w="28575" cap="flat" cmpd="sng">
            <a:solidFill>
              <a:srgbClr val="4B2E8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58700" y="375225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ARE THE BENEFITS OF ORCID?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665900" y="1504150"/>
            <a:ext cx="3103800" cy="3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"/>
              <a:t>ORCID enables the </a:t>
            </a:r>
            <a:r>
              <a:rPr lang="en" b="1"/>
              <a:t>exchange of information between systems</a:t>
            </a:r>
            <a:r>
              <a:rPr lang="en"/>
              <a:t>, reducing administrative burden.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COMMUNICATION ABOUT ORCID IS PLANNED?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665900" y="1504150"/>
            <a:ext cx="8196300" cy="51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The UW is </a:t>
            </a:r>
            <a:r>
              <a:rPr lang="en" b="1"/>
              <a:t>strongly encouraging</a:t>
            </a:r>
            <a:r>
              <a:rPr lang="en"/>
              <a:t> adoption of ORCID iDs and consistent profile maintenance.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 b="1"/>
              <a:t>Thursday, 10/5</a:t>
            </a:r>
            <a:r>
              <a:rPr lang="en"/>
              <a:t>: </a:t>
            </a:r>
            <a:r>
              <a:rPr lang="en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r>
              <a:rPr lang="en"/>
              <a:t> sent from Mari Ostendorf to all active faculty and non-faculty researchers introducing ORCID and its benefits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Webpage published: </a:t>
            </a:r>
            <a:r>
              <a:rPr lang="en" u="sng">
                <a:solidFill>
                  <a:srgbClr val="4B2E8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iD Overview</a:t>
            </a:r>
            <a:br>
              <a:rPr lang="en"/>
            </a:b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b="1"/>
              <a:t>Friday, 10/13</a:t>
            </a:r>
            <a:r>
              <a:rPr lang="en"/>
              <a:t>: Email will be sent from ORIS to active faculty and non-faculty researchers who do not yet have an ORCID iD encouraging registration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COMMUNICATION ABOUT ORCID IS PLANNED?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b="1"/>
              <a:t>Coming Soon: </a:t>
            </a:r>
            <a:r>
              <a:rPr lang="en"/>
              <a:t>Email from ORIS to ORCID iD users who need to update their affiliation to the University of Washington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l="9776" t="6234" r="44429" b="41685"/>
          <a:stretch/>
        </p:blipFill>
        <p:spPr>
          <a:xfrm>
            <a:off x="247425" y="3663922"/>
            <a:ext cx="4248199" cy="290852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l="9566" t="6643" r="49727" b="46573"/>
          <a:stretch/>
        </p:blipFill>
        <p:spPr>
          <a:xfrm>
            <a:off x="4677650" y="3663925"/>
            <a:ext cx="4184550" cy="29085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35" name="Google Shape;135;p21"/>
          <p:cNvSpPr txBox="1"/>
          <p:nvPr/>
        </p:nvSpPr>
        <p:spPr>
          <a:xfrm>
            <a:off x="247425" y="3151950"/>
            <a:ext cx="424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Correct Affiliation</a:t>
            </a:r>
            <a:endParaRPr i="1"/>
          </a:p>
        </p:txBody>
      </p:sp>
      <p:sp>
        <p:nvSpPr>
          <p:cNvPr id="136" name="Google Shape;136;p21"/>
          <p:cNvSpPr txBox="1"/>
          <p:nvPr/>
        </p:nvSpPr>
        <p:spPr>
          <a:xfrm>
            <a:off x="4645775" y="3151950"/>
            <a:ext cx="424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Incorrect Affiliation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l="39403" t="19533" r="32312" b="41068"/>
          <a:stretch/>
        </p:blipFill>
        <p:spPr>
          <a:xfrm>
            <a:off x="1248875" y="2730575"/>
            <a:ext cx="5337252" cy="3934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COMMUNICATION ABOUT ORCID IS PLANNED?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solidFill>
                  <a:srgbClr val="4B2E83"/>
                </a:solidFill>
              </a:rPr>
              <a:t>Email recipients will be asked to grant the University of Washington permission to update their affiliation.</a:t>
            </a:r>
            <a:br>
              <a:rPr lang="en">
                <a:solidFill>
                  <a:srgbClr val="4B2E83"/>
                </a:solidFill>
              </a:rPr>
            </a:br>
            <a:endParaRPr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4B2E83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1758550" y="5660200"/>
            <a:ext cx="4262400" cy="527700"/>
          </a:xfrm>
          <a:prstGeom prst="rect">
            <a:avLst/>
          </a:prstGeom>
          <a:noFill/>
          <a:ln w="28575" cap="flat" cmpd="sng">
            <a:solidFill>
              <a:srgbClr val="4B2E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7532600" y="3572875"/>
            <a:ext cx="14868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2E83"/>
                </a:solidFill>
              </a:rPr>
              <a:t>Clicking allows the UW to update ORCID affiliation</a:t>
            </a:r>
            <a:endParaRPr sz="1600">
              <a:solidFill>
                <a:srgbClr val="4B2E83"/>
              </a:solidFill>
            </a:endParaRPr>
          </a:p>
        </p:txBody>
      </p:sp>
      <p:cxnSp>
        <p:nvCxnSpPr>
          <p:cNvPr id="147" name="Google Shape;147;p22"/>
          <p:cNvCxnSpPr>
            <a:stCxn id="145" idx="3"/>
            <a:endCxn id="146" idx="1"/>
          </p:cNvCxnSpPr>
          <p:nvPr/>
        </p:nvCxnSpPr>
        <p:spPr>
          <a:xfrm rot="10800000" flipH="1">
            <a:off x="6020950" y="4068850"/>
            <a:ext cx="1511700" cy="18552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4B2E8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7626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 COMMUNICATION ABOUT ORCID IS PLANNED?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665899" y="1504150"/>
            <a:ext cx="3445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solidFill>
                  <a:srgbClr val="4B2E83"/>
                </a:solidFill>
              </a:rPr>
              <a:t>Recipients will be asked to grant permission to the UW to update their ORCID profile affiliation.</a:t>
            </a:r>
            <a:endParaRPr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4B2E83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3100"/>
          <a:stretch/>
        </p:blipFill>
        <p:spPr>
          <a:xfrm>
            <a:off x="4432550" y="1363600"/>
            <a:ext cx="4447652" cy="5300977"/>
          </a:xfrm>
          <a:prstGeom prst="rect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Merriweather Sans</vt:lpstr>
      <vt:lpstr>Encode Sans Black</vt:lpstr>
      <vt:lpstr>Arial</vt:lpstr>
      <vt:lpstr>Calibri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2023-10-12T16:35:20Z</dcterms:modified>
</cp:coreProperties>
</file>