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" panose="020B0604020202020204" charset="0"/>
      <p:regular r:id="rId16"/>
      <p:bold r:id="rId17"/>
    </p:embeddedFont>
    <p:embeddedFont>
      <p:font typeface="Encode Sans Black" panose="020B0604020202020204" charset="0"/>
      <p:bold r:id="rId18"/>
    </p:embeddedFon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communication cadence of roughly weekly email notifications will continue at least through the next month of hypercare.</a:t>
            </a: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Users do not need to go through Shared Environments for SAGE questions - contact SAGE support directly, as you always have.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SAGE, OSP, and GCA representatives will be at SAGE Office Hours</a:t>
            </a:r>
            <a:endParaRPr/>
          </a:p>
        </p:txBody>
      </p:sp>
      <p:sp>
        <p:nvSpPr>
          <p:cNvPr id="61" name="Google Shape;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Campus users will need to consistently add a comment to the GCA-only mods until the request categories become more specific with later SAGE releases.</a:t>
            </a:r>
            <a:endParaRPr/>
          </a:p>
        </p:txBody>
      </p:sp>
      <p:sp>
        <p:nvSpPr>
          <p:cNvPr id="68" name="Google Shape;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Include Your SAGE Budget Snapshot on a SAGE Mod Request is a temporary process until we’re able to update SAGE to collect all the appropriate information in the system fields.</a:t>
            </a:r>
            <a:endParaRPr/>
          </a:p>
        </p:txBody>
      </p:sp>
      <p:sp>
        <p:nvSpPr>
          <p:cNvPr id="75" name="Google Shape;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Speaker: Juan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sage-prioritized-issues-new-featur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shington.zoom.us/j/996990954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how-to-find-an-award-id-numb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learning/online/index.php/lessons/how-to-make-a-comment-on-a-sage-modification-request/" TargetMode="External"/><Relationship Id="rId5" Type="http://schemas.openxmlformats.org/officeDocument/2006/relationships/hyperlink" Target="https://www.washington.edu/research/learning/online/index.php/lessons/how-to-find-a-workday-worktag-grant-id-in-award-portal/" TargetMode="External"/><Relationship Id="rId4" Type="http://schemas.openxmlformats.org/officeDocument/2006/relationships/hyperlink" Target="https://www.washington.edu/research/learning/online/index.php/lessons/what-workday-worktag-grant-id-information-do-i-need-for-a-sage-modification-reque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how-to-make-a-sage-budget-snapsho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hington.edu/research/tools/sage/guide/awards/modification-requests/" TargetMode="External"/><Relationship Id="rId4" Type="http://schemas.openxmlformats.org/officeDocument/2006/relationships/hyperlink" Target="https://www.washington.edu/research/learning/online/index.php/lessons/how-to-include-your-sage-budget-snapshot-on-a-sage-modification-reque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ahelp@uw.edu" TargetMode="External"/><Relationship Id="rId4" Type="http://schemas.openxmlformats.org/officeDocument/2006/relationships/hyperlink" Target="https://fin-s-web22.finance.uw.edu/fin/AwardPortal/Mai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SAGE ISSUE REPORTING &amp; HELP RESOURCES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Kim Halstead</a:t>
            </a:r>
            <a:endParaRPr sz="1600" b="1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PRIORITIZED ISSUES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Prioritized Issues (8/10/23 Release)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When searching eGC1s in advanced search, duplicate eGC1 search results will be removed.</a:t>
            </a:r>
            <a:br>
              <a:rPr lang="en-US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An issue with Advance Budget Extension requests’ allowed end dates not calculating correctly will be fixed.</a:t>
            </a:r>
            <a:br>
              <a:rPr lang="en-US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When searching for budgets to connect to an Award Setup Request, SAGE will display only budgets that are not already connected to an eGC1or Award Setup Request.</a:t>
            </a:r>
            <a:br>
              <a:rPr lang="en-US" sz="1800"/>
            </a:b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Update Coming Soon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Change the eGC1 and budget connected to an Award Setup Request in composing, returned, or withdrawn status.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COMMUNICATIONS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Communications from ORIS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When updates are made, we’ll send out a weekly overview of recently released SAGE fixes and resources.</a:t>
            </a:r>
            <a:br>
              <a:rPr lang="en-US" sz="2200"/>
            </a:b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For a reference list of SAGE updates and fixes since UWFT go-live, visit </a:t>
            </a:r>
            <a:r>
              <a:rPr lang="en-US" sz="2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Prioritized Issues &amp; New Features</a:t>
            </a:r>
            <a:r>
              <a:rPr lang="en-US" sz="2200"/>
              <a:t>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WHAT TO REPORT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71750" y="1779250"/>
            <a:ext cx="7908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-US" sz="1900" b="1"/>
              <a:t>System Issues:</a:t>
            </a:r>
            <a:r>
              <a:rPr lang="en-US" sz="1900"/>
              <a:t> You are experiencing unusual loading times, repeated error messages, an inability to log in, content that fails to load, or similar issues.</a:t>
            </a:r>
            <a:br>
              <a:rPr lang="en-US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b="1"/>
              <a:t>Permissions Issues:</a:t>
            </a:r>
            <a:r>
              <a:rPr lang="en-US" sz="1900"/>
              <a:t> You are unable to view items (eGC1s, Award Setup Requests, Advances, Modifications) you expect to have access to.</a:t>
            </a:r>
            <a:br>
              <a:rPr lang="en-US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b="1"/>
              <a:t>Approvals Issues</a:t>
            </a:r>
            <a:r>
              <a:rPr lang="en-US" sz="1900"/>
              <a:t>: You are unable to review an item assigned for your approval or an approval graph is not generating as expected.</a:t>
            </a:r>
            <a:br>
              <a:rPr lang="en-US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b="1"/>
              <a:t>Miscellaneous Issues</a:t>
            </a:r>
            <a:r>
              <a:rPr lang="en-US" sz="1900"/>
              <a:t>: You have a question, concern, </a:t>
            </a:r>
            <a:endParaRPr sz="19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00"/>
              <a:t>or suggestion related to SAGE not covered by the above.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HOW TO REPORT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/>
              <a:t>Email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-US" sz="2200"/>
              <a:t> with a description of the issue.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Include screenshots if applicable.</a:t>
            </a:r>
            <a:br>
              <a:rPr lang="en-US" sz="2200"/>
            </a:b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b="1"/>
              <a:t>Call </a:t>
            </a:r>
            <a:r>
              <a:rPr lang="en-US" sz="2200"/>
              <a:t>(206) 685-8335, leave a voicemail, and request a call back.</a:t>
            </a:r>
            <a:br>
              <a:rPr lang="en-US" sz="2200"/>
            </a:b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b="1"/>
              <a:t>Attend </a:t>
            </a:r>
            <a:r>
              <a:rPr lang="en-US" sz="2200" b="1" u="sng">
                <a:solidFill>
                  <a:schemeClr val="hlink"/>
                </a:solidFill>
                <a:hlinkClick r:id="rId4"/>
              </a:rPr>
              <a:t>SAGE Office Hours</a:t>
            </a:r>
            <a:r>
              <a:rPr lang="en-US" sz="2200"/>
              <a:t> from 11 a.m. - noon today!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NEW RESOURCES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Job Aids: Creating an Award Modification Request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How to Find an Award ID Number in Award Portal</a:t>
            </a:r>
            <a:r>
              <a:rPr lang="en-US" sz="1800"/>
              <a:t> (AWD-123456)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Use Award Portal to find this required information for requesting Modifications.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Workday Grant Worktag ID Information Do I Need for a SAGE Modification Request?</a:t>
            </a:r>
            <a:endParaRPr sz="1800"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View a roadmap of what information is needed to process a Modification.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 u="sng">
                <a:solidFill>
                  <a:schemeClr val="hlink"/>
                </a:solidFill>
                <a:hlinkClick r:id="rId5"/>
              </a:rPr>
              <a:t>How to Find a Workday Grant Worktag ID in Award Portal</a:t>
            </a:r>
            <a:r>
              <a:rPr lang="en-US" sz="1800"/>
              <a:t> (GR123456)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Grant Worktag IDs are required when requesting most Modifications.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 u="sng">
                <a:solidFill>
                  <a:schemeClr val="hlink"/>
                </a:solidFill>
                <a:hlinkClick r:id="rId6"/>
              </a:rPr>
              <a:t>How to Make a Comment on a SAGE Modification Request</a:t>
            </a:r>
            <a:endParaRPr sz="1800"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Comment to provide additional information to OSP </a:t>
            </a: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and GCA on requested Modifications.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NEW RESOURCES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Job Aids: Budget Modifications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 u="sng">
                <a:solidFill>
                  <a:schemeClr val="hlink"/>
                </a:solidFill>
                <a:hlinkClick r:id="rId3"/>
              </a:rPr>
              <a:t>How to Make a SAGE Budget Snapshot</a:t>
            </a:r>
            <a:r>
              <a:rPr lang="en-US" sz="2200"/>
              <a:t> &amp; </a:t>
            </a:r>
            <a:r>
              <a:rPr lang="en-US" sz="2200" b="1" u="sng">
                <a:solidFill>
                  <a:schemeClr val="hlink"/>
                </a:solidFill>
                <a:hlinkClick r:id="rId4"/>
              </a:rPr>
              <a:t>How to Include Your SAGE Budget Snapshot on a SAGE Modification Request</a:t>
            </a:r>
            <a:r>
              <a:rPr lang="en-US" sz="2200"/>
              <a:t>: Reference these job aids to provide appropriate budget information on Modifications that require a SAGE Budget.</a:t>
            </a:r>
            <a:br>
              <a:rPr lang="en-US" sz="2200"/>
            </a:b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/>
              <a:t>User Guides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Modification User Guides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WHEN TO CONTACT OSP &amp; GCA 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/>
              <a:t>OSP</a:t>
            </a:r>
            <a:r>
              <a:rPr lang="en-US" sz="2200"/>
              <a:t>: For questions on award terms and conditions, no-cost extensions, award changes, subawards, and other sponsor-related questions, reach out to the Office of Sponsored Programs (OSP) at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osp@uw.edu</a:t>
            </a:r>
            <a:r>
              <a:rPr lang="en-US" sz="2200"/>
              <a:t>.</a:t>
            </a:r>
            <a:br>
              <a:rPr lang="en-US" sz="2200"/>
            </a:b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/>
              <a:t>GCA</a:t>
            </a:r>
            <a:r>
              <a:rPr lang="en-US" sz="2200"/>
              <a:t>: For questions on award information in Workday, Award Portal, or financial terms and conditions, contact Grant &amp; Contract Accounting (GCA) via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Award Portal</a:t>
            </a:r>
            <a:r>
              <a:rPr lang="en-US" sz="2200"/>
              <a:t> or at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gcahelp@uw.edu</a:t>
            </a:r>
            <a:r>
              <a:rPr lang="en-US" sz="2200"/>
              <a:t>.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On-screen Show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Merriweather Sans</vt:lpstr>
      <vt:lpstr>Encode Sans Black</vt:lpstr>
      <vt:lpstr>Calibri</vt:lpstr>
      <vt:lpstr>Arial</vt:lpstr>
      <vt:lpstr>Encode Sans</vt:lpstr>
      <vt:lpstr>Open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2023-08-10T17:52:09Z</dcterms:modified>
</cp:coreProperties>
</file>