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73" r:id="rId3"/>
    <p:sldMasterId id="2147483674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Encode Sans" panose="020B0604020202020204" charset="0"/>
      <p:regular r:id="rId28"/>
      <p:bold r:id="rId29"/>
    </p:embeddedFont>
    <p:embeddedFont>
      <p:font typeface="Encode Sans Black" panose="020B0604020202020204" charset="0"/>
      <p:bold r:id="rId30"/>
    </p:embeddedFont>
    <p:embeddedFont>
      <p:font typeface="Merriweather Sans" pitchFamily="2" charset="0"/>
      <p:regular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Open Sans Light" panose="020B0306030504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8EC024-12CD-43CF-AEA1-F0B97EAD516C}">
  <a:tblStyle styleId="{DD8EC024-12CD-43CF-AEA1-F0B97EAD516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8" d="100"/>
          <a:sy n="148" d="100"/>
        </p:scale>
        <p:origin x="20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3c0ff106a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23c0ff106a1_0_50:notes"/>
          <p:cNvSpPr txBox="1">
            <a:spLocks noGrp="1"/>
          </p:cNvSpPr>
          <p:nvPr>
            <p:ph type="body" idx="1"/>
          </p:nvPr>
        </p:nvSpPr>
        <p:spPr>
          <a:xfrm>
            <a:off x="685643" y="440047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25" rIns="89625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23c0ff106a1_0_50:notes"/>
          <p:cNvSpPr txBox="1">
            <a:spLocks noGrp="1"/>
          </p:cNvSpPr>
          <p:nvPr>
            <p:ph type="sldNum" idx="12"/>
          </p:nvPr>
        </p:nvSpPr>
        <p:spPr>
          <a:xfrm>
            <a:off x="3885313" y="8685554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25" tIns="44825" rIns="89625" bIns="448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531d15098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7531d15098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531d1509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7531d1509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 hoc approvers will have access to the ASR and connected SAGE Budget. However, award preparers will still need to add the ad hoc approver as a general collaborator to the ASR in order for the ASR to show up on the ad hoc approver's request list</a:t>
            </a:r>
            <a:endParaRPr/>
          </a:p>
        </p:txBody>
      </p:sp>
      <p:sp>
        <p:nvSpPr>
          <p:cNvPr id="179" name="Google Shape;179;g27531d15098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531d15098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7531d15098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Previously, the MOD request form defaulted the awarded eGC1 short title in the "Modification Application” field.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OSP can delete modification requests when created in SAGE Central in OSP Setup status.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7531d15098_0_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531d15098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7531d15098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Previously, the MOD request form defaulted the awarded eGC1 short title in the "Modification Application” field.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Previously, the system was showing two copies of the End Date and not the start date.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OSP can delete modification requests when created in SAGE Central in OSP Setup status.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27531d15098_0_1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531d15098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7531d15098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the content of the ASR will be updated upon connection to a new eGC1, where defaulted. SAGE users will need to refresh the "Access &amp; Roles" section after changing the eGC1 to see updated data from the changed eGC1.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OSP can delete modification requests when created in SAGE Central in OSP Setup status.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can check comments &amp; history to see who created the request.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7531d15098_0_1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7531d15098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7531d15098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7531d1509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27531d1509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531d1509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7531d1509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7531d15098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27531d15098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55bc50005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2755bc50005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755bc50005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2755bc50005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755bc50005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2755bc5000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55bc50005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755bc50005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55bc50005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2755bc50005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755bc50005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755bc50005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55bc50005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2755bc50005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55bc50005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755bc50005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3" name="Google Shape;53;p1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4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4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Google Shape;59;p1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5" name="Google Shape;65;p16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0" name="Google Shape;70;p17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7" name="Google Shape;77;p19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1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8" name="Google Shape;88;p2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2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3" name="Google Shape;93;p2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8" name="Google Shape;98;p2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2" name="Google Shape;102;p2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9" name="Google Shape;109;p26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4" name="Google Shape;114;p27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agehelp@uw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agehelp@uw.edu" TargetMode="External"/><Relationship Id="rId7" Type="http://schemas.openxmlformats.org/officeDocument/2006/relationships/hyperlink" Target="https://www.washington.edu/research/uwft-for-the-research-community/#sage-job-aid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wresearch.gosignmeup.com/public/Course/browse?courseid=4292" TargetMode="External"/><Relationship Id="rId5" Type="http://schemas.openxmlformats.org/officeDocument/2006/relationships/hyperlink" Target="https://www.washington.edu/research/uwft-for-the-research-community/#sage-office-hours" TargetMode="External"/><Relationship Id="rId4" Type="http://schemas.openxmlformats.org/officeDocument/2006/relationships/hyperlink" Target="https://www.washington.edu/research/announcements/sage-prioritized-issues-new-features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" name="Google Shape;121;p28"/>
          <p:cNvGraphicFramePr/>
          <p:nvPr/>
        </p:nvGraphicFramePr>
        <p:xfrm>
          <a:off x="120700" y="228600"/>
          <a:ext cx="9023325" cy="4461274"/>
        </p:xfrm>
        <a:graphic>
          <a:graphicData uri="http://schemas.openxmlformats.org/drawingml/2006/table">
            <a:tbl>
              <a:tblPr firstRow="1" firstCol="1" bandRow="1">
                <a:noFill/>
                <a:tableStyleId>{DD8EC024-12CD-43CF-AEA1-F0B97EAD516C}</a:tableStyleId>
              </a:tblPr>
              <a:tblGrid>
                <a:gridCol w="402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6000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100"/>
                        <a:buFont typeface="Calibri"/>
                        <a:buNone/>
                      </a:pPr>
                      <a:r>
                        <a:rPr lang="en" sz="3000" b="0">
                          <a:solidFill>
                            <a:srgbClr val="5F497A"/>
                          </a:solidFill>
                        </a:rPr>
                        <a:t>BONUS SESSION </a:t>
                      </a:r>
                      <a:endParaRPr sz="30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100"/>
                        <a:buFont typeface="Calibri"/>
                        <a:buNone/>
                      </a:pPr>
                      <a:r>
                        <a:rPr lang="en" sz="30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Monthly Research Administration Meeting - MRAM</a:t>
                      </a:r>
                      <a:endParaRPr/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675">
                <a:tc gridSpan="4">
                  <a:txBody>
                    <a:bodyPr/>
                    <a:lstStyle/>
                    <a:p>
                      <a:pPr marL="0" lvl="8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500"/>
                        <a:buFont typeface="Calibri"/>
                        <a:buNone/>
                      </a:pPr>
                      <a:r>
                        <a:rPr lang="en" sz="1500" b="0">
                          <a:solidFill>
                            <a:srgbClr val="5F497A"/>
                          </a:solidFill>
                        </a:rPr>
                        <a:t>August 18, 2023, </a:t>
                      </a:r>
                      <a:r>
                        <a:rPr lang="en" sz="15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lang="en" sz="1500" b="0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lang="en" sz="15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10:</a:t>
                      </a:r>
                      <a:r>
                        <a:rPr lang="en" sz="1500" b="0">
                          <a:solidFill>
                            <a:srgbClr val="5F497A"/>
                          </a:solidFill>
                        </a:rPr>
                        <a:t>00</a:t>
                      </a:r>
                      <a:r>
                        <a:rPr lang="en" sz="1500" b="0" u="none" strike="noStrike" cap="non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AM</a:t>
                      </a:r>
                      <a:endParaRPr sz="1500" b="0" u="none" strike="noStrike" cap="non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0">
                          <a:solidFill>
                            <a:srgbClr val="5F497A"/>
                          </a:solidFill>
                        </a:rPr>
                        <a:t>Click “CC” to Show Captions in your Zoom Controls</a:t>
                      </a:r>
                      <a:endParaRPr sz="1500" b="1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TOPIC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EMAIL 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 b="0" u="none" strike="noStrike" cap="none">
                          <a:solidFill>
                            <a:schemeClr val="lt1"/>
                          </a:solidFill>
                        </a:rPr>
                        <a:t>MIN</a:t>
                      </a:r>
                      <a:endParaRPr sz="1600" b="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F4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500"/>
                        <a:buFont typeface="Calibri"/>
                        <a:buNone/>
                      </a:pPr>
                      <a:r>
                        <a:rPr lang="en" b="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Amanda Snyder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rgbClr val="0000FF"/>
                          </a:solidFill>
                        </a:rPr>
                        <a:t>acs229@uw.edu </a:t>
                      </a:r>
                      <a:endParaRPr sz="800" u="sng">
                        <a:solidFill>
                          <a:srgbClr val="0000FF"/>
                        </a:solidFill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Standalone Grant vs. Sponsored Grant</a:t>
                      </a:r>
                      <a:endParaRPr b="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Jesse Rice 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UW Finance Transformation</a:t>
                      </a:r>
                      <a:endParaRPr sz="1000" b="1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rgbClr val="0000FF"/>
                          </a:solidFill>
                        </a:rPr>
                        <a:t>jrice19@uw.edu</a:t>
                      </a:r>
                      <a:endParaRPr sz="800" u="sng">
                        <a:solidFill>
                          <a:srgbClr val="0000FF"/>
                        </a:solidFill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Seeing Worktags &amp; Accounting on Your Transactions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Jesse Rice 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UW Finance Transformation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rgbClr val="0000FF"/>
                          </a:solidFill>
                        </a:rPr>
                        <a:t>jrice19@uw.edu</a:t>
                      </a:r>
                      <a:endParaRPr sz="800" u="sng">
                        <a:solidFill>
                          <a:srgbClr val="0000FF"/>
                        </a:solidFill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Grant Budget vs. Actual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Jesse Rice 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UW Finance Transformation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rgbClr val="0000FF"/>
                          </a:solidFill>
                        </a:rPr>
                        <a:t>jrice19@uw.edu</a:t>
                      </a:r>
                      <a:endParaRPr sz="800" u="sng">
                        <a:solidFill>
                          <a:srgbClr val="0000FF"/>
                        </a:solidFill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0">
                          <a:solidFill>
                            <a:srgbClr val="3F3F3F"/>
                          </a:solidFill>
                        </a:rPr>
                        <a:t>SAGE Updates and Q&amp;A</a:t>
                      </a:r>
                      <a:endParaRPr sz="1000" b="0">
                        <a:solidFill>
                          <a:srgbClr val="3F3F3F"/>
                        </a:solidFill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3F3F3F"/>
                          </a:solidFill>
                        </a:rPr>
                        <a:t>ORIS/OSP/GCA</a:t>
                      </a:r>
                      <a:endParaRPr sz="1000" b="1">
                        <a:solidFill>
                          <a:srgbClr val="3F3F3F"/>
                        </a:solidFill>
                      </a:endParaRPr>
                    </a:p>
                  </a:txBody>
                  <a:tcPr marL="11430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u="sng">
                          <a:solidFill>
                            <a:srgbClr val="0000FF"/>
                          </a:solidFill>
                        </a:rPr>
                        <a:t>sagehelp@uw.edu</a:t>
                      </a:r>
                      <a:endParaRPr sz="800" u="sng">
                        <a:solidFill>
                          <a:srgbClr val="0000FF"/>
                        </a:solidFill>
                      </a:endParaRPr>
                    </a:p>
                  </a:txBody>
                  <a:tcPr marL="0" marR="11430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30</a:t>
                      </a:r>
                      <a:endParaRPr sz="1000" u="none" strike="noStrike" cap="non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1450">
                <a:tc gridSpan="4">
                  <a:txBody>
                    <a:bodyPr/>
                    <a:lstStyle/>
                    <a:p>
                      <a:pPr marL="0" marR="0" lvl="8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900"/>
                        <a:buFont typeface="Calibri"/>
                        <a:buNone/>
                      </a:pPr>
                      <a:r>
                        <a:rPr lang="en" sz="1900" b="1" u="none" strike="noStrike" cap="non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</a:t>
                      </a:r>
                      <a:r>
                        <a:rPr lang="en" sz="1900">
                          <a:solidFill>
                            <a:srgbClr val="A5A5A5"/>
                          </a:solidFill>
                        </a:rPr>
                        <a:t>MRAM</a:t>
                      </a:r>
                      <a:endParaRPr sz="1900">
                        <a:solidFill>
                          <a:srgbClr val="A5A5A5"/>
                        </a:solidFill>
                      </a:endParaRPr>
                    </a:p>
                    <a:p>
                      <a:pPr marL="0" lvl="8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lang="en" b="0">
                          <a:solidFill>
                            <a:srgbClr val="5F497A"/>
                          </a:solidFill>
                        </a:rPr>
                        <a:t>September 14, 2023, 9:00 AM - 10:30 AM</a:t>
                      </a:r>
                      <a:endParaRPr b="0">
                        <a:solidFill>
                          <a:srgbClr val="5F497A"/>
                        </a:solidFill>
                      </a:endParaRPr>
                    </a:p>
                    <a:p>
                      <a:pPr marL="0" marR="0" lvl="8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endParaRPr sz="1500"/>
                    </a:p>
                  </a:txBody>
                  <a:tcPr marL="68575" marR="68575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>
                <a:latin typeface="Encode Sans Black"/>
                <a:ea typeface="Encode Sans Black"/>
                <a:cs typeface="Encode Sans Black"/>
                <a:sym typeface="Encode Sans Black"/>
              </a:rPr>
              <a:t>SAGE UPDATES &amp; Q&amp;A</a:t>
            </a:r>
            <a:endParaRPr sz="4200">
              <a:latin typeface="Encode Sans Black"/>
              <a:ea typeface="Encode Sans Black"/>
              <a:cs typeface="Encode Sans Black"/>
              <a:sym typeface="Encode Sans Black"/>
            </a:endParaRPr>
          </a:p>
        </p:txBody>
      </p:sp>
      <p:sp>
        <p:nvSpPr>
          <p:cNvPr id="175" name="Google Shape;175;p37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 b="1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Kim Halstead, Office of Research Information Services</a:t>
            </a:r>
            <a:endParaRPr sz="1600" b="1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August 18, 2023 </a:t>
            </a:r>
            <a:r>
              <a:rPr lang="en" sz="16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Encode Sans Black"/>
                <a:ea typeface="Encode Sans Black"/>
                <a:cs typeface="Encode Sans Black"/>
                <a:sym typeface="Encode Sans Black"/>
              </a:rPr>
              <a:t>SAGE UPDATES </a:t>
            </a:r>
            <a:r>
              <a:rPr lang="en" sz="3400">
                <a:latin typeface="Encode Sans"/>
                <a:ea typeface="Encode Sans"/>
                <a:cs typeface="Encode Sans"/>
                <a:sym typeface="Encode Sans"/>
              </a:rPr>
              <a:t>| 8/17/23 RELEASE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82" name="Google Shape;182;p38"/>
          <p:cNvSpPr txBox="1">
            <a:spLocks noGrp="1"/>
          </p:cNvSpPr>
          <p:nvPr>
            <p:ph type="body" idx="2"/>
          </p:nvPr>
        </p:nvSpPr>
        <p:spPr>
          <a:xfrm>
            <a:off x="659300" y="1736725"/>
            <a:ext cx="5376900" cy="17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" sz="2200" b="1">
                <a:solidFill>
                  <a:schemeClr val="dk1"/>
                </a:solidFill>
              </a:rPr>
              <a:t>SAGE Budget Delete Button</a:t>
            </a:r>
            <a:r>
              <a:rPr lang="en" sz="2200">
                <a:solidFill>
                  <a:schemeClr val="dk1"/>
                </a:solidFill>
              </a:rPr>
              <a:t>: When a SAGE Budget is connected to an Award Setup Request, the ability to delete the budget is inactive.</a:t>
            </a:r>
            <a:br>
              <a:rPr lang="en" sz="2200">
                <a:solidFill>
                  <a:schemeClr val="dk1"/>
                </a:solidFill>
              </a:rPr>
            </a:br>
            <a:endParaRPr sz="2200"/>
          </a:p>
        </p:txBody>
      </p:sp>
      <p:pic>
        <p:nvPicPr>
          <p:cNvPr id="183" name="Google Shape;183;p38"/>
          <p:cNvPicPr preferRelativeResize="0"/>
          <p:nvPr/>
        </p:nvPicPr>
        <p:blipFill rotWithShape="1">
          <a:blip r:embed="rId3">
            <a:alphaModFix/>
          </a:blip>
          <a:srcRect l="78194" t="8499" b="53505"/>
          <a:stretch/>
        </p:blipFill>
        <p:spPr>
          <a:xfrm>
            <a:off x="6606025" y="1555650"/>
            <a:ext cx="2387123" cy="22300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4" name="Google Shape;184;p38"/>
          <p:cNvSpPr txBox="1"/>
          <p:nvPr/>
        </p:nvSpPr>
        <p:spPr>
          <a:xfrm>
            <a:off x="659300" y="3878950"/>
            <a:ext cx="77124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erriweather Sans"/>
              <a:buChar char="&gt;"/>
            </a:pPr>
            <a:r>
              <a:rPr lang="en" sz="22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Award Setup Request Visibility for Ad Hoc Approvers</a:t>
            </a: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Ad hoc Award Setup Request approvers who have access to the Award Setup Request but not the connected SAGE Budget can now view and approve the request.</a:t>
            </a:r>
            <a:b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8"/>
          <p:cNvSpPr/>
          <p:nvPr/>
        </p:nvSpPr>
        <p:spPr>
          <a:xfrm>
            <a:off x="7404075" y="3341350"/>
            <a:ext cx="900000" cy="230100"/>
          </a:xfrm>
          <a:prstGeom prst="rect">
            <a:avLst/>
          </a:prstGeom>
          <a:noFill/>
          <a:ln w="19050" cap="flat" cmpd="sng">
            <a:solidFill>
              <a:srgbClr val="482981"/>
            </a:solidFill>
            <a:prstDash val="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829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6" name="Google Shape;186;p38"/>
          <p:cNvCxnSpPr>
            <a:stCxn id="185" idx="1"/>
            <a:endCxn id="182" idx="3"/>
          </p:cNvCxnSpPr>
          <p:nvPr/>
        </p:nvCxnSpPr>
        <p:spPr>
          <a:xfrm rot="10800000">
            <a:off x="6036075" y="2621200"/>
            <a:ext cx="1368000" cy="835200"/>
          </a:xfrm>
          <a:prstGeom prst="bentConnector3">
            <a:avLst>
              <a:gd name="adj1" fmla="val 4999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Encode Sans Black"/>
                <a:ea typeface="Encode Sans Black"/>
                <a:cs typeface="Encode Sans Black"/>
                <a:sym typeface="Encode Sans Black"/>
              </a:rPr>
              <a:t>SAGE UPDATES </a:t>
            </a:r>
            <a:r>
              <a:rPr lang="en" sz="3400">
                <a:latin typeface="Encode Sans"/>
                <a:ea typeface="Encode Sans"/>
                <a:cs typeface="Encode Sans"/>
                <a:sym typeface="Encode Sans"/>
              </a:rPr>
              <a:t>|</a:t>
            </a:r>
            <a:r>
              <a:rPr lang="en" sz="3400">
                <a:latin typeface="Encode Sans Black"/>
                <a:ea typeface="Encode Sans Black"/>
                <a:cs typeface="Encode Sans Black"/>
                <a:sym typeface="Encode Sans Black"/>
              </a:rPr>
              <a:t> </a:t>
            </a:r>
            <a:r>
              <a:rPr lang="en" sz="3400">
                <a:latin typeface="Encode Sans"/>
                <a:ea typeface="Encode Sans"/>
                <a:cs typeface="Encode Sans"/>
                <a:sym typeface="Encode Sans"/>
              </a:rPr>
              <a:t>8/17/23 RELEASE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93" name="Google Shape;193;p3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" sz="2200" b="1">
                <a:solidFill>
                  <a:schemeClr val="dk1"/>
                </a:solidFill>
              </a:rPr>
              <a:t>SAGE Budget Rounding</a:t>
            </a:r>
            <a:r>
              <a:rPr lang="en" sz="2200">
                <a:solidFill>
                  <a:schemeClr val="dk1"/>
                </a:solidFill>
              </a:rPr>
              <a:t>: SAGE Budget totals, when rounded to whole numbers, were at times showing $1 differences due to rounding errors. This resulted in the Award Setup Request and Workday submitted totals being off from the SAGE Budget summary page total by $1. Now, Award Setup Request and Workday sent totals are adjusted to appropriately sum up the worksheet rounded totals.	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" sz="2200" b="1">
                <a:solidFill>
                  <a:schemeClr val="dk1"/>
                </a:solidFill>
              </a:rPr>
              <a:t>Modification Request Form Defaulted Information</a:t>
            </a:r>
            <a:r>
              <a:rPr lang="en" sz="2200">
                <a:solidFill>
                  <a:schemeClr val="dk1"/>
                </a:solidFill>
              </a:rPr>
              <a:t>: By default, the "Modification Application" field will now be blank until the user searches and selects an eGC1.	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Encode Sans Black"/>
                <a:ea typeface="Encode Sans Black"/>
                <a:cs typeface="Encode Sans Black"/>
                <a:sym typeface="Encode Sans Black"/>
              </a:rPr>
              <a:t>SAGE UPDATES </a:t>
            </a:r>
            <a:r>
              <a:rPr lang="en" sz="3400">
                <a:latin typeface="Encode Sans"/>
                <a:ea typeface="Encode Sans"/>
                <a:cs typeface="Encode Sans"/>
                <a:sym typeface="Encode Sans"/>
              </a:rPr>
              <a:t>| 8/17/23 RELEASE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" sz="2200" b="1">
                <a:solidFill>
                  <a:schemeClr val="dk1"/>
                </a:solidFill>
              </a:rPr>
              <a:t>eGC1 Contacts &amp; Access Navigation: </a:t>
            </a:r>
            <a:r>
              <a:rPr lang="en" sz="2200">
                <a:solidFill>
                  <a:schemeClr val="dk1"/>
                </a:solidFill>
              </a:rPr>
              <a:t>SAGE users listed as an Award Preparer and Access User with read/write permissions can now navigate away from the eGC1 “Contacts &amp; Access” section.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" sz="2200" b="1">
                <a:solidFill>
                  <a:schemeClr val="dk1"/>
                </a:solidFill>
              </a:rPr>
              <a:t>Award Authorized Start &amp; End Date Visibility: </a:t>
            </a:r>
            <a:r>
              <a:rPr lang="en" sz="2200">
                <a:solidFill>
                  <a:schemeClr val="dk1"/>
                </a:solidFill>
              </a:rPr>
              <a:t>The "Award Authorized Start Date" and “Award Authorized End Date” both display on the Modification Review &amp; Submit page and Request Summary page when the "Funding &amp; Budgeting Changes" modification category is selected.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Encode Sans Black"/>
                <a:ea typeface="Encode Sans Black"/>
                <a:cs typeface="Encode Sans Black"/>
                <a:sym typeface="Encode Sans Black"/>
              </a:rPr>
              <a:t>SAGE UPDATES </a:t>
            </a:r>
            <a:r>
              <a:rPr lang="en" sz="3400">
                <a:latin typeface="Encode Sans"/>
                <a:ea typeface="Encode Sans"/>
                <a:cs typeface="Encode Sans"/>
                <a:sym typeface="Encode Sans"/>
              </a:rPr>
              <a:t>| NEW FEATURES</a:t>
            </a:r>
            <a:endParaRPr sz="34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07" name="Google Shape;207;p41"/>
          <p:cNvSpPr txBox="1">
            <a:spLocks noGrp="1"/>
          </p:cNvSpPr>
          <p:nvPr>
            <p:ph type="body" idx="2"/>
          </p:nvPr>
        </p:nvSpPr>
        <p:spPr>
          <a:xfrm>
            <a:off x="659300" y="1644213"/>
            <a:ext cx="8196300" cy="4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" sz="2200" b="1">
                <a:solidFill>
                  <a:schemeClr val="dk1"/>
                </a:solidFill>
              </a:rPr>
              <a:t>Change the eGC1 Linked to an Award Setup Request</a:t>
            </a:r>
            <a:r>
              <a:rPr lang="en" sz="2200">
                <a:solidFill>
                  <a:schemeClr val="dk1"/>
                </a:solidFill>
              </a:rPr>
              <a:t>: Users can now change which eGC1 is connected to an active Award Setup Request.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" sz="2200" i="1">
                <a:solidFill>
                  <a:schemeClr val="dk1"/>
                </a:solidFill>
              </a:rPr>
              <a:t>Coming soon!</a:t>
            </a:r>
            <a:r>
              <a:rPr lang="en" sz="2200">
                <a:solidFill>
                  <a:schemeClr val="dk1"/>
                </a:solidFill>
              </a:rPr>
              <a:t>: Change the SAGE Budget linked to an Award Setup Request.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&gt;"/>
            </a:pPr>
            <a:r>
              <a:rPr lang="en" sz="2200" b="1">
                <a:solidFill>
                  <a:schemeClr val="dk1"/>
                </a:solidFill>
              </a:rPr>
              <a:t>Delete an Award Modification Request</a:t>
            </a:r>
            <a:r>
              <a:rPr lang="en" sz="2200">
                <a:solidFill>
                  <a:schemeClr val="dk1"/>
                </a:solidFill>
              </a:rPr>
              <a:t>: Users can now delete a Modification Request in “Composing” status.</a:t>
            </a:r>
            <a:endParaRPr sz="220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</a:pPr>
            <a:r>
              <a:rPr lang="en" sz="2200">
                <a:solidFill>
                  <a:schemeClr val="dk1"/>
                </a:solidFill>
              </a:rPr>
              <a:t>SAGE users </a:t>
            </a:r>
            <a:r>
              <a:rPr lang="en" sz="2200" b="1">
                <a:solidFill>
                  <a:schemeClr val="dk1"/>
                </a:solidFill>
              </a:rPr>
              <a:t>cannot </a:t>
            </a:r>
            <a:r>
              <a:rPr lang="en" sz="2200">
                <a:solidFill>
                  <a:schemeClr val="dk1"/>
                </a:solidFill>
              </a:rPr>
              <a:t>delete Modification Requests created by OSP in SAGE Central and sent to Campus to complete (even though status is “Composing”).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pic>
        <p:nvPicPr>
          <p:cNvPr id="208" name="Google Shape;208;p41"/>
          <p:cNvPicPr preferRelativeResize="0"/>
          <p:nvPr/>
        </p:nvPicPr>
        <p:blipFill rotWithShape="1">
          <a:blip r:embed="rId3">
            <a:alphaModFix/>
          </a:blip>
          <a:srcRect l="72453" t="10305" r="2631" b="77743"/>
          <a:stretch/>
        </p:blipFill>
        <p:spPr>
          <a:xfrm>
            <a:off x="3112575" y="5809475"/>
            <a:ext cx="3289748" cy="7959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 sz="3400">
                <a:latin typeface="Encode Sans Black"/>
                <a:ea typeface="Encode Sans Black"/>
                <a:cs typeface="Encode Sans Black"/>
                <a:sym typeface="Encode Sans Black"/>
              </a:rPr>
              <a:t>PRIORITIZED ISSUES</a:t>
            </a:r>
            <a:endParaRPr/>
          </a:p>
        </p:txBody>
      </p:sp>
      <p:sp>
        <p:nvSpPr>
          <p:cNvPr id="214" name="Google Shape;214;p42"/>
          <p:cNvSpPr txBox="1">
            <a:spLocks noGrp="1"/>
          </p:cNvSpPr>
          <p:nvPr>
            <p:ph type="body" idx="2"/>
          </p:nvPr>
        </p:nvSpPr>
        <p:spPr>
          <a:xfrm>
            <a:off x="659300" y="1644226"/>
            <a:ext cx="8196300" cy="41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" sz="2000" b="1">
                <a:solidFill>
                  <a:schemeClr val="dk1"/>
                </a:solidFill>
              </a:rPr>
              <a:t>Personnel Lookup Search in Tasklists is not working yet; however, PI Name Search is working.</a:t>
            </a:r>
            <a:endParaRPr sz="2000" b="1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" b="1">
                <a:solidFill>
                  <a:schemeClr val="dk1"/>
                </a:solidFill>
              </a:rPr>
              <a:t>Workaround</a:t>
            </a:r>
            <a:r>
              <a:rPr lang="en">
                <a:solidFill>
                  <a:schemeClr val="dk1"/>
                </a:solidFill>
              </a:rPr>
              <a:t>: Please contact </a:t>
            </a:r>
            <a:r>
              <a:rPr lang="en" u="sng">
                <a:solidFill>
                  <a:schemeClr val="hlink"/>
                </a:solidFill>
                <a:hlinkClick r:id="rId3"/>
              </a:rPr>
              <a:t>sagehelp@uw.edu</a:t>
            </a:r>
            <a:r>
              <a:rPr lang="en">
                <a:solidFill>
                  <a:schemeClr val="dk1"/>
                </a:solidFill>
              </a:rPr>
              <a:t> if you need any urgent data pulls for personnel until this is resolved.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" sz="2000" b="1">
                <a:solidFill>
                  <a:schemeClr val="dk1"/>
                </a:solidFill>
              </a:rPr>
              <a:t>Copy eGC1 – Personnel Issues</a:t>
            </a:r>
            <a:r>
              <a:rPr lang="en" sz="2000">
                <a:solidFill>
                  <a:schemeClr val="dk1"/>
                </a:solidFill>
              </a:rPr>
              <a:t>: Due to the change from Financial Organization Codes (Org Codes) to Cost Centers, the copied over eGC1 personnel will not include the Cost Center data needed to support approval routing.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" b="1">
                <a:solidFill>
                  <a:schemeClr val="dk1"/>
                </a:solidFill>
              </a:rPr>
              <a:t>Workaround</a:t>
            </a:r>
            <a:r>
              <a:rPr lang="en">
                <a:solidFill>
                  <a:schemeClr val="dk1"/>
                </a:solidFill>
              </a:rPr>
              <a:t>: Users should remove and re-add the personnel to apply the Cost Centers needed for approvals.</a:t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 sz="3400">
                <a:latin typeface="Encode Sans Black"/>
                <a:ea typeface="Encode Sans Black"/>
                <a:cs typeface="Encode Sans Black"/>
                <a:sym typeface="Encode Sans Black"/>
              </a:rPr>
              <a:t>PRIORITIZED ISSUES</a:t>
            </a:r>
            <a:endParaRPr/>
          </a:p>
        </p:txBody>
      </p:sp>
      <p:sp>
        <p:nvSpPr>
          <p:cNvPr id="220" name="Google Shape;220;p43"/>
          <p:cNvSpPr txBox="1">
            <a:spLocks noGrp="1"/>
          </p:cNvSpPr>
          <p:nvPr>
            <p:ph type="body" idx="2"/>
          </p:nvPr>
        </p:nvSpPr>
        <p:spPr>
          <a:xfrm>
            <a:off x="659300" y="1644228"/>
            <a:ext cx="8196300" cy="50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" sz="2000" b="1">
                <a:solidFill>
                  <a:schemeClr val="dk1"/>
                </a:solidFill>
              </a:rPr>
              <a:t>Subaward Requests Reference Funding Actions (FAs)</a:t>
            </a:r>
            <a:r>
              <a:rPr lang="en" sz="2000">
                <a:solidFill>
                  <a:schemeClr val="dk1"/>
                </a:solidFill>
              </a:rPr>
              <a:t>: The subaward request has not yet been updated to select the award instead of the FA.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" sz="2000" b="1">
                <a:solidFill>
                  <a:schemeClr val="dk1"/>
                </a:solidFill>
              </a:rPr>
              <a:t>Workaround</a:t>
            </a:r>
            <a:r>
              <a:rPr lang="en" sz="2000">
                <a:solidFill>
                  <a:schemeClr val="dk1"/>
                </a:solidFill>
              </a:rPr>
              <a:t>: Temporarily, continue to select an available FA. Users will be blocked when initiating a subaward against a brand new Award Setup Request initiated in SAGE</a:t>
            </a:r>
            <a:r>
              <a:rPr lang="en">
                <a:solidFill>
                  <a:schemeClr val="dk1"/>
                </a:solidFill>
              </a:rPr>
              <a:t>;</a:t>
            </a:r>
            <a:r>
              <a:rPr lang="en" sz="2000">
                <a:solidFill>
                  <a:schemeClr val="dk1"/>
                </a:solidFill>
              </a:rPr>
              <a:t> therefore, a fix is planned soon for this issue.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 sz="3400">
                <a:latin typeface="Encode Sans Black"/>
                <a:ea typeface="Encode Sans Black"/>
                <a:cs typeface="Encode Sans Black"/>
                <a:sym typeface="Encode Sans Black"/>
              </a:rPr>
              <a:t>RESOURCES</a:t>
            </a:r>
            <a:endParaRPr/>
          </a:p>
        </p:txBody>
      </p:sp>
      <p:sp>
        <p:nvSpPr>
          <p:cNvPr id="226" name="Google Shape;226;p44"/>
          <p:cNvSpPr txBox="1">
            <a:spLocks noGrp="1"/>
          </p:cNvSpPr>
          <p:nvPr>
            <p:ph type="body" idx="2"/>
          </p:nvPr>
        </p:nvSpPr>
        <p:spPr>
          <a:xfrm>
            <a:off x="659300" y="1644228"/>
            <a:ext cx="8196300" cy="50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" sz="2000" b="1">
                <a:solidFill>
                  <a:schemeClr val="dk1"/>
                </a:solidFill>
              </a:rPr>
              <a:t>Contact</a:t>
            </a:r>
            <a:r>
              <a:rPr lang="en" sz="2000">
                <a:solidFill>
                  <a:schemeClr val="dk1"/>
                </a:solidFill>
              </a:rPr>
              <a:t> SAGE Support at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sagehelp@uw.edu</a:t>
            </a:r>
            <a:r>
              <a:rPr lang="en" sz="2000">
                <a:solidFill>
                  <a:schemeClr val="dk1"/>
                </a:solidFill>
              </a:rPr>
              <a:t> or (206) 685-8335.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" sz="2000" b="1">
                <a:solidFill>
                  <a:schemeClr val="dk1"/>
                </a:solidFill>
              </a:rPr>
              <a:t>Bookmark </a:t>
            </a:r>
            <a:r>
              <a:rPr lang="en" sz="2000">
                <a:solidFill>
                  <a:schemeClr val="dk1"/>
                </a:solidFill>
              </a:rPr>
              <a:t>the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SAGE Prioritized Issues &amp; New Features</a:t>
            </a:r>
            <a:r>
              <a:rPr lang="en" sz="2000">
                <a:solidFill>
                  <a:schemeClr val="dk1"/>
                </a:solidFill>
              </a:rPr>
              <a:t> page.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" sz="2000" b="1">
                <a:solidFill>
                  <a:schemeClr val="dk1"/>
                </a:solidFill>
              </a:rPr>
              <a:t>Save the date</a:t>
            </a:r>
            <a:r>
              <a:rPr lang="en" sz="2000">
                <a:solidFill>
                  <a:schemeClr val="dk1"/>
                </a:solidFill>
              </a:rPr>
              <a:t> for the next SAGE Office Hours on Thursday,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August 24</a:t>
            </a:r>
            <a:r>
              <a:rPr lang="en" sz="2000">
                <a:solidFill>
                  <a:schemeClr val="dk1"/>
                </a:solidFill>
              </a:rPr>
              <a:t>, from 1 - 2 p.m.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" sz="2000" b="1">
                <a:solidFill>
                  <a:schemeClr val="dk1"/>
                </a:solidFill>
              </a:rPr>
              <a:t>Register</a:t>
            </a:r>
            <a:r>
              <a:rPr lang="en" sz="2000">
                <a:solidFill>
                  <a:schemeClr val="dk1"/>
                </a:solidFill>
              </a:rPr>
              <a:t> for the SAGE Budget class on Thursday, </a:t>
            </a:r>
            <a:r>
              <a:rPr lang="en" sz="2000" u="sng">
                <a:solidFill>
                  <a:schemeClr val="hlink"/>
                </a:solidFill>
                <a:hlinkClick r:id="rId6"/>
              </a:rPr>
              <a:t>August 31</a:t>
            </a:r>
            <a:r>
              <a:rPr lang="en" sz="2000">
                <a:solidFill>
                  <a:schemeClr val="dk1"/>
                </a:solidFill>
              </a:rPr>
              <a:t>, from 1 - 3 p.m.</a:t>
            </a:r>
            <a:br>
              <a:rPr lang="en" sz="2000">
                <a:solidFill>
                  <a:schemeClr val="dk1"/>
                </a:solidFill>
              </a:rPr>
            </a:b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" sz="2000" b="1">
                <a:solidFill>
                  <a:schemeClr val="dk1"/>
                </a:solidFill>
              </a:rPr>
              <a:t>Review </a:t>
            </a:r>
            <a:r>
              <a:rPr lang="en" sz="2000">
                <a:solidFill>
                  <a:schemeClr val="dk1"/>
                </a:solidFill>
              </a:rPr>
              <a:t>SAGE job aids on </a:t>
            </a:r>
            <a:r>
              <a:rPr lang="en" sz="2000" u="sng">
                <a:solidFill>
                  <a:schemeClr val="hlink"/>
                </a:solidFill>
                <a:hlinkClick r:id="rId7"/>
              </a:rPr>
              <a:t>UWFT for the Research Community</a:t>
            </a:r>
            <a:r>
              <a:rPr lang="en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lang="en" sz="3400">
                <a:latin typeface="Encode Sans Black"/>
                <a:ea typeface="Encode Sans Black"/>
                <a:cs typeface="Encode Sans Black"/>
                <a:sym typeface="Encode Sans Black"/>
              </a:rPr>
              <a:t>Q&amp;A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Workday</a:t>
            </a:r>
            <a:endParaRPr/>
          </a:p>
        </p:txBody>
      </p:sp>
      <p:sp>
        <p:nvSpPr>
          <p:cNvPr id="127" name="Google Shape;127;p29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Stepanka Sirotek, Jesse Rice, Nicole Flagg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Integrated Service Center (ISC)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Standalone Grant vs. Sponsored Grant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accounting of your transactions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Costing Allocations Update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Budget vs. Actual Report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Standalone Grant vs. Sponsored Grant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What’s the difference?</a:t>
            </a:r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grant worktag in Workday is meant to represent sponsored grants. Due to the complicated nature of UW’s accounting system, there was a need to also use the grant worktag for another, separate purpose.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grant worktag is also being used for Startup funds, Retention funds, and a few other edge cases by the Accounting team. 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How can I tell them apart?</a:t>
            </a:r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Ways to differentiate: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Standalone grant name will often include terms such as “startup” or “retention”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No award is connected to a standalone grant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The most reliable way is to look at the Financial Hierarchy. You can navigate up the hierarchy until you see “Standalone Grant” or “Grants with Awards”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Examples: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GR022403 is a sponsored grant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GR000953 is a standalone grant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/>
              <a:t>View accounting</a:t>
            </a:r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SI-0000015256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GR019710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/>
              <a:t>Costing Allocations Issue	</a:t>
            </a:r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Email sent on 8/16 to impacted departments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We are seeing folks override grant worktags on costing allocations. We have set up a validation to not allow this. For validations already created, you will have to go back and redo the costing allocation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/>
              <a:t>Budget vs. Actual</a:t>
            </a:r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All of the live to date data posted to Workday in lump sums with a June 2023 accounting date. To access transaction level details on your historical data you will need to go into the legacy financial systems.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/>
              <a:t>Useful Excel Formulas (ty Stepanka Sirotek)</a:t>
            </a:r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The following can be useful when you download a report from Workday to Excel that has all of the worktags in one column: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=IFERROR(MID(O2,SEARCH("Balancing Unit: ",O2,1),21),"")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=IFERROR(MID(O2,SEARCH("Fund: ",O2,1),11),"")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=IFERROR(MID(O2,SEARCH("Function: ",O2,1),15),"")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=IFERROR(MID(O2,SEARCH("Resource: ",O2,1),18),"")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=IFERROR(MID(O2,SEARCH("Grant: ",O2,1),15),"")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•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=IFERROR(MID(O2,SEARCH("Cost Center: ",O2,1),21),"")</a:t>
            </a:r>
            <a:endParaRPr/>
          </a:p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1385</Words>
  <Application>Microsoft Office PowerPoint</Application>
  <PresentationFormat>On-screen Show (4:3)</PresentationFormat>
  <Paragraphs>126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Merriweather Sans</vt:lpstr>
      <vt:lpstr>Open Sans Light</vt:lpstr>
      <vt:lpstr>Open Sans</vt:lpstr>
      <vt:lpstr>Calibri</vt:lpstr>
      <vt:lpstr>Encode Sans</vt:lpstr>
      <vt:lpstr>Encode Sans Black</vt:lpstr>
      <vt:lpstr>Arial</vt:lpstr>
      <vt:lpstr>Simple Light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F. Carney</dc:creator>
  <cp:lastModifiedBy>Patrick F. Carney</cp:lastModifiedBy>
  <cp:revision>1</cp:revision>
  <dcterms:modified xsi:type="dcterms:W3CDTF">2023-08-22T17:56:35Z</dcterms:modified>
</cp:coreProperties>
</file>