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3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Encode Sans Black" panose="020B0604020202020204" charset="0"/>
      <p:bold r:id="rId17"/>
    </p:embeddedFont>
    <p:embeddedFont>
      <p:font typeface="Merriweather Sans" pitchFamily="2" charset="0"/>
      <p:regular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Open Sans Light" panose="020B0306030504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inRIYsTrl+lUzt3WhdnNjLGShc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5219cde768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" name="Google Shape;57;g25219cde768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5219cde76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0" name="Google Shape;80;g25219cde76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5219cde76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g25219cde76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5219cde768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g25219cde76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5219cde768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" name="Google Shape;103;g25219cde768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5219cde76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" name="Google Shape;110;g25219cde76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5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5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Google Shape;10;p5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9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" name="Google Shape;31;p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11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11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1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" name="Google Shape;42;p12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2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Google Shape;47;p13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vinceg@uw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NIH SNAP Award Setup: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Current vs Future State</a:t>
            </a:r>
            <a:endParaRPr/>
          </a:p>
        </p:txBody>
      </p:sp>
      <p:sp>
        <p:nvSpPr>
          <p:cNvPr id="54" name="Google Shape;54;p1"/>
          <p:cNvSpPr txBox="1"/>
          <p:nvPr/>
        </p:nvSpPr>
        <p:spPr>
          <a:xfrm>
            <a:off x="692029" y="4308049"/>
            <a:ext cx="6656731" cy="181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Bonus UWFT MRAM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June 16th, 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Vince Gonzalez, Associate Director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Grant &amp; Contract Accounting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5219cde768_0_4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NIH SNAP Awards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g25219cde768_0_45"/>
          <p:cNvSpPr txBox="1">
            <a:spLocks noGrp="1"/>
          </p:cNvSpPr>
          <p:nvPr>
            <p:ph type="body" idx="2"/>
          </p:nvPr>
        </p:nvSpPr>
        <p:spPr>
          <a:xfrm>
            <a:off x="624305" y="172797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&gt;"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The National Institutes of Health (NIH) have provisions that modify an award to streamline submission of information. These provisions are referred to as Streamlined Noncompeting Award Process (SNAP). 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sz="1000" b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&gt;"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These SNAP provisions are outlined in an award document in Section III – Standard Terms and Conditions. 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sz="1200" b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g25219cde768_0_45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Special UWFT MRAM - Vince Gonzalez - Grant &amp; Contract Accounting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SNAP Award Setup - Current State 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"/>
          <p:cNvSpPr txBox="1">
            <a:spLocks noGrp="1"/>
          </p:cNvSpPr>
          <p:nvPr>
            <p:ph type="body" idx="2"/>
          </p:nvPr>
        </p:nvSpPr>
        <p:spPr>
          <a:xfrm>
            <a:off x="624305" y="172797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&gt;"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Upon receipt of the year 1 (or 1st year of the competitive segment) of funding, GCA processes a New Funding Action and setup a budget number with a current period equal to the Project Period (or planned competitive segment). 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sz="1200" b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&gt;"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Future years of funding (years 2 – 5), would be processed as Supplement Funding Actions</a:t>
            </a:r>
            <a:endParaRPr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Special UWFT MRAM - Vince Gonzalez - Grant &amp; Contract Accounting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SNAP Setup - Current State (Continued)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"/>
          <p:cNvSpPr txBox="1">
            <a:spLocks noGrp="1"/>
          </p:cNvSpPr>
          <p:nvPr>
            <p:ph type="body" idx="2"/>
          </p:nvPr>
        </p:nvSpPr>
        <p:spPr>
          <a:xfrm>
            <a:off x="758830" y="1824675"/>
            <a:ext cx="8196300" cy="4015500"/>
          </a:xfrm>
          <a:prstGeom prst="rect">
            <a:avLst/>
          </a:prstGeom>
          <a:noFill/>
          <a:ln>
            <a:noFill/>
          </a:ln>
          <a:effectLst>
            <a:outerShdw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GCA Sets Up Budget with </a:t>
            </a:r>
            <a:r>
              <a:rPr lang="en-US" sz="1800" u="sng">
                <a:latin typeface="Arial"/>
                <a:ea typeface="Arial"/>
                <a:cs typeface="Arial"/>
                <a:sym typeface="Arial"/>
              </a:rPr>
              <a:t>Current Period of 1/1/2023 to 12/31/2027</a:t>
            </a:r>
            <a:endParaRPr sz="1800" u="sng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Special UWFT MRAM - Vince Gonzalez - Grant &amp; Contract Accounting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825" y="2502687"/>
            <a:ext cx="6187699" cy="30259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3"/>
          <p:cNvSpPr/>
          <p:nvPr/>
        </p:nvSpPr>
        <p:spPr>
          <a:xfrm>
            <a:off x="6911525" y="4703425"/>
            <a:ext cx="1460700" cy="542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580000" algn="bl" rotWithShape="0">
              <a:schemeClr val="dk1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219cde768_0_2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SNAP Award Setup - Future State 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g25219cde768_0_23"/>
          <p:cNvSpPr txBox="1">
            <a:spLocks noGrp="1"/>
          </p:cNvSpPr>
          <p:nvPr>
            <p:ph type="body" idx="2"/>
          </p:nvPr>
        </p:nvSpPr>
        <p:spPr>
          <a:xfrm>
            <a:off x="624305" y="172797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&gt;"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Upon receipt of year 1 (or 1st year of the competitive segment) of funding, GCA will process the Award Setup Request (ASR) and setup an Award Line for the period being funded, aka the Budget Period.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200" b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&gt;"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Future Periods of funding received (years 2 – 5) would be processed as Supplement &amp; Extension Modifications (MODs).</a:t>
            </a:r>
            <a:endParaRPr sz="11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25219cde768_0_23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Special UWFT MRAM - Vince Gonzalez - Grant &amp; Contract Accounting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5219cde768_0_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SNAP Setup - Future State (Continued)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25219cde768_0_15"/>
          <p:cNvSpPr txBox="1">
            <a:spLocks noGrp="1"/>
          </p:cNvSpPr>
          <p:nvPr>
            <p:ph type="body" idx="2"/>
          </p:nvPr>
        </p:nvSpPr>
        <p:spPr>
          <a:xfrm>
            <a:off x="758830" y="1824675"/>
            <a:ext cx="8196300" cy="4015500"/>
          </a:xfrm>
          <a:prstGeom prst="rect">
            <a:avLst/>
          </a:prstGeom>
          <a:noFill/>
          <a:ln>
            <a:noFill/>
          </a:ln>
          <a:effectLst>
            <a:outerShdw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GCA Will Set Up Award Line with </a:t>
            </a:r>
            <a:r>
              <a:rPr lang="en-US" sz="1700" u="sng">
                <a:latin typeface="Arial"/>
                <a:ea typeface="Arial"/>
                <a:cs typeface="Arial"/>
                <a:sym typeface="Arial"/>
              </a:rPr>
              <a:t>dates of 1/1/2023 to 12/31/2023</a:t>
            </a:r>
            <a:endParaRPr sz="1700" u="sng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25219cde768_0_15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Special UWFT MRAM - Vince Gonzalez - Grant &amp; Contract Accounting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g25219cde768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825" y="2502687"/>
            <a:ext cx="6187699" cy="30259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25219cde768_0_15"/>
          <p:cNvSpPr/>
          <p:nvPr/>
        </p:nvSpPr>
        <p:spPr>
          <a:xfrm>
            <a:off x="6911525" y="2674025"/>
            <a:ext cx="1460700" cy="542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580000" algn="bl" rotWithShape="0">
              <a:schemeClr val="dk1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5219cde768_0_3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Impact on Award Management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25219cde768_0_32"/>
          <p:cNvSpPr txBox="1">
            <a:spLocks noGrp="1"/>
          </p:cNvSpPr>
          <p:nvPr>
            <p:ph type="body" idx="2"/>
          </p:nvPr>
        </p:nvSpPr>
        <p:spPr>
          <a:xfrm>
            <a:off x="624305" y="172797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&gt;"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Departments would need to wait for non-competing continuation years of funding to supplement and extend existing award line(s).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sz="1200" b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&gt;"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If there are delays in funding for non-competing years, a department may need to request a Temporary Budget Extension MOD to extend the award line and ensure award expenditures can continue to post. 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b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25219cde768_0_32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Special UWFT MRAM - Vince Gonzalez - Grant &amp; Contract Accounting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5219cde768_0_3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Similar Impact to Other Awards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25219cde768_0_39"/>
          <p:cNvSpPr txBox="1">
            <a:spLocks noGrp="1"/>
          </p:cNvSpPr>
          <p:nvPr>
            <p:ph type="body" idx="2"/>
          </p:nvPr>
        </p:nvSpPr>
        <p:spPr>
          <a:xfrm>
            <a:off x="624305" y="172797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&gt;"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This setup change will also impact awards setup similar to NIH SNAP, including but not limited to awards from: 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–"/>
            </a:pPr>
            <a:r>
              <a:rPr lang="en-US" sz="2400" b="0">
                <a:latin typeface="Arial"/>
                <a:ea typeface="Arial"/>
                <a:cs typeface="Arial"/>
                <a:sym typeface="Arial"/>
              </a:rPr>
              <a:t>National Science Foundation</a:t>
            </a:r>
            <a:endParaRPr sz="2400" b="0"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–"/>
            </a:pPr>
            <a:r>
              <a:rPr lang="en-US" sz="2400" b="0">
                <a:latin typeface="Arial"/>
                <a:ea typeface="Arial"/>
                <a:cs typeface="Arial"/>
                <a:sym typeface="Arial"/>
              </a:rPr>
              <a:t>U.S. Department of Energy</a:t>
            </a:r>
            <a:endParaRPr sz="2400" b="0"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–"/>
            </a:pPr>
            <a:r>
              <a:rPr lang="en-US" sz="2400" b="0">
                <a:latin typeface="Arial"/>
                <a:ea typeface="Arial"/>
                <a:cs typeface="Arial"/>
                <a:sym typeface="Arial"/>
              </a:rPr>
              <a:t>U.S. Department of Education</a:t>
            </a:r>
            <a:endParaRPr sz="2400" b="0"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–"/>
            </a:pPr>
            <a:r>
              <a:rPr lang="en-US" sz="2400" b="0">
                <a:latin typeface="Arial"/>
                <a:ea typeface="Arial"/>
                <a:cs typeface="Arial"/>
                <a:sym typeface="Arial"/>
              </a:rPr>
              <a:t>U.S. Geological Survey</a:t>
            </a:r>
            <a:endParaRPr sz="2400" b="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sz="2400" b="0">
                <a:latin typeface="Arial"/>
                <a:ea typeface="Arial"/>
                <a:cs typeface="Arial"/>
                <a:sym typeface="Arial"/>
              </a:rPr>
              <a:t>National Oceanic &amp; Atmospheric Administration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b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25219cde768_0_39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Special UWFT MRAM - Vince Gonzalez - Grant &amp; Contract Accounting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5219cde768_0_5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Questions? 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25219cde768_0_55"/>
          <p:cNvSpPr txBox="1">
            <a:spLocks noGrp="1"/>
          </p:cNvSpPr>
          <p:nvPr>
            <p:ph type="body" idx="2"/>
          </p:nvPr>
        </p:nvSpPr>
        <p:spPr>
          <a:xfrm>
            <a:off x="624300" y="2078400"/>
            <a:ext cx="8196300" cy="3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If you have additional questions, please feel free to reach out to me via email at </a:t>
            </a:r>
            <a:r>
              <a:rPr lang="en-US" b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vinceg@uw.edu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b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 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b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25219cde768_0_55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Special UWFT MRAM - Vince Gonzalez - Grant &amp; Contract Accounting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483</Words>
  <Application>Microsoft Office PowerPoint</Application>
  <PresentationFormat>On-screen Show (4:3)</PresentationFormat>
  <Paragraphs>47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Merriweather Sans</vt:lpstr>
      <vt:lpstr>Open Sans Light</vt:lpstr>
      <vt:lpstr>Arial</vt:lpstr>
      <vt:lpstr>Calibri</vt:lpstr>
      <vt:lpstr>Open Sans</vt:lpstr>
      <vt:lpstr>Encode Sans Black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Azalea Vasquez</cp:lastModifiedBy>
  <cp:revision>1</cp:revision>
  <dcterms:created xsi:type="dcterms:W3CDTF">2014-10-14T00:51:43Z</dcterms:created>
  <dcterms:modified xsi:type="dcterms:W3CDTF">2023-06-16T17:45:19Z</dcterms:modified>
</cp:coreProperties>
</file>