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Encode Sans" panose="020B0604020202020204" charset="0"/>
      <p:regular r:id="rId17"/>
      <p:bold r:id="rId18"/>
    </p:embeddedFont>
    <p:embeddedFont>
      <p:font typeface="Open Sans" panose="020B0606030504020204" pitchFamily="3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a big thank you to all who support the ongoing professional development of our research administration staff!</a:t>
            </a:r>
            <a:endParaRPr/>
          </a:p>
        </p:txBody>
      </p:sp>
      <p:sp>
        <p:nvSpPr>
          <p:cNvPr id="189" name="Google Shape;1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Thank you!</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As is obvious from today’s meeting content, and the Financial Transformation presentation that follows, our work in research administration is complex and nuanced. All of you doing this work know the value and necessity of continuing to learn as we work together keep the UW’s 1.6 billion dollar research enterprise running compliantly and effectively. The CORE Certificate in Research Administration is one pathway we can all take to help us share common knowledge and practices in our work at the UW. </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Today we are recognizing folks who have taken advantage of learning by completing the CORE certificate in research administration This is the sixth group of graduates since CORE launched this certificate in the fall of 2019. To date, 579 people have enrolled in the certificate and as today 151 of them have met all requirements to receive the certificate.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recognize the recipients on a semi-annual basis in the MRAM venue and today we are going to take a moment to recognize the achievements in this last round completers. Not all of them chose to include their names in today’s announcement but you all know who you are! </a:t>
            </a:r>
            <a:endParaRPr/>
          </a:p>
        </p:txBody>
      </p:sp>
      <p:sp>
        <p:nvSpPr>
          <p:cNvPr id="104" name="Google Shape;10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Today let’s give a shout out to these who have taken advantage of learning available to them by completing the CORE Certificate in Research Administration!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give a shout out to some of our most recent graduates and give them a hand!</a:t>
            </a: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uwresearch.gosignmeup.com/public/course/brow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washington.edu/research/training/cor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t="29927" b="29927"/>
          <a:stretch/>
        </p:blipFill>
        <p:spPr>
          <a:xfrm>
            <a:off x="0" y="5562600"/>
            <a:ext cx="9144000" cy="1290934"/>
          </a:xfrm>
          <a:prstGeom prst="rect">
            <a:avLst/>
          </a:prstGeom>
          <a:noFill/>
          <a:ln>
            <a:noFill/>
          </a:ln>
        </p:spPr>
      </p:pic>
      <p:sp>
        <p:nvSpPr>
          <p:cNvPr id="90" name="Google Shape;90;p13"/>
          <p:cNvSpPr/>
          <p:nvPr/>
        </p:nvSpPr>
        <p:spPr>
          <a:xfrm>
            <a:off x="0" y="1066800"/>
            <a:ext cx="9144000" cy="48723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13"/>
          <p:cNvSpPr/>
          <p:nvPr/>
        </p:nvSpPr>
        <p:spPr>
          <a:xfrm>
            <a:off x="0" y="1"/>
            <a:ext cx="9153525" cy="11430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13"/>
          <p:cNvSpPr txBox="1"/>
          <p:nvPr/>
        </p:nvSpPr>
        <p:spPr>
          <a:xfrm>
            <a:off x="191140" y="1127641"/>
            <a:ext cx="6840175" cy="472437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US" sz="2800" b="0" i="0" u="none" strike="noStrike" cap="none">
                <a:solidFill>
                  <a:schemeClr val="lt1"/>
                </a:solidFill>
                <a:latin typeface="Arial"/>
                <a:ea typeface="Arial"/>
                <a:cs typeface="Arial"/>
                <a:sym typeface="Arial"/>
              </a:rPr>
              <a:t>FT and the CORE curriculum</a:t>
            </a:r>
            <a:endParaRPr/>
          </a:p>
          <a:p>
            <a:pPr marL="640080" marR="0" lvl="0" indent="-342900" algn="l" rtl="0">
              <a:lnSpc>
                <a:spcPct val="100000"/>
              </a:lnSpc>
              <a:spcBef>
                <a:spcPts val="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Compliance focused courses little change</a:t>
            </a:r>
            <a:endParaRPr/>
          </a:p>
          <a:p>
            <a:pPr marL="640080" marR="0" lvl="1" indent="-342900" algn="l" rtl="0">
              <a:lnSpc>
                <a:spcPct val="100000"/>
              </a:lnSpc>
              <a:spcBef>
                <a:spcPts val="120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Process/systems courses significant change</a:t>
            </a:r>
            <a:endParaRPr/>
          </a:p>
          <a:p>
            <a:pPr marL="1257300" marR="0" lvl="2" indent="-342900" algn="l" rtl="0">
              <a:lnSpc>
                <a:spcPct val="100000"/>
              </a:lnSpc>
              <a:spcBef>
                <a:spcPts val="60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Setup and Manage Your Award</a:t>
            </a:r>
            <a:endParaRPr/>
          </a:p>
          <a:p>
            <a:pPr marL="1257300" marR="0" lvl="2" indent="-342900" algn="l" rtl="0">
              <a:lnSpc>
                <a:spcPct val="100000"/>
              </a:lnSpc>
              <a:spcBef>
                <a:spcPts val="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Processes at Award Closeout</a:t>
            </a:r>
            <a:endParaRPr/>
          </a:p>
          <a:p>
            <a:pPr marL="1257300" marR="0" lvl="2" indent="-342900" algn="l" rtl="0">
              <a:lnSpc>
                <a:spcPct val="100000"/>
              </a:lnSpc>
              <a:spcBef>
                <a:spcPts val="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Managing Cost Share</a:t>
            </a:r>
            <a:endParaRPr/>
          </a:p>
          <a:p>
            <a:pPr marL="1257300" marR="0" lvl="2" indent="-342900" algn="l" rtl="0">
              <a:lnSpc>
                <a:spcPct val="100000"/>
              </a:lnSpc>
              <a:spcBef>
                <a:spcPts val="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Salary and Cost Transfers</a:t>
            </a:r>
            <a:endParaRPr/>
          </a:p>
          <a:p>
            <a:pPr marL="1257300" marR="0" lvl="2" indent="-342900" algn="l" rtl="0">
              <a:lnSpc>
                <a:spcPct val="100000"/>
              </a:lnSpc>
              <a:spcBef>
                <a:spcPts val="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Internal Controls in Purchasing</a:t>
            </a:r>
            <a:endParaRPr/>
          </a:p>
          <a:p>
            <a:pPr marL="0" marR="0" lvl="0" indent="0" algn="l" rtl="0">
              <a:lnSpc>
                <a:spcPct val="100000"/>
              </a:lnSpc>
              <a:spcBef>
                <a:spcPts val="0"/>
              </a:spcBef>
              <a:spcAft>
                <a:spcPts val="0"/>
              </a:spcAft>
              <a:buNone/>
            </a:pPr>
            <a:endParaRPr sz="24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None/>
            </a:pPr>
            <a:endParaRPr sz="4400" b="0" i="0" u="none" strike="noStrike" cap="none">
              <a:solidFill>
                <a:schemeClr val="lt1"/>
              </a:solidFill>
              <a:latin typeface="Encode Sans"/>
              <a:ea typeface="Encode Sans"/>
              <a:cs typeface="Encode Sans"/>
              <a:sym typeface="Encode Sans"/>
            </a:endParaRPr>
          </a:p>
        </p:txBody>
      </p:sp>
      <p:sp>
        <p:nvSpPr>
          <p:cNvPr id="93" name="Google Shape;93;p13"/>
          <p:cNvSpPr txBox="1"/>
          <p:nvPr/>
        </p:nvSpPr>
        <p:spPr>
          <a:xfrm>
            <a:off x="1449220" y="2838832"/>
            <a:ext cx="5439918" cy="307777"/>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BF9000"/>
              </a:solidFill>
              <a:latin typeface="Arial"/>
              <a:ea typeface="Arial"/>
              <a:cs typeface="Arial"/>
              <a:sym typeface="Arial"/>
            </a:endParaRPr>
          </a:p>
        </p:txBody>
      </p:sp>
      <p:sp>
        <p:nvSpPr>
          <p:cNvPr id="94" name="Google Shape;94;p13"/>
          <p:cNvSpPr txBox="1"/>
          <p:nvPr/>
        </p:nvSpPr>
        <p:spPr>
          <a:xfrm>
            <a:off x="152400" y="3555529"/>
            <a:ext cx="737616" cy="307777"/>
          </a:xfrm>
          <a:prstGeom prst="rect">
            <a:avLst/>
          </a:prstGeom>
          <a:noFill/>
          <a:ln>
            <a:noFill/>
          </a:ln>
        </p:spPr>
        <p:txBody>
          <a:bodyPr spcFirstLastPara="1" wrap="square" lIns="0" tIns="45700" rIns="0" bIns="45700" anchor="t" anchorCtr="0">
            <a:spAutoFit/>
          </a:bodyPr>
          <a:lstStyle/>
          <a:p>
            <a:pPr marL="0" marR="0" lvl="0" indent="0" algn="r" rtl="0">
              <a:lnSpc>
                <a:spcPct val="100000"/>
              </a:lnSpc>
              <a:spcBef>
                <a:spcPts val="0"/>
              </a:spcBef>
              <a:spcAft>
                <a:spcPts val="0"/>
              </a:spcAft>
              <a:buNone/>
            </a:pPr>
            <a:endParaRPr sz="1400" b="1" i="0" u="none" strike="noStrike" cap="none">
              <a:solidFill>
                <a:srgbClr val="595959"/>
              </a:solidFill>
              <a:latin typeface="Arial"/>
              <a:ea typeface="Arial"/>
              <a:cs typeface="Arial"/>
              <a:sym typeface="Arial"/>
            </a:endParaRPr>
          </a:p>
        </p:txBody>
      </p:sp>
      <p:pic>
        <p:nvPicPr>
          <p:cNvPr id="95" name="Google Shape;95;p13" descr="C:\Users\hient2\Desktop\Untitled-1.png"/>
          <p:cNvPicPr preferRelativeResize="0"/>
          <p:nvPr/>
        </p:nvPicPr>
        <p:blipFill rotWithShape="1">
          <a:blip r:embed="rId4">
            <a:alphaModFix/>
          </a:blip>
          <a:srcRect/>
          <a:stretch/>
        </p:blipFill>
        <p:spPr>
          <a:xfrm>
            <a:off x="6553200" y="152400"/>
            <a:ext cx="2768927" cy="1006186"/>
          </a:xfrm>
          <a:prstGeom prst="rect">
            <a:avLst/>
          </a:prstGeom>
          <a:noFill/>
          <a:ln>
            <a:noFill/>
          </a:ln>
        </p:spPr>
      </p:pic>
      <p:pic>
        <p:nvPicPr>
          <p:cNvPr id="96" name="Google Shape;96;p13"/>
          <p:cNvPicPr preferRelativeResize="0"/>
          <p:nvPr/>
        </p:nvPicPr>
        <p:blipFill rotWithShape="1">
          <a:blip r:embed="rId5">
            <a:alphaModFix/>
          </a:blip>
          <a:srcRect/>
          <a:stretch/>
        </p:blipFill>
        <p:spPr>
          <a:xfrm>
            <a:off x="7945073" y="6058691"/>
            <a:ext cx="1180460" cy="794843"/>
          </a:xfrm>
          <a:prstGeom prst="rect">
            <a:avLst/>
          </a:prstGeom>
          <a:noFill/>
          <a:ln>
            <a:noFill/>
          </a:ln>
        </p:spPr>
      </p:pic>
      <p:sp>
        <p:nvSpPr>
          <p:cNvPr id="97" name="Google Shape;97;p13"/>
          <p:cNvSpPr txBox="1"/>
          <p:nvPr/>
        </p:nvSpPr>
        <p:spPr>
          <a:xfrm>
            <a:off x="17663" y="378104"/>
            <a:ext cx="6886205" cy="707886"/>
          </a:xfrm>
          <a:prstGeom prst="rect">
            <a:avLst/>
          </a:prstGeom>
          <a:noFill/>
          <a:ln>
            <a:noFill/>
          </a:ln>
        </p:spPr>
        <p:txBody>
          <a:bodyPr spcFirstLastPara="1" wrap="square" lIns="91425" tIns="45700" rIns="91425" bIns="45700" anchor="t" anchorCtr="0">
            <a:spAutoFit/>
          </a:bodyPr>
          <a:lstStyle/>
          <a:p>
            <a:pPr marL="182880" marR="0" lvl="0" indent="0" algn="l" rtl="0">
              <a:lnSpc>
                <a:spcPct val="100000"/>
              </a:lnSpc>
              <a:spcBef>
                <a:spcPts val="0"/>
              </a:spcBef>
              <a:spcAft>
                <a:spcPts val="0"/>
              </a:spcAft>
              <a:buNone/>
            </a:pPr>
            <a:r>
              <a:rPr lang="en-US" sz="4000" b="1" i="0" u="none" strike="noStrike" cap="none">
                <a:solidFill>
                  <a:schemeClr val="lt1"/>
                </a:solidFill>
                <a:latin typeface="Arial"/>
                <a:ea typeface="Arial"/>
                <a:cs typeface="Arial"/>
                <a:sym typeface="Arial"/>
              </a:rPr>
              <a:t>Updates</a:t>
            </a:r>
            <a:endParaRPr/>
          </a:p>
        </p:txBody>
      </p:sp>
      <p:sp>
        <p:nvSpPr>
          <p:cNvPr id="98" name="Google Shape;98;p13"/>
          <p:cNvSpPr/>
          <p:nvPr/>
        </p:nvSpPr>
        <p:spPr>
          <a:xfrm>
            <a:off x="6968587" y="1163661"/>
            <a:ext cx="2170858" cy="473889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13"/>
          <p:cNvSpPr txBox="1"/>
          <p:nvPr/>
        </p:nvSpPr>
        <p:spPr>
          <a:xfrm>
            <a:off x="7190213" y="3036331"/>
            <a:ext cx="1877587" cy="677108"/>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917B4C"/>
                </a:solidFill>
                <a:latin typeface="Arial"/>
                <a:ea typeface="Arial"/>
                <a:cs typeface="Arial"/>
                <a:sym typeface="Arial"/>
              </a:rPr>
              <a:t>CORE Home </a:t>
            </a:r>
            <a:r>
              <a:rPr lang="en-US" sz="1200" b="0" i="0" u="sng" strike="noStrike" cap="none">
                <a:solidFill>
                  <a:srgbClr val="2F5496"/>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https://www.washington.edu/research/training/core/</a:t>
            </a:r>
            <a:endParaRPr sz="1200" b="0" i="0" u="none" strike="noStrike" cap="none">
              <a:solidFill>
                <a:srgbClr val="2F5496"/>
              </a:solidFill>
              <a:latin typeface="Arial"/>
              <a:ea typeface="Arial"/>
              <a:cs typeface="Arial"/>
              <a:sym typeface="Arial"/>
            </a:endParaRPr>
          </a:p>
        </p:txBody>
      </p:sp>
      <p:sp>
        <p:nvSpPr>
          <p:cNvPr id="100" name="Google Shape;100;p13"/>
          <p:cNvSpPr txBox="1"/>
          <p:nvPr/>
        </p:nvSpPr>
        <p:spPr>
          <a:xfrm>
            <a:off x="7096034" y="1981200"/>
            <a:ext cx="21360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917B4C"/>
                </a:solidFill>
                <a:latin typeface="Arial"/>
                <a:ea typeface="Arial"/>
                <a:cs typeface="Arial"/>
                <a:sym typeface="Arial"/>
              </a:rPr>
              <a:t>CORE Registration</a:t>
            </a:r>
            <a:endParaRPr/>
          </a:p>
          <a:p>
            <a:pPr marL="0" marR="0" lvl="0" indent="0" algn="l" rtl="0">
              <a:lnSpc>
                <a:spcPct val="100000"/>
              </a:lnSpc>
              <a:spcBef>
                <a:spcPts val="0"/>
              </a:spcBef>
              <a:spcAft>
                <a:spcPts val="0"/>
              </a:spcAft>
              <a:buNone/>
            </a:pPr>
            <a:r>
              <a:rPr lang="en-US" sz="1100" b="0" i="0" u="sng" strike="noStrike" cap="none">
                <a:solidFill>
                  <a:srgbClr val="2F5496"/>
                </a:solidFill>
                <a:latin typeface="Arial"/>
                <a:ea typeface="Arial"/>
                <a:cs typeface="Arial"/>
                <a:sym typeface="Arial"/>
                <a:hlinkClick r:id="rId7">
                  <a:extLst>
                    <a:ext uri="{A12FA001-AC4F-418D-AE19-62706E023703}">
                      <ahyp:hlinkClr xmlns:ahyp="http://schemas.microsoft.com/office/drawing/2018/hyperlinkcolor" val="tx"/>
                    </a:ext>
                  </a:extLst>
                </a:hlinkClick>
              </a:rPr>
              <a:t>https://uwresearch.gosignmeup.com/public/course/browse</a:t>
            </a:r>
            <a:endParaRPr sz="1100" b="0" i="0" u="sng" strike="noStrike" cap="none">
              <a:solidFill>
                <a:srgbClr val="2F549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2"/>
          <p:cNvPicPr preferRelativeResize="0"/>
          <p:nvPr/>
        </p:nvPicPr>
        <p:blipFill rotWithShape="1">
          <a:blip r:embed="rId3">
            <a:alphaModFix/>
          </a:blip>
          <a:srcRect t="29927" b="29927"/>
          <a:stretch/>
        </p:blipFill>
        <p:spPr>
          <a:xfrm>
            <a:off x="0" y="5562604"/>
            <a:ext cx="9149948" cy="1290935"/>
          </a:xfrm>
          <a:prstGeom prst="rect">
            <a:avLst/>
          </a:prstGeom>
          <a:noFill/>
          <a:ln>
            <a:noFill/>
          </a:ln>
        </p:spPr>
      </p:pic>
      <p:sp>
        <p:nvSpPr>
          <p:cNvPr id="192" name="Google Shape;192;p22"/>
          <p:cNvSpPr/>
          <p:nvPr/>
        </p:nvSpPr>
        <p:spPr>
          <a:xfrm>
            <a:off x="0" y="1081092"/>
            <a:ext cx="9149948" cy="4503488"/>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22"/>
          <p:cNvSpPr/>
          <p:nvPr/>
        </p:nvSpPr>
        <p:spPr>
          <a:xfrm>
            <a:off x="4" y="0"/>
            <a:ext cx="9159480" cy="11430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94" name="Google Shape;194;p22"/>
          <p:cNvSpPr txBox="1"/>
          <p:nvPr/>
        </p:nvSpPr>
        <p:spPr>
          <a:xfrm>
            <a:off x="491732" y="2853811"/>
            <a:ext cx="8346994" cy="313932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Arial"/>
                <a:ea typeface="Arial"/>
                <a:cs typeface="Arial"/>
                <a:sym typeface="Arial"/>
              </a:rPr>
              <a:t>A big thank you in supporting the UW research enterprise. We are stronger together!</a:t>
            </a:r>
            <a:endParaRPr sz="27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pic>
        <p:nvPicPr>
          <p:cNvPr id="195" name="Google Shape;195;p22" descr="C:\Users\hient2\Desktop\Untitled-1.png"/>
          <p:cNvPicPr preferRelativeResize="0"/>
          <p:nvPr/>
        </p:nvPicPr>
        <p:blipFill rotWithShape="1">
          <a:blip r:embed="rId4">
            <a:alphaModFix/>
          </a:blip>
          <a:srcRect/>
          <a:stretch/>
        </p:blipFill>
        <p:spPr>
          <a:xfrm>
            <a:off x="6557468" y="152401"/>
            <a:ext cx="2770728" cy="1006187"/>
          </a:xfrm>
          <a:prstGeom prst="rect">
            <a:avLst/>
          </a:prstGeom>
          <a:noFill/>
          <a:ln>
            <a:noFill/>
          </a:ln>
        </p:spPr>
      </p:pic>
      <p:pic>
        <p:nvPicPr>
          <p:cNvPr id="196" name="Google Shape;196;p22"/>
          <p:cNvPicPr preferRelativeResize="0"/>
          <p:nvPr/>
        </p:nvPicPr>
        <p:blipFill rotWithShape="1">
          <a:blip r:embed="rId5">
            <a:alphaModFix/>
          </a:blip>
          <a:srcRect/>
          <a:stretch/>
        </p:blipFill>
        <p:spPr>
          <a:xfrm>
            <a:off x="7777457" y="5943600"/>
            <a:ext cx="1358903" cy="914400"/>
          </a:xfrm>
          <a:prstGeom prst="rect">
            <a:avLst/>
          </a:prstGeom>
          <a:noFill/>
          <a:ln>
            <a:noFill/>
          </a:ln>
        </p:spPr>
      </p:pic>
      <p:sp>
        <p:nvSpPr>
          <p:cNvPr id="197" name="Google Shape;197;p22"/>
          <p:cNvSpPr txBox="1"/>
          <p:nvPr/>
        </p:nvSpPr>
        <p:spPr>
          <a:xfrm>
            <a:off x="17678" y="225703"/>
            <a:ext cx="68907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Thank You!</a:t>
            </a:r>
            <a:endParaRPr sz="2000" b="0" i="0" u="none" strike="noStrike" cap="none">
              <a:solidFill>
                <a:srgbClr val="000000"/>
              </a:solidFill>
              <a:latin typeface="Arial"/>
              <a:ea typeface="Arial"/>
              <a:cs typeface="Arial"/>
              <a:sym typeface="Arial"/>
            </a:endParaRPr>
          </a:p>
        </p:txBody>
      </p:sp>
      <p:sp>
        <p:nvSpPr>
          <p:cNvPr id="198" name="Google Shape;198;p22"/>
          <p:cNvSpPr txBox="1"/>
          <p:nvPr/>
        </p:nvSpPr>
        <p:spPr>
          <a:xfrm>
            <a:off x="152499" y="3555534"/>
            <a:ext cx="738096" cy="338555"/>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4"/>
          <p:cNvPicPr preferRelativeResize="0"/>
          <p:nvPr/>
        </p:nvPicPr>
        <p:blipFill rotWithShape="1">
          <a:blip r:embed="rId3">
            <a:alphaModFix/>
          </a:blip>
          <a:srcRect t="29928" b="29924"/>
          <a:stretch/>
        </p:blipFill>
        <p:spPr>
          <a:xfrm>
            <a:off x="0" y="5562604"/>
            <a:ext cx="9143493" cy="1290935"/>
          </a:xfrm>
          <a:prstGeom prst="rect">
            <a:avLst/>
          </a:prstGeom>
          <a:noFill/>
          <a:ln>
            <a:noFill/>
          </a:ln>
        </p:spPr>
      </p:pic>
      <p:sp>
        <p:nvSpPr>
          <p:cNvPr id="107" name="Google Shape;107;p14"/>
          <p:cNvSpPr/>
          <p:nvPr/>
        </p:nvSpPr>
        <p:spPr>
          <a:xfrm>
            <a:off x="0" y="1146546"/>
            <a:ext cx="9143400" cy="4544354"/>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8" name="Google Shape;108;p14"/>
          <p:cNvSpPr/>
          <p:nvPr/>
        </p:nvSpPr>
        <p:spPr>
          <a:xfrm>
            <a:off x="4" y="0"/>
            <a:ext cx="9153000" cy="1143000"/>
          </a:xfrm>
          <a:prstGeom prst="rect">
            <a:avLst/>
          </a:prstGeom>
          <a:solidFill>
            <a:srgbClr val="0B53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9" name="Google Shape;109;p14"/>
          <p:cNvSpPr txBox="1"/>
          <p:nvPr/>
        </p:nvSpPr>
        <p:spPr>
          <a:xfrm>
            <a:off x="191125" y="1167100"/>
            <a:ext cx="8938800" cy="513787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chemeClr val="lt1"/>
                </a:solidFill>
                <a:latin typeface="Calibri"/>
                <a:ea typeface="Calibri"/>
                <a:cs typeface="Calibri"/>
                <a:sym typeface="Calibri"/>
              </a:rPr>
              <a:t>Certificate in Research Administration Graduates</a:t>
            </a:r>
            <a:endParaRPr sz="1600" b="0" i="0" u="none" strike="noStrike" cap="none">
              <a:solidFill>
                <a:srgbClr val="000000"/>
              </a:solidFill>
              <a:latin typeface="Arial"/>
              <a:ea typeface="Arial"/>
              <a:cs typeface="Arial"/>
              <a:sym typeface="Arial"/>
            </a:endParaRPr>
          </a:p>
          <a:p>
            <a:pPr marL="600059" marR="0" lvl="1" indent="-257167" algn="l" rtl="0">
              <a:lnSpc>
                <a:spcPct val="15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579 enrolled in the certificate</a:t>
            </a:r>
            <a:endParaRPr sz="1400" b="0" i="0" u="none" strike="noStrike" cap="none">
              <a:solidFill>
                <a:srgbClr val="000000"/>
              </a:solidFill>
              <a:latin typeface="Arial"/>
              <a:ea typeface="Arial"/>
              <a:cs typeface="Arial"/>
              <a:sym typeface="Arial"/>
            </a:endParaRPr>
          </a:p>
          <a:p>
            <a:pPr marL="600059" marR="0" lvl="1" indent="-257167" algn="l" rtl="0">
              <a:lnSpc>
                <a:spcPct val="15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151 graduates since August 2020</a:t>
            </a:r>
            <a:endParaRPr sz="2800" b="0" i="0" u="none" strike="noStrike" cap="none">
              <a:solidFill>
                <a:schemeClr val="lt1"/>
              </a:solidFill>
              <a:latin typeface="Calibri"/>
              <a:ea typeface="Calibri"/>
              <a:cs typeface="Calibri"/>
              <a:sym typeface="Calibri"/>
            </a:endParaRPr>
          </a:p>
          <a:p>
            <a:pPr marL="1371600" marR="0" lvl="2" indent="-406400" algn="l" rtl="0">
              <a:lnSpc>
                <a:spcPct val="150000"/>
              </a:lnSpc>
              <a:spcBef>
                <a:spcPts val="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11 graduates in sixth group </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Encode Sans"/>
              <a:ea typeface="Encode Sans"/>
              <a:cs typeface="Encode Sans"/>
              <a:sym typeface="Encode Sans"/>
            </a:endParaRPr>
          </a:p>
        </p:txBody>
      </p:sp>
      <p:sp>
        <p:nvSpPr>
          <p:cNvPr id="110" name="Google Shape;110;p14"/>
          <p:cNvSpPr txBox="1"/>
          <p:nvPr/>
        </p:nvSpPr>
        <p:spPr>
          <a:xfrm>
            <a:off x="152392" y="3555534"/>
            <a:ext cx="737700" cy="3387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pic>
        <p:nvPicPr>
          <p:cNvPr id="111" name="Google Shape;111;p14" descr="C:\Users\hient2\Desktop\Untitled-1.png"/>
          <p:cNvPicPr preferRelativeResize="0"/>
          <p:nvPr/>
        </p:nvPicPr>
        <p:blipFill rotWithShape="1">
          <a:blip r:embed="rId4">
            <a:alphaModFix/>
          </a:blip>
          <a:srcRect/>
          <a:stretch/>
        </p:blipFill>
        <p:spPr>
          <a:xfrm>
            <a:off x="6552843" y="152401"/>
            <a:ext cx="2768774" cy="1006187"/>
          </a:xfrm>
          <a:prstGeom prst="rect">
            <a:avLst/>
          </a:prstGeom>
          <a:noFill/>
          <a:ln>
            <a:noFill/>
          </a:ln>
        </p:spPr>
      </p:pic>
      <p:pic>
        <p:nvPicPr>
          <p:cNvPr id="112" name="Google Shape;112;p14"/>
          <p:cNvPicPr preferRelativeResize="0"/>
          <p:nvPr/>
        </p:nvPicPr>
        <p:blipFill rotWithShape="1">
          <a:blip r:embed="rId5">
            <a:alphaModFix/>
          </a:blip>
          <a:srcRect/>
          <a:stretch/>
        </p:blipFill>
        <p:spPr>
          <a:xfrm>
            <a:off x="7771972" y="5943600"/>
            <a:ext cx="1357945" cy="914400"/>
          </a:xfrm>
          <a:prstGeom prst="rect">
            <a:avLst/>
          </a:prstGeom>
          <a:noFill/>
          <a:ln>
            <a:noFill/>
          </a:ln>
        </p:spPr>
      </p:pic>
      <p:sp>
        <p:nvSpPr>
          <p:cNvPr id="113" name="Google Shape;113;p14"/>
          <p:cNvSpPr txBox="1"/>
          <p:nvPr/>
        </p:nvSpPr>
        <p:spPr>
          <a:xfrm>
            <a:off x="17666" y="225703"/>
            <a:ext cx="68859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Recognition!</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pic>
        <p:nvPicPr>
          <p:cNvPr id="119" name="Google Shape;119;p15"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pic>
        <p:nvPicPr>
          <p:cNvPr id="120" name="Google Shape;120;p15" descr="Blue fireworks explosion in the sky"/>
          <p:cNvPicPr preferRelativeResize="0"/>
          <p:nvPr/>
        </p:nvPicPr>
        <p:blipFill rotWithShape="1">
          <a:blip r:embed="rId4">
            <a:alphaModFix/>
          </a:blip>
          <a:srcRect t="13924" r="-1" b="13923"/>
          <a:stretch/>
        </p:blipFill>
        <p:spPr>
          <a:xfrm>
            <a:off x="0" y="0"/>
            <a:ext cx="9143997" cy="3681401"/>
          </a:xfrm>
          <a:prstGeom prst="rect">
            <a:avLst/>
          </a:prstGeom>
          <a:noFill/>
          <a:ln>
            <a:noFill/>
          </a:ln>
        </p:spPr>
      </p:pic>
      <p:sp>
        <p:nvSpPr>
          <p:cNvPr id="121" name="Google Shape;121;p15"/>
          <p:cNvSpPr/>
          <p:nvPr/>
        </p:nvSpPr>
        <p:spPr>
          <a:xfrm>
            <a:off x="0" y="0"/>
            <a:ext cx="9144000" cy="3663220"/>
          </a:xfrm>
          <a:prstGeom prst="rect">
            <a:avLst/>
          </a:prstGeom>
          <a:solidFill>
            <a:schemeClr val="dk1">
              <a:alpha val="49411"/>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5"/>
          <p:cNvSpPr txBox="1">
            <a:spLocks noGrp="1"/>
          </p:cNvSpPr>
          <p:nvPr>
            <p:ph type="ctrTitle"/>
          </p:nvPr>
        </p:nvSpPr>
        <p:spPr>
          <a:xfrm>
            <a:off x="3705" y="1252897"/>
            <a:ext cx="872734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925"/>
              <a:buFont typeface="Open Sans"/>
              <a:buNone/>
            </a:pPr>
            <a:r>
              <a:rPr lang="en-US" sz="4000">
                <a:solidFill>
                  <a:schemeClr val="lt1"/>
                </a:solidFill>
                <a:latin typeface="Arial"/>
                <a:ea typeface="Arial"/>
                <a:cs typeface="Arial"/>
                <a:sym typeface="Arial"/>
              </a:rPr>
              <a:t>Certificate in Research Administration Program Graduates </a:t>
            </a:r>
            <a:endParaRPr sz="8000">
              <a:latin typeface="Arial"/>
              <a:ea typeface="Arial"/>
              <a:cs typeface="Arial"/>
              <a:sym typeface="Arial"/>
            </a:endParaRPr>
          </a:p>
        </p:txBody>
      </p:sp>
      <p:cxnSp>
        <p:nvCxnSpPr>
          <p:cNvPr id="123" name="Google Shape;123;p15"/>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pic>
        <p:nvPicPr>
          <p:cNvPr id="124" name="Google Shape;124;p15"/>
          <p:cNvPicPr preferRelativeResize="0"/>
          <p:nvPr/>
        </p:nvPicPr>
        <p:blipFill rotWithShape="1">
          <a:blip r:embed="rId5">
            <a:alphaModFix/>
          </a:blip>
          <a:srcRect/>
          <a:stretch/>
        </p:blipFill>
        <p:spPr>
          <a:xfrm>
            <a:off x="4267200" y="3124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pic>
        <p:nvPicPr>
          <p:cNvPr id="130" name="Google Shape;130;p16"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31" name="Google Shape;131;p16"/>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2" name="Google Shape;132;p16"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33" name="Google Shape;133;p16"/>
          <p:cNvSpPr txBox="1">
            <a:spLocks noGrp="1"/>
          </p:cNvSpPr>
          <p:nvPr>
            <p:ph type="ctrTitle"/>
          </p:nvPr>
        </p:nvSpPr>
        <p:spPr>
          <a:xfrm>
            <a:off x="0" y="1360270"/>
            <a:ext cx="91440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Maggie Fenwood Hughes</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Research Manager</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CoLab for Community &amp; Behavioral Health Policy</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Department of Psychiatry &amp; Behavioral Sciences</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34" name="Google Shape;134;p16"/>
          <p:cNvSpPr txBox="1">
            <a:spLocks noGrp="1"/>
          </p:cNvSpPr>
          <p:nvPr>
            <p:ph type="subTitle" idx="1"/>
          </p:nvPr>
        </p:nvSpPr>
        <p:spPr>
          <a:xfrm>
            <a:off x="-2881" y="3351052"/>
            <a:ext cx="1884305" cy="2637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Arial"/>
                <a:ea typeface="Arial"/>
                <a:cs typeface="Arial"/>
                <a:sym typeface="Arial"/>
              </a:rPr>
              <a:t>Congratulations!</a:t>
            </a:r>
            <a:endParaRPr>
              <a:latin typeface="Arial"/>
              <a:ea typeface="Arial"/>
              <a:cs typeface="Arial"/>
              <a:sym typeface="Arial"/>
            </a:endParaRPr>
          </a:p>
        </p:txBody>
      </p:sp>
      <p:cxnSp>
        <p:nvCxnSpPr>
          <p:cNvPr id="135" name="Google Shape;135;p16"/>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par>
                          <p:cTn id="8" fill="hold">
                            <p:stCondLst>
                              <p:cond delay="500"/>
                            </p:stCondLst>
                            <p:childTnLst>
                              <p:par>
                                <p:cTn id="9" presetID="10" presetClass="entr" presetSubtype="0" fill="hold" nodeType="afterEffect">
                                  <p:stCondLst>
                                    <p:cond delay="7250"/>
                                  </p:stCondLst>
                                  <p:childTnLst>
                                    <p:set>
                                      <p:cBhvr>
                                        <p:cTn id="10" dur="1" fill="hold">
                                          <p:stCondLst>
                                            <p:cond delay="0"/>
                                          </p:stCondLst>
                                        </p:cTn>
                                        <p:tgtEl>
                                          <p:spTgt spid="134">
                                            <p:txEl>
                                              <p:pRg st="0" end="0"/>
                                            </p:txEl>
                                          </p:spTgt>
                                        </p:tgtEl>
                                        <p:attrNameLst>
                                          <p:attrName>style.visibility</p:attrName>
                                        </p:attrNameLst>
                                      </p:cBhvr>
                                      <p:to>
                                        <p:strVal val="visible"/>
                                      </p:to>
                                    </p:set>
                                    <p:animEffect transition="in" filter="fade">
                                      <p:cBhvr>
                                        <p:cTn id="11" dur="500"/>
                                        <p:tgtEl>
                                          <p:spTgt spid="13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2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140" name="Google Shape;140;p17"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41" name="Google Shape;141;p17"/>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p17"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43" name="Google Shape;143;p17"/>
          <p:cNvSpPr txBox="1">
            <a:spLocks noGrp="1"/>
          </p:cNvSpPr>
          <p:nvPr>
            <p:ph type="ctrTitle"/>
          </p:nvPr>
        </p:nvSpPr>
        <p:spPr>
          <a:xfrm>
            <a:off x="0" y="1310478"/>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Jacob Lemmon</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Budget/Fiscal Analyst</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Department of Laboratory Medicine &amp; Pathology</a:t>
            </a:r>
            <a:endParaRPr sz="300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44" name="Google Shape;144;p17"/>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Congratulations!</a:t>
            </a:r>
            <a:endParaRPr sz="1400" b="0" i="0" u="none" strike="noStrike" cap="none">
              <a:solidFill>
                <a:srgbClr val="000000"/>
              </a:solidFill>
              <a:latin typeface="Arial"/>
              <a:ea typeface="Arial"/>
              <a:cs typeface="Arial"/>
              <a:sym typeface="Arial"/>
            </a:endParaRPr>
          </a:p>
        </p:txBody>
      </p:sp>
      <p:cxnSp>
        <p:nvCxnSpPr>
          <p:cNvPr id="145" name="Google Shape;145;p17"/>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par>
                          <p:cTn id="8" fill="hold">
                            <p:stCondLst>
                              <p:cond delay="500"/>
                            </p:stCondLst>
                            <p:childTnLst>
                              <p:par>
                                <p:cTn id="9" presetID="10" presetClass="entr" presetSubtype="0" fill="hold" nodeType="afterEffect">
                                  <p:stCondLst>
                                    <p:cond delay="6500"/>
                                  </p:stCondLst>
                                  <p:childTnLst>
                                    <p:set>
                                      <p:cBhvr>
                                        <p:cTn id="10" dur="1" fill="hold">
                                          <p:stCondLst>
                                            <p:cond delay="0"/>
                                          </p:stCondLst>
                                        </p:cTn>
                                        <p:tgtEl>
                                          <p:spTgt spid="144">
                                            <p:txEl>
                                              <p:pRg st="0" end="0"/>
                                            </p:txEl>
                                          </p:spTgt>
                                        </p:tgtEl>
                                        <p:attrNameLst>
                                          <p:attrName>style.visibility</p:attrName>
                                        </p:attrNameLst>
                                      </p:cBhvr>
                                      <p:to>
                                        <p:strVal val="visible"/>
                                      </p:to>
                                    </p:set>
                                    <p:animEffect transition="in" filter="fade">
                                      <p:cBhvr>
                                        <p:cTn id="11" dur="500"/>
                                        <p:tgtEl>
                                          <p:spTgt spid="14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125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18"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51" name="Google Shape;151;p18"/>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2" name="Google Shape;152;p18"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53" name="Google Shape;153;p18"/>
          <p:cNvSpPr txBox="1">
            <a:spLocks noGrp="1"/>
          </p:cNvSpPr>
          <p:nvPr>
            <p:ph type="ctrTitle"/>
          </p:nvPr>
        </p:nvSpPr>
        <p:spPr>
          <a:xfrm>
            <a:off x="0" y="1052146"/>
            <a:ext cx="8999400" cy="210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Will Patrone</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Research Coordinator</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Department of Urology</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School of Medicine/Fred Hutchinson Cancer Center</a:t>
            </a:r>
            <a:endParaRPr sz="3000">
              <a:solidFill>
                <a:schemeClr val="lt1"/>
              </a:solidFill>
              <a:latin typeface="Arial"/>
              <a:ea typeface="Arial"/>
              <a:cs typeface="Arial"/>
              <a:sym typeface="Arial"/>
            </a:endParaRPr>
          </a:p>
        </p:txBody>
      </p:sp>
      <p:sp>
        <p:nvSpPr>
          <p:cNvPr id="154" name="Google Shape;154;p18"/>
          <p:cNvSpPr txBox="1">
            <a:spLocks noGrp="1"/>
          </p:cNvSpPr>
          <p:nvPr>
            <p:ph type="subTitle" idx="1"/>
          </p:nvPr>
        </p:nvSpPr>
        <p:spPr>
          <a:xfrm>
            <a:off x="0" y="3362490"/>
            <a:ext cx="2476500" cy="3041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Arial"/>
                <a:ea typeface="Arial"/>
                <a:cs typeface="Arial"/>
                <a:sym typeface="Arial"/>
              </a:rPr>
              <a:t>Congratulations!</a:t>
            </a:r>
            <a:endParaRPr>
              <a:latin typeface="Arial"/>
              <a:ea typeface="Arial"/>
              <a:cs typeface="Arial"/>
              <a:sym typeface="Arial"/>
            </a:endParaRPr>
          </a:p>
        </p:txBody>
      </p:sp>
      <p:cxnSp>
        <p:nvCxnSpPr>
          <p:cNvPr id="155" name="Google Shape;155;p18"/>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154">
                                            <p:txEl>
                                              <p:pRg st="0" end="0"/>
                                            </p:txEl>
                                          </p:spTgt>
                                        </p:tgtEl>
                                        <p:attrNameLst>
                                          <p:attrName>style.visibility</p:attrName>
                                        </p:attrNameLst>
                                      </p:cBhvr>
                                      <p:to>
                                        <p:strVal val="visible"/>
                                      </p:to>
                                    </p:set>
                                    <p:animEffect transition="in" filter="fade">
                                      <p:cBhvr>
                                        <p:cTn id="11" dur="500"/>
                                        <p:tgtEl>
                                          <p:spTgt spid="15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125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pic>
        <p:nvPicPr>
          <p:cNvPr id="160" name="Google Shape;160;p19"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61" name="Google Shape;161;p19"/>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19"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63" name="Google Shape;163;p19"/>
          <p:cNvSpPr txBox="1">
            <a:spLocks noGrp="1"/>
          </p:cNvSpPr>
          <p:nvPr>
            <p:ph type="ctrTitle"/>
          </p:nvPr>
        </p:nvSpPr>
        <p:spPr>
          <a:xfrm>
            <a:off x="0" y="1052146"/>
            <a:ext cx="8999400" cy="210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Hunter Robbins</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Program Coordinator</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Department of Bioengineering</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64" name="Google Shape;164;p19"/>
          <p:cNvSpPr txBox="1">
            <a:spLocks noGrp="1"/>
          </p:cNvSpPr>
          <p:nvPr>
            <p:ph type="subTitle" idx="1"/>
          </p:nvPr>
        </p:nvSpPr>
        <p:spPr>
          <a:xfrm>
            <a:off x="0" y="3362490"/>
            <a:ext cx="2476500" cy="3041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Arial"/>
                <a:ea typeface="Arial"/>
                <a:cs typeface="Arial"/>
                <a:sym typeface="Arial"/>
              </a:rPr>
              <a:t>Congratulations!</a:t>
            </a:r>
            <a:endParaRPr>
              <a:latin typeface="Arial"/>
              <a:ea typeface="Arial"/>
              <a:cs typeface="Arial"/>
              <a:sym typeface="Arial"/>
            </a:endParaRPr>
          </a:p>
        </p:txBody>
      </p:sp>
      <p:cxnSp>
        <p:nvCxnSpPr>
          <p:cNvPr id="165" name="Google Shape;165;p19"/>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164">
                                            <p:txEl>
                                              <p:pRg st="0" end="0"/>
                                            </p:txEl>
                                          </p:spTgt>
                                        </p:tgtEl>
                                        <p:attrNameLst>
                                          <p:attrName>style.visibility</p:attrName>
                                        </p:attrNameLst>
                                      </p:cBhvr>
                                      <p:to>
                                        <p:strVal val="visible"/>
                                      </p:to>
                                    </p:set>
                                    <p:animEffect transition="in" filter="fade">
                                      <p:cBhvr>
                                        <p:cTn id="11" dur="500"/>
                                        <p:tgtEl>
                                          <p:spTgt spid="16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12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pic>
        <p:nvPicPr>
          <p:cNvPr id="170" name="Google Shape;170;p20" descr="Graduates tossing caps into the air"/>
          <p:cNvPicPr preferRelativeResize="0"/>
          <p:nvPr/>
        </p:nvPicPr>
        <p:blipFill rotWithShape="1">
          <a:blip r:embed="rId3">
            <a:alphaModFix/>
          </a:blip>
          <a:srcRect t="18823" b="18824"/>
          <a:stretch/>
        </p:blipFill>
        <p:spPr>
          <a:xfrm>
            <a:off x="3" y="3176600"/>
            <a:ext cx="9143997" cy="3681402"/>
          </a:xfrm>
          <a:prstGeom prst="rect">
            <a:avLst/>
          </a:prstGeom>
          <a:noFill/>
          <a:ln>
            <a:noFill/>
          </a:ln>
        </p:spPr>
      </p:pic>
      <p:sp>
        <p:nvSpPr>
          <p:cNvPr id="171" name="Google Shape;171;p20"/>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p20" descr="Blue fireworks explosion in the sky"/>
          <p:cNvPicPr preferRelativeResize="0"/>
          <p:nvPr/>
        </p:nvPicPr>
        <p:blipFill rotWithShape="1">
          <a:blip r:embed="rId4">
            <a:alphaModFix/>
          </a:blip>
          <a:srcRect t="13924" b="13924"/>
          <a:stretch/>
        </p:blipFill>
        <p:spPr>
          <a:xfrm>
            <a:off x="144722" y="0"/>
            <a:ext cx="9144003" cy="3681402"/>
          </a:xfrm>
          <a:prstGeom prst="rect">
            <a:avLst/>
          </a:prstGeom>
          <a:noFill/>
          <a:ln>
            <a:noFill/>
          </a:ln>
        </p:spPr>
      </p:pic>
      <p:sp>
        <p:nvSpPr>
          <p:cNvPr id="173" name="Google Shape;173;p20"/>
          <p:cNvSpPr txBox="1">
            <a:spLocks noGrp="1"/>
          </p:cNvSpPr>
          <p:nvPr>
            <p:ph type="ctrTitle"/>
          </p:nvPr>
        </p:nvSpPr>
        <p:spPr>
          <a:xfrm>
            <a:off x="0" y="1276070"/>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Ivory Smith</a:t>
            </a:r>
            <a:endParaRPr sz="300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Program Operations Specialist</a:t>
            </a:r>
            <a:endParaRPr sz="300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Department of Pediatrics</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74" name="Google Shape;174;p20"/>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Congratulations!</a:t>
            </a:r>
            <a:endParaRPr sz="1400" b="0" i="0" u="none" strike="noStrike" cap="none">
              <a:solidFill>
                <a:srgbClr val="000000"/>
              </a:solidFill>
              <a:latin typeface="Arial"/>
              <a:ea typeface="Arial"/>
              <a:cs typeface="Arial"/>
              <a:sym typeface="Arial"/>
            </a:endParaRPr>
          </a:p>
        </p:txBody>
      </p:sp>
      <p:cxnSp>
        <p:nvCxnSpPr>
          <p:cNvPr id="175" name="Google Shape;175;p20"/>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174">
                                            <p:txEl>
                                              <p:pRg st="0" end="0"/>
                                            </p:txEl>
                                          </p:spTgt>
                                        </p:tgtEl>
                                        <p:attrNameLst>
                                          <p:attrName>style.visibility</p:attrName>
                                        </p:attrNameLst>
                                      </p:cBhvr>
                                      <p:to>
                                        <p:strVal val="visible"/>
                                      </p:to>
                                    </p:set>
                                    <p:animEffect transition="in" filter="fade">
                                      <p:cBhvr>
                                        <p:cTn id="11" dur="500"/>
                                        <p:tgtEl>
                                          <p:spTgt spid="17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fade">
                                      <p:cBhvr>
                                        <p:cTn id="15" dur="125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pic>
        <p:nvPicPr>
          <p:cNvPr id="180" name="Google Shape;180;p21" descr="Graduates tossing caps into the air"/>
          <p:cNvPicPr preferRelativeResize="0"/>
          <p:nvPr/>
        </p:nvPicPr>
        <p:blipFill rotWithShape="1">
          <a:blip r:embed="rId3">
            <a:alphaModFix/>
          </a:blip>
          <a:srcRect t="18823" b="18824"/>
          <a:stretch/>
        </p:blipFill>
        <p:spPr>
          <a:xfrm>
            <a:off x="3" y="3176600"/>
            <a:ext cx="9143997" cy="3681402"/>
          </a:xfrm>
          <a:prstGeom prst="rect">
            <a:avLst/>
          </a:prstGeom>
          <a:noFill/>
          <a:ln>
            <a:noFill/>
          </a:ln>
        </p:spPr>
      </p:pic>
      <p:sp>
        <p:nvSpPr>
          <p:cNvPr id="181" name="Google Shape;181;p21"/>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2" name="Google Shape;182;p21" descr="Blue fireworks explosion in the sky"/>
          <p:cNvPicPr preferRelativeResize="0"/>
          <p:nvPr/>
        </p:nvPicPr>
        <p:blipFill rotWithShape="1">
          <a:blip r:embed="rId4">
            <a:alphaModFix/>
          </a:blip>
          <a:srcRect t="13924" b="13924"/>
          <a:stretch/>
        </p:blipFill>
        <p:spPr>
          <a:xfrm>
            <a:off x="144722" y="0"/>
            <a:ext cx="9144003" cy="3681402"/>
          </a:xfrm>
          <a:prstGeom prst="rect">
            <a:avLst/>
          </a:prstGeom>
          <a:noFill/>
          <a:ln>
            <a:noFill/>
          </a:ln>
        </p:spPr>
      </p:pic>
      <p:sp>
        <p:nvSpPr>
          <p:cNvPr id="183" name="Google Shape;183;p21"/>
          <p:cNvSpPr txBox="1">
            <a:spLocks noGrp="1"/>
          </p:cNvSpPr>
          <p:nvPr>
            <p:ph type="ctrTitle"/>
          </p:nvPr>
        </p:nvSpPr>
        <p:spPr>
          <a:xfrm>
            <a:off x="0" y="1276070"/>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Alyssa Williamson</a:t>
            </a:r>
            <a:endParaRPr sz="300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Arial"/>
                <a:ea typeface="Arial"/>
                <a:cs typeface="Arial"/>
                <a:sym typeface="Arial"/>
              </a:rPr>
              <a:t>Senior Director, Clinical Programs</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Department of Medicine</a:t>
            </a:r>
            <a:br>
              <a:rPr lang="en-US" sz="3000">
                <a:solidFill>
                  <a:schemeClr val="lt1"/>
                </a:solidFill>
                <a:latin typeface="Arial"/>
                <a:ea typeface="Arial"/>
                <a:cs typeface="Arial"/>
                <a:sym typeface="Arial"/>
              </a:rPr>
            </a:br>
            <a:r>
              <a:rPr lang="en-US"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84" name="Google Shape;184;p21"/>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Congratulations!</a:t>
            </a:r>
            <a:endParaRPr sz="1400" b="0" i="0" u="none" strike="noStrike" cap="none">
              <a:solidFill>
                <a:srgbClr val="000000"/>
              </a:solidFill>
              <a:latin typeface="Arial"/>
              <a:ea typeface="Arial"/>
              <a:cs typeface="Arial"/>
              <a:sym typeface="Arial"/>
            </a:endParaRPr>
          </a:p>
        </p:txBody>
      </p:sp>
      <p:cxnSp>
        <p:nvCxnSpPr>
          <p:cNvPr id="185" name="Google Shape;185;p21"/>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184">
                                            <p:txEl>
                                              <p:pRg st="0" end="0"/>
                                            </p:txEl>
                                          </p:spTgt>
                                        </p:tgtEl>
                                        <p:attrNameLst>
                                          <p:attrName>style.visibility</p:attrName>
                                        </p:attrNameLst>
                                      </p:cBhvr>
                                      <p:to>
                                        <p:strVal val="visible"/>
                                      </p:to>
                                    </p:set>
                                    <p:animEffect transition="in" filter="fade">
                                      <p:cBhvr>
                                        <p:cTn id="11" dur="500"/>
                                        <p:tgtEl>
                                          <p:spTgt spid="18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fade">
                                      <p:cBhvr>
                                        <p:cTn id="15" dur="125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497</Words>
  <Application>Microsoft Office PowerPoint</Application>
  <PresentationFormat>On-screen Show (4:3)</PresentationFormat>
  <Paragraphs>55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Open Sans</vt:lpstr>
      <vt:lpstr>Encode Sans</vt:lpstr>
      <vt:lpstr>Calibri</vt:lpstr>
      <vt:lpstr>Office Theme</vt:lpstr>
      <vt:lpstr>PowerPoint Presentation</vt:lpstr>
      <vt:lpstr>PowerPoint Presentation</vt:lpstr>
      <vt:lpstr>Certificate in Research Administration Program Graduates </vt:lpstr>
      <vt:lpstr>Maggie Fenwood Hughes Research Manager CoLab for Community &amp; Behavioral Health Policy Department of Psychiatry &amp; Behavioral Sciences School of Medicine</vt:lpstr>
      <vt:lpstr>Jacob Lemmon Budget/Fiscal Analyst Department of Laboratory Medicine &amp; Pathology School of Medicine</vt:lpstr>
      <vt:lpstr>Will Patrone Research Coordinator Department of Urology School of Medicine/Fred Hutchinson Cancer Center</vt:lpstr>
      <vt:lpstr>Hunter Robbins Program Coordinator Department of Bioengineering School of Medicine</vt:lpstr>
      <vt:lpstr>Ivory Smith Program Operations Specialist Department of Pediatrics School of Medicine</vt:lpstr>
      <vt:lpstr>Alyssa Williamson Senior Director, Clinical Programs Department of Medicine School of Medicine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2023-04-14T16:38:44Z</dcterms:modified>
</cp:coreProperties>
</file>