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embeddedFontLst>
    <p:embeddedFont>
      <p:font typeface="Open Sans ExtraBold"/>
      <p:bold r:id="rId10"/>
      <p:boldItalic r:id="rId11"/>
    </p:embeddedFon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ExtraBold-boldItalic.fntdata"/><Relationship Id="rId10" Type="http://schemas.openxmlformats.org/officeDocument/2006/relationships/font" Target="fonts/OpenSansExtraBold-bold.fntdata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11" Type="http://schemas.openxmlformats.org/officeDocument/2006/relationships/image" Target="../media/image5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s://www.washington.edu/research/training/core/" TargetMode="External"/><Relationship Id="rId13" Type="http://schemas.openxmlformats.org/officeDocument/2006/relationships/image" Target="../media/image8.png"/><Relationship Id="rId12" Type="http://schemas.openxmlformats.org/officeDocument/2006/relationships/hyperlink" Target="https://www.washington.edu/research/learning/online/index.php/lessons/uw-faculty-grants-management-in-person-may-2020-session/?_ga=2.242686082.1676359505.1710372942-1804255275.1678140302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hyperlink" Target="https://www.washington.edu/research/training/core/" TargetMode="External"/><Relationship Id="rId14" Type="http://schemas.openxmlformats.org/officeDocument/2006/relationships/hyperlink" Target="https://hr.uw.edu/pod/courses-and-workshops/faculty-grants-management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300155"/>
            <a:ext cx="9144000" cy="443020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81000" y="1447800"/>
            <a:ext cx="8497046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8925" lvl="0" marL="288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 to existing overview courses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Grants Management for Investigators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Introduction to Research Administration (3/31)</a:t>
            </a:r>
            <a:endParaRPr/>
          </a:p>
          <a:p>
            <a:pPr indent="-347663" lvl="0" marL="347663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New courses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Reading the Notice of the Award (NoA)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SAGE Awards</a:t>
            </a:r>
            <a:endParaRPr/>
          </a:p>
          <a:p>
            <a:pPr indent="-347663" lvl="0" marL="347663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Coming Soon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Workday Reporting for Grant Managers (5/31)</a:t>
            </a:r>
            <a:endParaRPr b="0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90016" y="264922"/>
            <a:ext cx="8025384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57159" y="320308"/>
            <a:ext cx="6921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 Updates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0" y="1300155"/>
            <a:ext cx="9144000" cy="443020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65954" y="1625292"/>
            <a:ext cx="8497046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8925" lvl="0" marL="288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 to courses coming summer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Setup and Manage Your Award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Processes at Award Closeout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Internal Controls</a:t>
            </a:r>
            <a:endParaRPr/>
          </a:p>
          <a:p>
            <a:pPr indent="0" lvl="1" marL="625475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1" marL="34766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courses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targeted for end of the year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Understanding Cost Share at the UW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Effort Reporting and Compliance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90016" y="264922"/>
            <a:ext cx="8025384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757159" y="320308"/>
            <a:ext cx="6921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 Updates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890016" y="264922"/>
            <a:ext cx="6177976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757160" y="320308"/>
            <a:ext cx="5491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685146" y="1688476"/>
            <a:ext cx="31248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Instructor Led Courses</a:t>
            </a:r>
            <a:endParaRPr/>
          </a:p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Mar-Jun 2024:</a:t>
            </a:r>
            <a:endParaRPr/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9243" y="360024"/>
            <a:ext cx="5314286" cy="527619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/>
          <p:nvPr/>
        </p:nvSpPr>
        <p:spPr>
          <a:xfrm>
            <a:off x="-10048" y="5730359"/>
            <a:ext cx="9153525" cy="1112678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140" name="Google Shape;1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>
            <a:hlinkClick r:id="rId6"/>
          </p:cNvPr>
          <p:cNvSpPr/>
          <p:nvPr/>
        </p:nvSpPr>
        <p:spPr>
          <a:xfrm>
            <a:off x="4312600" y="6037138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751756" y="6040776"/>
            <a:ext cx="135802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-US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890016" y="264922"/>
            <a:ext cx="6177976" cy="805176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757160" y="320308"/>
            <a:ext cx="5491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685146" y="1688476"/>
            <a:ext cx="31248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On-Demand Courses</a:t>
            </a: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47448" y="1513396"/>
            <a:ext cx="5747465" cy="252520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07858" y="4317119"/>
            <a:ext cx="5626644" cy="124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6553200" y="4355811"/>
            <a:ext cx="238130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Information about GMI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