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1"/>
      <p:bold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Open Sans ExtraBold" panose="020B0906030804020204" pitchFamily="34" charset="0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AFBC584-5704-4206-969D-AB3FEA2F4CFD}">
  <a:tblStyle styleId="{8AFBC584-5704-4206-969D-AB3FEA2F4CF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5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sz="3600" b="1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stacked content with Titles">
  <p:cSld name="Two stacked content with Title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2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3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4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sz="20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zed content and logos">
  <p:cSld name="Sized content and logos">
    <p:bg>
      <p:bgPr>
        <a:solidFill>
          <a:schemeClr val="lt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gray)">
  <p:cSld name="Fullscreen Content w/logos (gray)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white)">
  <p:cSld name="Fullscreen Content w/logos (white)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Only (white)">
  <p:cSld name="Fullscreen Content Only (white)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gos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 gray">
  <p:cSld name="Title on gra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gray)">
  <p:cSld name="Totally Blank (gray)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sz="2800" b="1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1" name="Google Shape;21;p3"/>
          <p:cNvCxnSpPr/>
          <p:nvPr/>
        </p:nvCxnSpPr>
        <p:spPr>
          <a:xfrm>
            <a:off x="457200" y="993289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white)">
  <p:cSld name="Totally Blank (white)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>
            <a:spLocks noGrp="1"/>
          </p:cNvSpPr>
          <p:nvPr>
            <p:ph type="sldNum" idx="12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, content">
  <p:cSld name="Title, subtitle, content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tructors and Thank you">
  <p:cSld name="Instructors and Thank yo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y Section Header">
  <p:cSld name="Gray Section Header">
    <p:bg>
      <p:bgPr>
        <a:solidFill>
          <a:srgbClr val="BFBFB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avLst/>
            <a:gdLst/>
            <a:ahLst/>
            <a:cxnLst/>
            <a:rect l="l" t="t" r="r" b="b"/>
            <a:pathLst>
              <a:path w="7848600" h="1676400" extrusionOk="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sz="5400" b="1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stacked content">
  <p:cSld name="2 stacke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Titles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research-administration-learning/introduction-to-research-administra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research.gosignmeup.com/public/Course/browse?courseid=434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BPNOIqfH3WDq6F6BlHDFtwPwGJdWG7fV/view" TargetMode="External"/><Relationship Id="rId7" Type="http://schemas.openxmlformats.org/officeDocument/2006/relationships/hyperlink" Target="https://uwconnect.uw.edu/finance?id=kb_article_view&amp;sysparm_article=KB003283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wconnect.uw.edu/finance?id=kb_article_view&amp;sysparm_article=KB0032834" TargetMode="External"/><Relationship Id="rId5" Type="http://schemas.openxmlformats.org/officeDocument/2006/relationships/hyperlink" Target="https://uwconnect.uw.edu/finance?id=kb_article_view&amp;sysparm_article=KB0032811" TargetMode="External"/><Relationship Id="rId4" Type="http://schemas.openxmlformats.org/officeDocument/2006/relationships/hyperlink" Target="https://uwconnect.uw.edu/finance?id=kb_article_view&amp;sysparm_article=KB003283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484752" y="2734263"/>
            <a:ext cx="7875638" cy="1645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 AND NEW LEARNING RESOURCES</a:t>
            </a:r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474782" y="4975881"/>
            <a:ext cx="6289431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</a:pPr>
            <a:r>
              <a:rPr lang="en-US" sz="1400" b="0">
                <a:latin typeface="Open Sans"/>
                <a:ea typeface="Open Sans"/>
                <a:cs typeface="Open Sans"/>
                <a:sym typeface="Open Sans"/>
              </a:rPr>
              <a:t>Laurie Stephan, Associate Director for Learning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</a:pPr>
            <a:r>
              <a:rPr lang="en-US" sz="1400" b="0">
                <a:latin typeface="Open Sans"/>
                <a:ea typeface="Open Sans"/>
                <a:cs typeface="Open Sans"/>
                <a:sym typeface="Open Sans"/>
              </a:rPr>
              <a:t>Office of Research Central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24"/>
          <p:cNvSpPr txBox="1">
            <a:spLocks noGrp="1"/>
          </p:cNvSpPr>
          <p:nvPr>
            <p:ph type="dt" idx="10"/>
          </p:nvPr>
        </p:nvSpPr>
        <p:spPr>
          <a:xfrm>
            <a:off x="474782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April 2024</a:t>
            </a:r>
            <a:endParaRPr/>
          </a:p>
        </p:txBody>
      </p:sp>
      <p:cxnSp>
        <p:nvCxnSpPr>
          <p:cNvPr id="159" name="Google Shape;159;p24"/>
          <p:cNvCxnSpPr/>
          <p:nvPr/>
        </p:nvCxnSpPr>
        <p:spPr>
          <a:xfrm>
            <a:off x="609600" y="4800600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0" name="Google Shape;160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id="161" name="Google Shape;161;p24" descr="A yellow and black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CORE UPDATES</a:t>
            </a:r>
            <a:endParaRPr sz="2800"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cxnSp>
        <p:nvCxnSpPr>
          <p:cNvPr id="167" name="Google Shape;167;p25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8" name="Google Shape;168;p25"/>
          <p:cNvSpPr txBox="1"/>
          <p:nvPr/>
        </p:nvSpPr>
        <p:spPr>
          <a:xfrm>
            <a:off x="762000" y="1174955"/>
            <a:ext cx="8239500" cy="64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Arial"/>
              <a:buChar char="•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Research Administration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on-demand course open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New Course: </a:t>
            </a: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Navigating the New Frontier of Financial Reporting for Grants Managers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May 30, 9:30AM–12:00PM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0150" marR="0" lvl="2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Interfacing with Workday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0150" marR="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AWD Information in Workday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0150" marR="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Grant Budget vs Actuals R1234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657350" marR="0" lvl="3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Running the report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657350" marR="0" lvl="3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Reviewing Journal Lines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114550" marR="0" lvl="4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Filters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114550" marR="0" lvl="4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Budgeting Monitoring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0150" marR="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Exporting Data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200150" marR="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Visualizing Data with WD Tables</a:t>
            </a:r>
            <a:endParaRPr/>
          </a:p>
          <a:p>
            <a:pPr marL="1200150" marR="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Encumbrances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CHECK OUT A NEW VIDEO </a:t>
            </a:r>
            <a:endParaRPr sz="2800"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cxnSp>
        <p:nvCxnSpPr>
          <p:cNvPr id="174" name="Google Shape;174;p26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5" name="Google Shape;175;p26"/>
          <p:cNvSpPr txBox="1"/>
          <p:nvPr/>
        </p:nvSpPr>
        <p:spPr>
          <a:xfrm>
            <a:off x="762000" y="1174955"/>
            <a:ext cx="8239432" cy="707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Arial"/>
              <a:buChar char="•"/>
            </a:pPr>
            <a:r>
              <a:rPr lang="en-US" sz="1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Purchase Order Lifecycle R1514</a:t>
            </a:r>
            <a:r>
              <a:rPr lang="en-US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demonstration at the April UW Finance Reporting Webinar. Timestamp: 10:19-21:00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Erik Sheker, Office of Research, provides real world examples of how to use this report to identify and troubleshoot issues with your POs in Workday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Award Structures in Workday—Vince Gonzalez, GCA, provides a tour of the information that lives at the Award level in Workday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ourier New"/>
              <a:buChar char="o"/>
            </a:pPr>
            <a:r>
              <a:rPr lang="en-US" sz="1800" b="0" i="0" u="sng" strike="noStrike" cap="non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Non-SNAP (HRSA) Award</a:t>
            </a:r>
            <a:endParaRPr/>
          </a:p>
          <a:p>
            <a:pPr marL="742950" marR="0" lvl="1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ourier New"/>
              <a:buChar char="o"/>
            </a:pPr>
            <a:r>
              <a:rPr lang="en-US" sz="1800" b="0" i="0" u="sng" strike="noStrike" cap="non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SNAP (NIH) Award</a:t>
            </a:r>
            <a:endParaRPr/>
          </a:p>
          <a:p>
            <a:pPr marL="742950" marR="0" lvl="1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ourier New"/>
              <a:buChar char="o"/>
            </a:pPr>
            <a:r>
              <a:rPr lang="en-US" sz="1800" b="0" i="0" u="sng" strike="noStrike" cap="non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Multi-year Fixed Amount Award</a:t>
            </a:r>
            <a:endParaRPr sz="1800" b="0" i="0" u="none" strike="noStrike" cap="none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742950" marR="0" lvl="1" indent="-2857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ourier New"/>
              <a:buChar char="o"/>
            </a:pPr>
            <a:r>
              <a:rPr lang="en-US" sz="1800" b="0" i="0" u="sng" strike="noStrike" cap="non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Multi-year Milestone Award</a:t>
            </a:r>
            <a:r>
              <a:rPr lang="en-US" sz="1800" b="0" i="0" u="none" strike="noStrike" cap="none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endParaRPr sz="1800" b="0" i="0" u="sng" strike="noStrike" cap="none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42950" marR="0" lvl="1" indent="-1714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101833" y="1227527"/>
            <a:ext cx="9812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NEW!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457200" y="213186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WORKDAY FINANCE FOR THE RESEARCH COMMUNITY LEARNING RESOURCES</a:t>
            </a:r>
            <a:endParaRPr/>
          </a:p>
        </p:txBody>
      </p:sp>
      <p:cxnSp>
        <p:nvCxnSpPr>
          <p:cNvPr id="182" name="Google Shape;182;p27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3" name="Google Shape;183;p27"/>
          <p:cNvSpPr txBox="1"/>
          <p:nvPr/>
        </p:nvSpPr>
        <p:spPr>
          <a:xfrm>
            <a:off x="762000" y="1371600"/>
            <a:ext cx="73914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Vice Provost for Research started outreach with research community to assess Workday Finance and transition training needs in January 2024</a:t>
            </a:r>
            <a:endParaRPr/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March 2024 Office of Research Central launched survey through MRAM to rank most needed learning resources</a:t>
            </a:r>
            <a:endParaRPr/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129 responses to survey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SURVEY RESULTS</a:t>
            </a:r>
            <a:endParaRPr sz="2800">
              <a:solidFill>
                <a:schemeClr val="accent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cxnSp>
        <p:nvCxnSpPr>
          <p:cNvPr id="189" name="Google Shape;189;p28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0" name="Google Shape;190;p28" descr="A screenshot of a compute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795" t="-861" r="11182" b="46550"/>
          <a:stretch/>
        </p:blipFill>
        <p:spPr>
          <a:xfrm>
            <a:off x="743465" y="1068861"/>
            <a:ext cx="8128042" cy="519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SURVEY RESULTS</a:t>
            </a:r>
            <a:endParaRPr sz="2800">
              <a:solidFill>
                <a:schemeClr val="accent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cxnSp>
        <p:nvCxnSpPr>
          <p:cNvPr id="196" name="Google Shape;196;p29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7" name="Google Shape;197;p29" descr="A screenshot of a compute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2693" t="53271" r="10284" b="-2070"/>
          <a:stretch/>
        </p:blipFill>
        <p:spPr>
          <a:xfrm>
            <a:off x="459260" y="1272381"/>
            <a:ext cx="8323278" cy="4839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SURVEY RESPONSES </a:t>
            </a:r>
            <a:r>
              <a:rPr lang="en-US" sz="2800">
                <a:latin typeface="Open Sans ExtraBold"/>
                <a:ea typeface="Open Sans ExtraBold"/>
                <a:cs typeface="Open Sans ExtraBold"/>
                <a:sym typeface="Open Sans ExtraBold"/>
              </a:rPr>
              <a:t>RANKED </a:t>
            </a:r>
            <a:endParaRPr/>
          </a:p>
        </p:txBody>
      </p:sp>
      <p:cxnSp>
        <p:nvCxnSpPr>
          <p:cNvPr id="203" name="Google Shape;203;p30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204" name="Google Shape;204;p30"/>
          <p:cNvGraphicFramePr/>
          <p:nvPr/>
        </p:nvGraphicFramePr>
        <p:xfrm>
          <a:off x="770708" y="10366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{8AFBC584-5704-4206-969D-AB3FEA2F4CFD}</a:tableStyleId>
              </a:tblPr>
              <a:tblGrid>
                <a:gridCol w="660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WORKDAY FINANCE FOR THE RESEARCH COMMUNITY TRAINING TOPICS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 Score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Navigating Financial Reporting for Grants Managers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96%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Top Ten Workday Reports for Grants Managers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93%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Guide to Subaward Budget Setup, Invoicing &amp; Modifications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89%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Grant Manager completion of a GCA only MOD with GCA review for integration with Workday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85%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Grant Manager completion of an ASR with GCA review for integration with Workday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83%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ECC for the Grants Manager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78%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Payroll Accounting Adjustments (with and without Salary Cap) &amp; Worktag Adjustments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77%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Supplier &amp; External Customer Invoices (creating &amp; receiving)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66%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Create Requisition PO or BPO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64%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Workday Reports for RPPRs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60%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Allocate Costs to Multiple Cost Centers on Single Transaction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58%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Transfer Awards for Incoming Faculty 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50% </a:t>
                      </a:r>
                      <a:endParaRPr/>
                    </a:p>
                  </a:txBody>
                  <a:tcPr marL="66675" marR="6667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WORK IN PROGRESS REVIEW SESSIONS </a:t>
            </a:r>
            <a:endParaRPr/>
          </a:p>
        </p:txBody>
      </p:sp>
      <p:cxnSp>
        <p:nvCxnSpPr>
          <p:cNvPr id="210" name="Google Shape;210;p31"/>
          <p:cNvCxnSpPr/>
          <p:nvPr/>
        </p:nvCxnSpPr>
        <p:spPr>
          <a:xfrm>
            <a:off x="533400" y="990600"/>
            <a:ext cx="84582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1" name="Google Shape;211;p31"/>
          <p:cNvSpPr txBox="1"/>
          <p:nvPr/>
        </p:nvSpPr>
        <p:spPr>
          <a:xfrm>
            <a:off x="533400" y="1371600"/>
            <a:ext cx="7848600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GOAL: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gather feedback from the MRAM Community as the primary audience for resources developed in response to the survey</a:t>
            </a:r>
            <a:endParaRPr/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WHEN: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Weekly on Fridays, April 26 to June 7</a:t>
            </a:r>
            <a:endParaRPr/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LONG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45 minutes in duration</a:t>
            </a:r>
            <a:endParaRPr/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A short preview of the material with an opportunity for structured feedback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85750" marR="0" lvl="0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UNABLE TO JOIN?</a:t>
            </a:r>
            <a:r>
              <a:rPr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Sessions will be recorded and available for feedback via a Microsoft form through the following week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Black</vt:lpstr>
      <vt:lpstr>Open Sans ExtraBold</vt:lpstr>
      <vt:lpstr>Noto Sans Symbols</vt:lpstr>
      <vt:lpstr>Courier New</vt:lpstr>
      <vt:lpstr>Calibri</vt:lpstr>
      <vt:lpstr>Arial</vt:lpstr>
      <vt:lpstr>Open Sans</vt:lpstr>
      <vt:lpstr>Office Theme</vt:lpstr>
      <vt:lpstr>UPDATES AND NEW LEARNING RESOURCES</vt:lpstr>
      <vt:lpstr>CORE UPDATES</vt:lpstr>
      <vt:lpstr>CHECK OUT A NEW VIDEO </vt:lpstr>
      <vt:lpstr>WORKDAY FINANCE FOR THE RESEARCH COMMUNITY LEARNING RESOURCES</vt:lpstr>
      <vt:lpstr>SURVEY RESULTS</vt:lpstr>
      <vt:lpstr>SURVEY RESULTS</vt:lpstr>
      <vt:lpstr>SURVEY RESPONSES RANKED </vt:lpstr>
      <vt:lpstr>WORK IN PROGRESS REVIEW SESSIONS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AND NEW LEARNING RESOURCES</dc:title>
  <dc:creator>Susan Wilbanks</dc:creator>
  <cp:lastModifiedBy>Susan Wilbanks</cp:lastModifiedBy>
  <cp:revision>1</cp:revision>
  <dcterms:modified xsi:type="dcterms:W3CDTF">2024-04-17T21:32:23Z</dcterms:modified>
</cp:coreProperties>
</file>