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3"/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Encode Sans Black"/>
      <p:bold r:id="rId17"/>
    </p:embeddedFont>
    <p:embeddedFont>
      <p:font typeface="Open Sans Light"/>
      <p:regular r:id="rId18"/>
      <p:bold r:id="rId19"/>
      <p:italic r:id="rId20"/>
      <p:boldItalic r:id="rId21"/>
    </p:embeddedFont>
    <p:embeddedFont>
      <p:font typeface="Open Sans"/>
      <p:regular r:id="rId22"/>
      <p:bold r:id="rId23"/>
      <p:italic r:id="rId24"/>
      <p:boldItalic r:id="rId25"/>
    </p:embeddedFont>
    <p:embeddedFont>
      <p:font typeface="Century Gothic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italic.fntdata"/><Relationship Id="rId22" Type="http://schemas.openxmlformats.org/officeDocument/2006/relationships/font" Target="fonts/OpenSans-regular.fntdata"/><Relationship Id="rId21" Type="http://schemas.openxmlformats.org/officeDocument/2006/relationships/font" Target="fonts/OpenSansLight-boldItalic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font" Target="fonts/CenturyGothic-regular.fntdata"/><Relationship Id="rId25" Type="http://schemas.openxmlformats.org/officeDocument/2006/relationships/font" Target="fonts/OpenSans-boldItalic.fntdata"/><Relationship Id="rId28" Type="http://schemas.openxmlformats.org/officeDocument/2006/relationships/font" Target="fonts/CenturyGothic-italic.fntdata"/><Relationship Id="rId27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CenturyGothic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EncodeSansBlack-bold.fntdata"/><Relationship Id="rId16" Type="http://schemas.openxmlformats.org/officeDocument/2006/relationships/slide" Target="slides/slide11.xml"/><Relationship Id="rId19" Type="http://schemas.openxmlformats.org/officeDocument/2006/relationships/font" Target="fonts/OpenSansLight-bold.fntdata"/><Relationship Id="rId1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1112279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611122794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6afe12e803_1_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6afe12e803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26afe12e803_1_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bede33c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2bede33c40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c126c3b6f0_2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c126c3b6f0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2c126c3b6f0_2_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6a8e488c68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6a8e488c6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Ari</a:t>
            </a:r>
            <a:endParaRPr/>
          </a:p>
        </p:txBody>
      </p:sp>
      <p:sp>
        <p:nvSpPr>
          <p:cNvPr id="75" name="Google Shape;75;g26a8e488c68_0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8eef7c4479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8eef7c447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Ari</a:t>
            </a:r>
            <a:endParaRPr/>
          </a:p>
        </p:txBody>
      </p:sp>
      <p:sp>
        <p:nvSpPr>
          <p:cNvPr id="83" name="Google Shape;83;g28eef7c4479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8eef7c4479_0_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8eef7c447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Ari</a:t>
            </a:r>
            <a:endParaRPr/>
          </a:p>
        </p:txBody>
      </p:sp>
      <p:sp>
        <p:nvSpPr>
          <p:cNvPr id="90" name="Google Shape;90;g28eef7c4479_0_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8eef7c4479_0_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8eef7c4479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Ari</a:t>
            </a:r>
            <a:endParaRPr/>
          </a:p>
        </p:txBody>
      </p:sp>
      <p:sp>
        <p:nvSpPr>
          <p:cNvPr id="97" name="Google Shape;97;g28eef7c4479_0_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8eef7c4479_0_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8eef7c447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Ari</a:t>
            </a:r>
            <a:endParaRPr/>
          </a:p>
        </p:txBody>
      </p:sp>
      <p:sp>
        <p:nvSpPr>
          <p:cNvPr id="105" name="Google Shape;105;g28eef7c4479_0_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8eef7c4479_0_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8eef7c4479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Adelia</a:t>
            </a:r>
            <a:endParaRPr/>
          </a:p>
        </p:txBody>
      </p:sp>
      <p:sp>
        <p:nvSpPr>
          <p:cNvPr id="112" name="Google Shape;112;g28eef7c4479_0_4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8eef7c4479_0_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8eef7c4479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28eef7c4479_0_4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33" name="Google Shape;3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7"/>
          <p:cNvSpPr txBox="1"/>
          <p:nvPr>
            <p:ph idx="1" type="body"/>
          </p:nvPr>
        </p:nvSpPr>
        <p:spPr>
          <a:xfrm>
            <a:off x="671756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4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9" name="Google Shape;39;p8"/>
          <p:cNvSpPr txBox="1"/>
          <p:nvPr>
            <p:ph idx="10" type="dt"/>
          </p:nvPr>
        </p:nvSpPr>
        <p:spPr>
          <a:xfrm>
            <a:off x="4554447" y="6355844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1" type="ftr"/>
          </p:nvPr>
        </p:nvSpPr>
        <p:spPr>
          <a:xfrm>
            <a:off x="514350" y="6355845"/>
            <a:ext cx="382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0"/>
          <p:cNvSpPr/>
          <p:nvPr>
            <p:ph idx="2" type="chart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76200" lvl="1" marL="990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5400" lvl="3" marL="1752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5400" lvl="4" marL="2209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5400" lvl="5" marL="2667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5400" lvl="6" marL="3124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0" lvl="7" marL="3581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5400" lvl="8" marL="4038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514350" y="2194560"/>
            <a:ext cx="811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11"/>
          <p:cNvSpPr txBox="1"/>
          <p:nvPr>
            <p:ph idx="10" type="dt"/>
          </p:nvPr>
        </p:nvSpPr>
        <p:spPr>
          <a:xfrm>
            <a:off x="3905386" y="6355845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514350" y="6355845"/>
            <a:ext cx="3300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1" Type="http://schemas.openxmlformats.org/officeDocument/2006/relationships/hyperlink" Target="https://grants.nih.gov/grants/guide/notice-files/NOT-OD-24-055.html" TargetMode="External"/><Relationship Id="rId10" Type="http://schemas.openxmlformats.org/officeDocument/2006/relationships/hyperlink" Target="https://www.washington.edu/research/announcements/nih-international-subawards-requirements-for-proposals-awards/" TargetMode="External"/><Relationship Id="rId13" Type="http://schemas.openxmlformats.org/officeDocument/2006/relationships/hyperlink" Target="https://www.washington.edu/research/policies/gim-39/#consequences" TargetMode="External"/><Relationship Id="rId12" Type="http://schemas.openxmlformats.org/officeDocument/2006/relationships/hyperlink" Target="https://grants.nih.gov/grants/policy/nihgps/HTML5/section_8/8.5.2_remedies_for_noncompliance_or_enforcement_actions-_suspension__termination__and_withholding_of_support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grants.nih.gov/policy/PolicyNotices.php" TargetMode="External"/><Relationship Id="rId4" Type="http://schemas.openxmlformats.org/officeDocument/2006/relationships/hyperlink" Target="https://view.officeapps.live.com/op/view.aspx?src=https%3A%2F%2Fgrants.nih.gov%2Fsites%2Fdefault%2Ffiles%2F2024-NIH-Grants-Policy-Updates-Webinar.pptx&amp;wdOrigin=BROWSELINK" TargetMode="External"/><Relationship Id="rId9" Type="http://schemas.openxmlformats.org/officeDocument/2006/relationships/hyperlink" Target="https://www.washington.edu/research/announcements/nih-international-subawards-requirements-for-proposals-awards/" TargetMode="External"/><Relationship Id="rId14" Type="http://schemas.openxmlformats.org/officeDocument/2006/relationships/hyperlink" Target="mailto:closeout@uw.edu" TargetMode="External"/><Relationship Id="rId5" Type="http://schemas.openxmlformats.org/officeDocument/2006/relationships/hyperlink" Target="https://grants.nih.gov/grants/guide/notice-files/NOT-OD-24-069.html" TargetMode="External"/><Relationship Id="rId6" Type="http://schemas.openxmlformats.org/officeDocument/2006/relationships/hyperlink" Target="https://grants.nih.gov/grants/guide/notice-files/NOT-OD-24-042.html" TargetMode="External"/><Relationship Id="rId7" Type="http://schemas.openxmlformats.org/officeDocument/2006/relationships/hyperlink" Target="https://grants.nih.gov/grants/guide/notice-files/NOT-OD-23-182.html" TargetMode="External"/><Relationship Id="rId8" Type="http://schemas.openxmlformats.org/officeDocument/2006/relationships/hyperlink" Target="https://www.washington.edu/research/announcements/nih-international-subawards-requirements-for-proposals-award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washington.edu/research/announcements/nih-proposals-with-international-subrecipients-letters-of-support-sample-language/" TargetMode="External"/><Relationship Id="rId4" Type="http://schemas.openxmlformats.org/officeDocument/2006/relationships/hyperlink" Target="https://www.washington.edu/research/announcements/nih-international-subawards-requirements-for-proposals-awards/" TargetMode="External"/><Relationship Id="rId5" Type="http://schemas.openxmlformats.org/officeDocument/2006/relationships/hyperlink" Target="https://grants.nih.gov/grants/guide/notice-files/NOT-OD-23-182.html" TargetMode="External"/><Relationship Id="rId6" Type="http://schemas.openxmlformats.org/officeDocument/2006/relationships/hyperlink" Target="https://grants.nih.gov/grants/guide/notice-files/NOT-OD-23-182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nsf.gov/bfa/dias/policy/nstc_disclosure.jsp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rants.nih.gov/grants/forms/required-disclosures-foreign-affiliations-or-relationships-foreign-countries" TargetMode="External"/><Relationship Id="rId4" Type="http://schemas.openxmlformats.org/officeDocument/2006/relationships/hyperlink" Target="https://grants.nih.gov/grants/forms/required-disclosures-foreign-affiliations-or-relationships-foreign-countries" TargetMode="External"/><Relationship Id="rId5" Type="http://schemas.openxmlformats.org/officeDocument/2006/relationships/hyperlink" Target="https://grants.nih.gov/grants/guide/notice-files/NOT-OD-23-139.htm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rants.nih.gov/grants/guide/notice-files/NOT-OD-24-042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public.era.nih.gov/commons/public/quickqueries/progressReportByIpf.era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grants.nih.gov/grants/guide/notice-files/NOT-OD-24-055.html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washington.edu/research/policies/gim-39/#consequen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92025" y="1640275"/>
            <a:ext cx="77367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t/>
            </a:r>
            <a:endParaRPr sz="3550"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3550">
                <a:latin typeface="Encode Sans Black"/>
                <a:ea typeface="Encode Sans Black"/>
                <a:cs typeface="Encode Sans Black"/>
                <a:sym typeface="Encode Sans Black"/>
              </a:rPr>
              <a:t>Federal Update Highlights: </a:t>
            </a:r>
            <a:endParaRPr sz="3550"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3550">
                <a:latin typeface="Encode Sans Black"/>
                <a:ea typeface="Encode Sans Black"/>
                <a:cs typeface="Encode Sans Black"/>
                <a:sym typeface="Encode Sans Black"/>
              </a:rPr>
              <a:t>NIH - Grants Policy Statement </a:t>
            </a:r>
            <a:endParaRPr sz="3550"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3550">
                <a:latin typeface="Encode Sans Black"/>
                <a:ea typeface="Encode Sans Black"/>
                <a:cs typeface="Encode Sans Black"/>
                <a:sym typeface="Encode Sans Black"/>
              </a:rPr>
              <a:t>updates anticipated March 2024 </a:t>
            </a:r>
            <a:endParaRPr sz="355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64" name="Google Shape;64;p12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March </a:t>
            </a: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2024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Ari Santander, Proposal &amp; Awards Manager</a:t>
            </a:r>
            <a:endParaRPr sz="20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Adelia Yee, Closeout/Central Operations Manager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Plan Ahead 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30" name="Google Shape;130;p21"/>
          <p:cNvSpPr txBox="1"/>
          <p:nvPr>
            <p:ph idx="2" type="body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800"/>
              <a:t>PIs who plan to retire or transfer?</a:t>
            </a:r>
            <a:endParaRPr sz="28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800"/>
              <a:t>Make sure they submit their final reports before they leave the UW!</a:t>
            </a:r>
            <a:endParaRPr sz="31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36" name="Google Shape;136;p22"/>
          <p:cNvSpPr txBox="1"/>
          <p:nvPr>
            <p:ph idx="2" type="body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NIH Policy Changes list</a:t>
            </a:r>
            <a:endParaRPr sz="2000"/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 u="sng">
                <a:solidFill>
                  <a:schemeClr val="hlink"/>
                </a:solidFill>
                <a:hlinkClick r:id="rId4"/>
              </a:rPr>
              <a:t>NIH January GPS Updates Webinar </a:t>
            </a:r>
            <a:endParaRPr sz="2000"/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 u="sng">
                <a:solidFill>
                  <a:schemeClr val="hlink"/>
                </a:solidFill>
                <a:hlinkClick r:id="rId5"/>
              </a:rPr>
              <a:t>NIH FY 2024 Issuance of the NIH GPS</a:t>
            </a:r>
            <a:endParaRPr sz="2000"/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NOT-OD-24-042 </a:t>
            </a:r>
            <a:r>
              <a:rPr lang="en-US" sz="2000" u="sng">
                <a:solidFill>
                  <a:schemeClr val="hlink"/>
                </a:solidFill>
                <a:hlinkClick r:id="rId6"/>
              </a:rPr>
              <a:t>Commons ID Required</a:t>
            </a:r>
            <a:endParaRPr sz="2000"/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NOT-OD-23-182 </a:t>
            </a:r>
            <a:r>
              <a:rPr lang="en-US" sz="2000" u="sng">
                <a:solidFill>
                  <a:schemeClr val="hlink"/>
                </a:solidFill>
                <a:hlinkClick r:id="rId7"/>
              </a:rPr>
              <a:t>International Subaward Requirements</a:t>
            </a:r>
            <a:endParaRPr sz="2000"/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800" u="sng">
                <a:solidFill>
                  <a:schemeClr val="hlink"/>
                </a:solidFill>
                <a:hlinkClick r:id="rId8"/>
              </a:rPr>
              <a:t>UW International </a:t>
            </a:r>
            <a:r>
              <a:rPr lang="en-US" sz="1800" u="sng">
                <a:solidFill>
                  <a:schemeClr val="hlink"/>
                </a:solidFill>
                <a:hlinkClick r:id="rId9"/>
              </a:rPr>
              <a:t>Subaward</a:t>
            </a:r>
            <a:r>
              <a:rPr lang="en-US" sz="1800" u="sng">
                <a:solidFill>
                  <a:schemeClr val="hlink"/>
                </a:solidFill>
                <a:hlinkClick r:id="rId10"/>
              </a:rPr>
              <a:t> Requirements for Proposals &amp; Awards</a:t>
            </a:r>
            <a:endParaRPr sz="18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Closeout</a:t>
            </a:r>
            <a:endParaRPr sz="2000"/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1700"/>
              <a:t>NOT-OD24-055 </a:t>
            </a:r>
            <a:r>
              <a:rPr lang="en-US" sz="1800" u="sng">
                <a:solidFill>
                  <a:schemeClr val="hlink"/>
                </a:solidFill>
                <a:hlinkClick r:id="rId11"/>
              </a:rPr>
              <a:t>Enforcement of Unilateral Closeout Reporting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NIH GPS 8.5.2 </a:t>
            </a:r>
            <a:r>
              <a:rPr lang="en-US" sz="1800" u="sng">
                <a:solidFill>
                  <a:schemeClr val="hlink"/>
                </a:solidFill>
                <a:hlinkClick r:id="rId12"/>
              </a:rPr>
              <a:t>NIH Remedies for Noncompliance or Enforcement Actions </a:t>
            </a:r>
            <a:endParaRPr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UW - </a:t>
            </a:r>
            <a:r>
              <a:rPr lang="en-US" sz="1800" u="sng">
                <a:solidFill>
                  <a:schemeClr val="hlink"/>
                </a:solidFill>
                <a:hlinkClick r:id="rId13"/>
              </a:rPr>
              <a:t>GIM 39 - Consequences</a:t>
            </a:r>
            <a:endParaRPr sz="1400"/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1800"/>
              <a:t>OSP Closeout: </a:t>
            </a:r>
            <a:r>
              <a:rPr lang="en-US" sz="1800" u="sng">
                <a:solidFill>
                  <a:schemeClr val="hlink"/>
                </a:solidFill>
                <a:hlinkClick r:id="rId14"/>
              </a:rPr>
              <a:t>closeout@uw.edu</a:t>
            </a:r>
            <a:endParaRPr sz="18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Grants Policy Statement Update Highlights</a:t>
            </a:r>
            <a:r>
              <a:rPr lang="en-US"/>
              <a:t> </a:t>
            </a:r>
            <a:endParaRPr/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300"/>
              <a:t>NIH Grants Policy Statement (GPS) is updated annually.</a:t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300"/>
              <a:t>These updates integrate all policy and guidance changes issued, e.g. NIH NOTICES, since the last GPS.</a:t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300"/>
              <a:t>Highlighted topics covered in this presentation are changes that have occurred or are anticipated, with </a:t>
            </a:r>
            <a:r>
              <a:rPr lang="en-US" sz="2300"/>
              <a:t>varying</a:t>
            </a:r>
            <a:r>
              <a:rPr lang="en-US" sz="2300"/>
              <a:t> effective </a:t>
            </a:r>
            <a:r>
              <a:rPr lang="en-US" sz="2300"/>
              <a:t>dates.</a:t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300"/>
              <a:t>Corresponding NIH NOT are listed on relevant slides. Anticipated changes are noted. </a:t>
            </a:r>
            <a:endParaRPr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International Subawards Requirements for Proposals &amp; Awards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Expectations for international subrecipients to include acknowledgement of requirements at proposal stage in letters of support. 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International subrecipients to provide access to all lab notebooks, data, and documentation that supports the research outcomes.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This access may be electronic access.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UW’s </a:t>
            </a:r>
            <a:r>
              <a:rPr lang="en-US" sz="2300" u="sng">
                <a:solidFill>
                  <a:schemeClr val="hlink"/>
                </a:solidFill>
                <a:hlinkClick r:id="rId3"/>
              </a:rPr>
              <a:t>sample language for letters of support</a:t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300"/>
              <a:t>Effective as of January 2024.</a:t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</p:txBody>
      </p:sp>
      <p:sp>
        <p:nvSpPr>
          <p:cNvPr id="79" name="Google Shape;79;p14"/>
          <p:cNvSpPr txBox="1"/>
          <p:nvPr/>
        </p:nvSpPr>
        <p:spPr>
          <a:xfrm>
            <a:off x="573425" y="5965000"/>
            <a:ext cx="6513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January UW Announcement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NOT-OD-23-182</a:t>
            </a:r>
            <a:r>
              <a:rPr lang="en-US" sz="1800" u="sng">
                <a:solidFill>
                  <a:schemeClr val="hlink"/>
                </a:solidFill>
                <a:hlinkClick r:id="rId6"/>
              </a:rPr>
              <a:t> </a:t>
            </a:r>
            <a:endParaRPr sz="1800" u="sng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Common Forms Implementation 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January 2025</a:t>
            </a:r>
            <a:endParaRPr/>
          </a:p>
        </p:txBody>
      </p:sp>
      <p:sp>
        <p:nvSpPr>
          <p:cNvPr id="86" name="Google Shape;86;p15"/>
          <p:cNvSpPr txBox="1"/>
          <p:nvPr>
            <p:ph idx="2" type="body"/>
          </p:nvPr>
        </p:nvSpPr>
        <p:spPr>
          <a:xfrm>
            <a:off x="665905" y="15803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NIH’s implementation of the </a:t>
            </a:r>
            <a:r>
              <a:rPr lang="en-US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common forms for the Biographical Sketch &amp; Current and Pending (Other) Support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/>
              <a:t>will be </a:t>
            </a:r>
            <a:r>
              <a:rPr lang="en-US"/>
              <a:t>January 2025.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Until then, use the current NIH Biosketch and Other Support Formats.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SBIR / STTR Disclosure Requirement</a:t>
            </a:r>
            <a:endParaRPr/>
          </a:p>
        </p:txBody>
      </p:sp>
      <p:sp>
        <p:nvSpPr>
          <p:cNvPr id="93" name="Google Shape;93;p16"/>
          <p:cNvSpPr txBox="1"/>
          <p:nvPr>
            <p:ph idx="2" type="body"/>
          </p:nvPr>
        </p:nvSpPr>
        <p:spPr>
          <a:xfrm>
            <a:off x="617525" y="1508950"/>
            <a:ext cx="8196300" cy="42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SBIR / STTR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D</a:t>
            </a:r>
            <a:r>
              <a:rPr lang="en-US" sz="2200" u="sng">
                <a:solidFill>
                  <a:schemeClr val="hlink"/>
                </a:solidFill>
                <a:hlinkClick r:id="rId4"/>
              </a:rPr>
              <a:t>isclosure Requirement</a:t>
            </a:r>
            <a:r>
              <a:rPr lang="en-US" sz="2200"/>
              <a:t> </a:t>
            </a:r>
            <a:r>
              <a:rPr lang="en-US" sz="2200"/>
              <a:t>addresses a small business concern (SBC) applicant disclosing all funded and unfunded relationships with foreign countries.</a:t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Likely won’t impact UW. </a:t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However, be sure to ask SBC to inform all elements they need from the UW, when we will serve as the Research Institution. </a:t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If OSP needs to sign or submit, OSP needs time for this.</a:t>
            </a:r>
            <a:endParaRPr sz="2200"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5"/>
              </a:rPr>
              <a:t>NOT-OD-23-139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eRA Commons ID Required</a:t>
            </a:r>
            <a:endParaRPr/>
          </a:p>
        </p:txBody>
      </p:sp>
      <p:sp>
        <p:nvSpPr>
          <p:cNvPr id="100" name="Google Shape;100;p17"/>
          <p:cNvSpPr txBox="1"/>
          <p:nvPr>
            <p:ph idx="2" type="body"/>
          </p:nvPr>
        </p:nvSpPr>
        <p:spPr>
          <a:xfrm>
            <a:off x="665905" y="16565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All Personnel on the R&amp;R Senior/Key Person Profile </a:t>
            </a:r>
            <a:r>
              <a:rPr lang="en-US"/>
              <a:t>must have an eRA Commons ID, for due dates on or after January 2024.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Use the validation check to ensure no “errors” are caused by lack of the eRA Commons ID.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7"/>
          <p:cNvSpPr txBox="1"/>
          <p:nvPr/>
        </p:nvSpPr>
        <p:spPr>
          <a:xfrm>
            <a:off x="535525" y="6066175"/>
            <a:ext cx="643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NOT-OD-24-042 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Timely Progress Report Submission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08" name="Google Shape;108;p18"/>
          <p:cNvSpPr txBox="1"/>
          <p:nvPr>
            <p:ph idx="2" type="body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NIH has </a:t>
            </a:r>
            <a:r>
              <a:rPr lang="en-US"/>
              <a:t>a tool to search outstanding progress reports.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We encourage you to use it: </a:t>
            </a:r>
            <a:endParaRPr/>
          </a:p>
          <a:p>
            <a:pPr indent="-38100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Pending Progress Reports</a:t>
            </a:r>
            <a:r>
              <a:rPr lang="en-US"/>
              <a:t> </a:t>
            </a:r>
            <a:endParaRPr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Use IPF# </a:t>
            </a:r>
            <a:r>
              <a:rPr lang="en-US"/>
              <a:t>9087701 to search for UW PIs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Unilateral Closeout Reminder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15" name="Google Shape;115;p19"/>
          <p:cNvSpPr txBox="1"/>
          <p:nvPr>
            <p:ph idx="2" type="body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700"/>
              <a:buChar char="&gt;"/>
            </a:pPr>
            <a:r>
              <a:rPr lang="en-US" sz="2700"/>
              <a:t>NIH is strengthening enforcement of closeout reporting</a:t>
            </a:r>
            <a:endParaRPr sz="2700"/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Char char="&gt;"/>
            </a:pPr>
            <a:r>
              <a:rPr lang="en-US" sz="2700"/>
              <a:t>NIH consistently </a:t>
            </a:r>
            <a:r>
              <a:rPr lang="en-US" sz="2700"/>
              <a:t>emails award recipients</a:t>
            </a:r>
            <a:r>
              <a:rPr lang="en-US" sz="2700"/>
              <a:t>, including the PI </a:t>
            </a:r>
            <a:endParaRPr sz="2700"/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Char char="&gt;"/>
            </a:pPr>
            <a:r>
              <a:rPr lang="en-US" sz="2700"/>
              <a:t>Recipients have 120 days to submit reports</a:t>
            </a:r>
            <a:endParaRPr sz="2700"/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Char char="&gt;"/>
            </a:pPr>
            <a:r>
              <a:rPr lang="en-US" sz="2700"/>
              <a:t>Within one year - unilateral closeout</a:t>
            </a:r>
            <a:endParaRPr sz="2700"/>
          </a:p>
          <a:p>
            <a:pPr indent="-400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Char char="&gt;"/>
            </a:pPr>
            <a:r>
              <a:rPr lang="en-US" sz="2700"/>
              <a:t>NIH will report unilateral closeouts in SAM.gov</a:t>
            </a:r>
            <a:endParaRPr sz="2700"/>
          </a:p>
          <a:p>
            <a:pPr indent="-4000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Char char="–"/>
            </a:pPr>
            <a:r>
              <a:rPr b="1" lang="en-US" sz="2700"/>
              <a:t>beginning with all unilateral closeout actions taken since January 2023</a:t>
            </a:r>
            <a:endParaRPr b="1" sz="2700"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</p:txBody>
      </p:sp>
      <p:sp>
        <p:nvSpPr>
          <p:cNvPr id="116" name="Google Shape;116;p19"/>
          <p:cNvSpPr txBox="1"/>
          <p:nvPr/>
        </p:nvSpPr>
        <p:spPr>
          <a:xfrm>
            <a:off x="549150" y="5887400"/>
            <a:ext cx="653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NOT-OD-24-055 </a:t>
            </a:r>
            <a:endParaRPr u="sng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Corrective Action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23" name="Google Shape;123;p20"/>
          <p:cNvSpPr txBox="1"/>
          <p:nvPr>
            <p:ph idx="2" type="body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700"/>
              <a:t>If a recipient fails to correct problems, NIH may take corrective action (suspension, termination, or withholding support)</a:t>
            </a:r>
            <a:endParaRPr sz="27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700"/>
              <a:t>UW Consequences </a:t>
            </a:r>
            <a:r>
              <a:rPr lang="en-US" sz="2700" u="sng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GIM 39</a:t>
            </a:r>
            <a:endParaRPr sz="2700" u="sng">
              <a:solidFill>
                <a:schemeClr val="dk2"/>
              </a:solidFill>
            </a:endParaRPr>
          </a:p>
          <a:p>
            <a:pPr indent="-37465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Sponsor actions (delay awards, withhold awards, require different payment method, suspend awards)</a:t>
            </a:r>
            <a:endParaRPr sz="2300"/>
          </a:p>
          <a:p>
            <a:pPr indent="-3746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OSP will not review or </a:t>
            </a:r>
            <a:r>
              <a:rPr lang="en-US" sz="2300"/>
              <a:t>submit</a:t>
            </a:r>
            <a:r>
              <a:rPr lang="en-US" sz="2300"/>
              <a:t> proposals</a:t>
            </a:r>
            <a:endParaRPr sz="2300"/>
          </a:p>
          <a:p>
            <a:pPr indent="-3746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OSP and GCA restrictions</a:t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