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7" r:id="rId5"/>
    <p:sldMasterId id="2147483708" r:id="rId6"/>
    <p:sldMasterId id="2147483709" r:id="rId7"/>
    <p:sldMasterId id="2147483710" r:id="rId8"/>
    <p:sldMasterId id="2147483711" r:id="rId9"/>
    <p:sldMasterId id="2147483712" r:id="rId10"/>
    <p:sldMasterId id="2147483713" r:id="rId11"/>
    <p:sldMasterId id="2147483714" r:id="rId12"/>
    <p:sldMasterId id="2147483715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</p:sldIdLst>
  <p:sldSz cy="6858000" cx="9144000"/>
  <p:notesSz cx="6858000" cy="9144000"/>
  <p:embeddedFontLst>
    <p:embeddedFont>
      <p:font typeface="Encode Sans"/>
      <p:regular r:id="rId56"/>
      <p:bold r:id="rId57"/>
    </p:embeddedFont>
    <p:embeddedFont>
      <p:font typeface="Open Sans ExtraBold"/>
      <p:bold r:id="rId58"/>
      <p:boldItalic r:id="rId59"/>
    </p:embeddedFont>
    <p:embeddedFont>
      <p:font typeface="Encode Sans Black"/>
      <p:bold r:id="rId60"/>
    </p:embeddedFont>
    <p:embeddedFont>
      <p:font typeface="Open Sans Light"/>
      <p:regular r:id="rId61"/>
      <p:bold r:id="rId62"/>
      <p:italic r:id="rId63"/>
      <p:boldItalic r:id="rId64"/>
    </p:embeddedFont>
    <p:embeddedFont>
      <p:font typeface="Century Gothic"/>
      <p:regular r:id="rId65"/>
      <p:bold r:id="rId66"/>
      <p:italic r:id="rId67"/>
      <p:boldItalic r:id="rId68"/>
    </p:embeddedFont>
    <p:embeddedFont>
      <p:font typeface="Open Sans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691576-45E9-4D6D-8119-1EFA5EF07C06}">
  <a:tblStyle styleId="{2E691576-45E9-4D6D-8119-1EFA5EF07C0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6.xml"/><Relationship Id="rId42" Type="http://schemas.openxmlformats.org/officeDocument/2006/relationships/slide" Target="slides/slide28.xml"/><Relationship Id="rId41" Type="http://schemas.openxmlformats.org/officeDocument/2006/relationships/slide" Target="slides/slide27.xml"/><Relationship Id="rId44" Type="http://schemas.openxmlformats.org/officeDocument/2006/relationships/slide" Target="slides/slide30.xml"/><Relationship Id="rId43" Type="http://schemas.openxmlformats.org/officeDocument/2006/relationships/slide" Target="slides/slide29.xml"/><Relationship Id="rId46" Type="http://schemas.openxmlformats.org/officeDocument/2006/relationships/slide" Target="slides/slide32.xml"/><Relationship Id="rId45" Type="http://schemas.openxmlformats.org/officeDocument/2006/relationships/slide" Target="slides/slide31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4.xml"/><Relationship Id="rId47" Type="http://schemas.openxmlformats.org/officeDocument/2006/relationships/slide" Target="slides/slide33.xml"/><Relationship Id="rId49" Type="http://schemas.openxmlformats.org/officeDocument/2006/relationships/slide" Target="slides/slide35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72" Type="http://schemas.openxmlformats.org/officeDocument/2006/relationships/font" Target="fonts/OpenSans-boldItalic.fntdata"/><Relationship Id="rId31" Type="http://schemas.openxmlformats.org/officeDocument/2006/relationships/slide" Target="slides/slide17.xml"/><Relationship Id="rId30" Type="http://schemas.openxmlformats.org/officeDocument/2006/relationships/slide" Target="slides/slide16.xml"/><Relationship Id="rId33" Type="http://schemas.openxmlformats.org/officeDocument/2006/relationships/slide" Target="slides/slide19.xml"/><Relationship Id="rId32" Type="http://schemas.openxmlformats.org/officeDocument/2006/relationships/slide" Target="slides/slide18.xml"/><Relationship Id="rId35" Type="http://schemas.openxmlformats.org/officeDocument/2006/relationships/slide" Target="slides/slide21.xml"/><Relationship Id="rId34" Type="http://schemas.openxmlformats.org/officeDocument/2006/relationships/slide" Target="slides/slide20.xml"/><Relationship Id="rId71" Type="http://schemas.openxmlformats.org/officeDocument/2006/relationships/font" Target="fonts/OpenSans-italic.fntdata"/><Relationship Id="rId70" Type="http://schemas.openxmlformats.org/officeDocument/2006/relationships/font" Target="fonts/OpenSans-bold.fntdata"/><Relationship Id="rId37" Type="http://schemas.openxmlformats.org/officeDocument/2006/relationships/slide" Target="slides/slide23.xml"/><Relationship Id="rId36" Type="http://schemas.openxmlformats.org/officeDocument/2006/relationships/slide" Target="slides/slide22.xml"/><Relationship Id="rId39" Type="http://schemas.openxmlformats.org/officeDocument/2006/relationships/slide" Target="slides/slide25.xml"/><Relationship Id="rId38" Type="http://schemas.openxmlformats.org/officeDocument/2006/relationships/slide" Target="slides/slide24.xml"/><Relationship Id="rId62" Type="http://schemas.openxmlformats.org/officeDocument/2006/relationships/font" Target="fonts/OpenSansLight-bold.fntdata"/><Relationship Id="rId61" Type="http://schemas.openxmlformats.org/officeDocument/2006/relationships/font" Target="fonts/OpenSansLight-regular.fntdata"/><Relationship Id="rId20" Type="http://schemas.openxmlformats.org/officeDocument/2006/relationships/slide" Target="slides/slide6.xml"/><Relationship Id="rId64" Type="http://schemas.openxmlformats.org/officeDocument/2006/relationships/font" Target="fonts/OpenSansLight-boldItalic.fntdata"/><Relationship Id="rId63" Type="http://schemas.openxmlformats.org/officeDocument/2006/relationships/font" Target="fonts/OpenSansLight-italic.fntdata"/><Relationship Id="rId22" Type="http://schemas.openxmlformats.org/officeDocument/2006/relationships/slide" Target="slides/slide8.xml"/><Relationship Id="rId66" Type="http://schemas.openxmlformats.org/officeDocument/2006/relationships/font" Target="fonts/CenturyGothic-bold.fntdata"/><Relationship Id="rId21" Type="http://schemas.openxmlformats.org/officeDocument/2006/relationships/slide" Target="slides/slide7.xml"/><Relationship Id="rId65" Type="http://schemas.openxmlformats.org/officeDocument/2006/relationships/font" Target="fonts/CenturyGothic-regular.fntdata"/><Relationship Id="rId24" Type="http://schemas.openxmlformats.org/officeDocument/2006/relationships/slide" Target="slides/slide10.xml"/><Relationship Id="rId68" Type="http://schemas.openxmlformats.org/officeDocument/2006/relationships/font" Target="fonts/CenturyGothic-boldItalic.fntdata"/><Relationship Id="rId23" Type="http://schemas.openxmlformats.org/officeDocument/2006/relationships/slide" Target="slides/slide9.xml"/><Relationship Id="rId67" Type="http://schemas.openxmlformats.org/officeDocument/2006/relationships/font" Target="fonts/CenturyGothic-italic.fntdata"/><Relationship Id="rId60" Type="http://schemas.openxmlformats.org/officeDocument/2006/relationships/font" Target="fonts/EncodeSansBlack-bold.fntdata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69" Type="http://schemas.openxmlformats.org/officeDocument/2006/relationships/font" Target="fonts/OpenSans-regular.fntdata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29" Type="http://schemas.openxmlformats.org/officeDocument/2006/relationships/slide" Target="slides/slide15.xml"/><Relationship Id="rId51" Type="http://schemas.openxmlformats.org/officeDocument/2006/relationships/slide" Target="slides/slide37.xml"/><Relationship Id="rId50" Type="http://schemas.openxmlformats.org/officeDocument/2006/relationships/slide" Target="slides/slide36.xml"/><Relationship Id="rId53" Type="http://schemas.openxmlformats.org/officeDocument/2006/relationships/slide" Target="slides/slide39.xml"/><Relationship Id="rId52" Type="http://schemas.openxmlformats.org/officeDocument/2006/relationships/slide" Target="slides/slide38.xml"/><Relationship Id="rId11" Type="http://schemas.openxmlformats.org/officeDocument/2006/relationships/slideMaster" Target="slideMasters/slideMaster7.xml"/><Relationship Id="rId55" Type="http://schemas.openxmlformats.org/officeDocument/2006/relationships/slide" Target="slides/slide41.xml"/><Relationship Id="rId10" Type="http://schemas.openxmlformats.org/officeDocument/2006/relationships/slideMaster" Target="slideMasters/slideMaster6.xml"/><Relationship Id="rId54" Type="http://schemas.openxmlformats.org/officeDocument/2006/relationships/slide" Target="slides/slide40.xml"/><Relationship Id="rId13" Type="http://schemas.openxmlformats.org/officeDocument/2006/relationships/slideMaster" Target="slideMasters/slideMaster9.xml"/><Relationship Id="rId57" Type="http://schemas.openxmlformats.org/officeDocument/2006/relationships/font" Target="fonts/EncodeSans-bold.fntdata"/><Relationship Id="rId12" Type="http://schemas.openxmlformats.org/officeDocument/2006/relationships/slideMaster" Target="slideMasters/slideMaster8.xml"/><Relationship Id="rId56" Type="http://schemas.openxmlformats.org/officeDocument/2006/relationships/font" Target="fonts/EncodeSans-regular.fntdata"/><Relationship Id="rId15" Type="http://schemas.openxmlformats.org/officeDocument/2006/relationships/slide" Target="slides/slide1.xml"/><Relationship Id="rId59" Type="http://schemas.openxmlformats.org/officeDocument/2006/relationships/font" Target="fonts/OpenSansExtraBold-boldItalic.fntdata"/><Relationship Id="rId14" Type="http://schemas.openxmlformats.org/officeDocument/2006/relationships/notesMaster" Target="notesMasters/notesMaster1.xml"/><Relationship Id="rId58" Type="http://schemas.openxmlformats.org/officeDocument/2006/relationships/font" Target="fonts/OpenSansExtraBold-bold.fntdata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6b7287c705_0_80:notes"/>
          <p:cNvSpPr/>
          <p:nvPr>
            <p:ph idx="2" type="sldImg"/>
          </p:nvPr>
        </p:nvSpPr>
        <p:spPr>
          <a:xfrm>
            <a:off x="1497013" y="1200150"/>
            <a:ext cx="4321200" cy="324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26b7287c705_0_80:notes"/>
          <p:cNvSpPr txBox="1"/>
          <p:nvPr>
            <p:ph idx="1" type="body"/>
          </p:nvPr>
        </p:nvSpPr>
        <p:spPr>
          <a:xfrm>
            <a:off x="731353" y="4620496"/>
            <a:ext cx="58524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7550" lIns="95100" spcFirstLastPara="1" rIns="95100" wrap="square" tIns="47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26b7287c705_0_80:notes"/>
          <p:cNvSpPr txBox="1"/>
          <p:nvPr>
            <p:ph idx="12" type="sldNum"/>
          </p:nvPr>
        </p:nvSpPr>
        <p:spPr>
          <a:xfrm>
            <a:off x="4144334" y="9119831"/>
            <a:ext cx="3169200" cy="4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7550" lIns="95100" spcFirstLastPara="1" rIns="95100" wrap="square" tIns="47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6b950fda13_1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6b950fda13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g26b950fda13_1_1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6b950fda13_1_1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6b950fda13_1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6b950fda13_1_1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6b950fda13_1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g26b950fda13_1_1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6b950fda13_1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26b950fda13_1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c2e735794e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c2e735794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6b950fda13_1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1" name="Google Shape;441;g26b950fda13_1_4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6b950fda13_1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7" name="Google Shape;447;g26b950fda13_1_4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6b950fda13_1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g26b950fda13_1_4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6b950fda13_1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9" name="Google Shape;459;g26b950fda13_1_4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6b950fda13_1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5" name="Google Shape;465;g26b950fda13_1_4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6b950fda13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6b950fda13_1_1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6b950fda13_1_4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1" name="Google Shape;471;g26b950fda13_1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6b950fda13_1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26b950fda13_1_4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6b950fda13_1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3" name="Google Shape;483;g26b950fda13_1_4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6b950fda13_1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9" name="Google Shape;489;g26b950fda13_1_4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6b950fda13_1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5" name="Google Shape;495;g26b950fda13_1_4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6b950fda13_1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1" name="Google Shape;501;g26b950fda13_1_4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26b950fda13_1_4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7" name="Google Shape;507;g26b950fda13_1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6b950fda13_1_6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26b950fda13_1_6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6b950fda13_1_6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6b950fda13_1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g26b950fda13_1_6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6b950fda13_1_6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6b950fda13_1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g26b950fda13_1_67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6b950fda13_1_1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6b950fda13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6b950fda13_1_1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6b950fda13_1_6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26b950fda13_1_6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26b950fda13_1_6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6b950fda13_1_7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6b950fda13_1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26b950fda13_1_7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6b950fda13_1_7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6b950fda13_1_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g26b950fda13_1_7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6b950fda13_1_7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26b950fda13_1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26b950fda13_1_7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6b950fda13_1_7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6b950fda13_1_7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g26b950fda13_1_7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26b950fda13_1_7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26b950fda13_1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g26b950fda13_1_7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6b950fda13_1_7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6b950fda13_1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update on CORE classes will be presented following this presentation as well.</a:t>
            </a:r>
            <a:endParaRPr/>
          </a:p>
        </p:txBody>
      </p:sp>
      <p:sp>
        <p:nvSpPr>
          <p:cNvPr id="598" name="Google Shape;598;g26b950fda13_1_7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6b950fda13_1_7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6b950fda13_1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update on CORE classes will be presented following this presentation as well.</a:t>
            </a:r>
            <a:endParaRPr/>
          </a:p>
        </p:txBody>
      </p:sp>
      <p:sp>
        <p:nvSpPr>
          <p:cNvPr id="605" name="Google Shape;605;g26b950fda13_1_7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c2dd4ff993_0_2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2c2dd4ff993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2c2dd4ff993_0_28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c2dd4ff993_0_3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7" name="Google Shape;627;g2c2dd4ff993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2c2dd4ff993_0_3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6b950fda13_1_1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6b950fda13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Ari</a:t>
            </a:r>
            <a:endParaRPr/>
          </a:p>
        </p:txBody>
      </p:sp>
      <p:sp>
        <p:nvSpPr>
          <p:cNvPr id="365" name="Google Shape;365;g26b950fda13_1_1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c2dd4ff993_0_3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g2c2dd4ff993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2c2dd4ff993_0_3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c2dd4ff993_0_3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g2c2dd4ff993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2c2dd4ff993_0_3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6b950fda13_1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6b950fda13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Ari</a:t>
            </a:r>
            <a:endParaRPr/>
          </a:p>
        </p:txBody>
      </p:sp>
      <p:sp>
        <p:nvSpPr>
          <p:cNvPr id="373" name="Google Shape;373;g26b950fda13_1_14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6b950fda13_1_1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6b950fda13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Ari</a:t>
            </a:r>
            <a:endParaRPr/>
          </a:p>
        </p:txBody>
      </p:sp>
      <p:sp>
        <p:nvSpPr>
          <p:cNvPr id="380" name="Google Shape;380;g26b950fda13_1_1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b950fda13_1_1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6b950fda13_1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Ari</a:t>
            </a:r>
            <a:endParaRPr/>
          </a:p>
        </p:txBody>
      </p:sp>
      <p:sp>
        <p:nvSpPr>
          <p:cNvPr id="387" name="Google Shape;387;g26b950fda13_1_1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6b950fda13_1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6b950fda13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Ari</a:t>
            </a:r>
            <a:endParaRPr/>
          </a:p>
        </p:txBody>
      </p:sp>
      <p:sp>
        <p:nvSpPr>
          <p:cNvPr id="395" name="Google Shape;395;g26b950fda13_1_1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6b950fda13_1_1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6b950fda13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Adelia</a:t>
            </a:r>
            <a:endParaRPr/>
          </a:p>
        </p:txBody>
      </p:sp>
      <p:sp>
        <p:nvSpPr>
          <p:cNvPr id="402" name="Google Shape;402;g26b950fda13_1_1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27" name="Google Shape;1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4" y="5945853"/>
            <a:ext cx="1368169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3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6"/>
          <p:cNvSpPr txBox="1"/>
          <p:nvPr>
            <p:ph idx="1" type="body"/>
          </p:nvPr>
        </p:nvSpPr>
        <p:spPr>
          <a:xfrm>
            <a:off x="671756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30" name="Google Shape;1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4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33" name="Google Shape;133;p27"/>
          <p:cNvSpPr txBox="1"/>
          <p:nvPr>
            <p:ph idx="10" type="dt"/>
          </p:nvPr>
        </p:nvSpPr>
        <p:spPr>
          <a:xfrm>
            <a:off x="4554447" y="6355844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>
            <a:off x="514350" y="6355845"/>
            <a:ext cx="382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8"/>
          <p:cNvSpPr txBox="1"/>
          <p:nvPr>
            <p:ph idx="2" type="body"/>
          </p:nvPr>
        </p:nvSpPr>
        <p:spPr>
          <a:xfrm>
            <a:off x="659304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8"/>
          <p:cNvSpPr txBox="1"/>
          <p:nvPr>
            <p:ph idx="3" type="body"/>
          </p:nvPr>
        </p:nvSpPr>
        <p:spPr>
          <a:xfrm>
            <a:off x="671756" y="1730666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0" name="Google Shape;1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1" name="Google Shape;1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2"/>
            <a:ext cx="2540000" cy="266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/>
          <p:nvPr>
            <p:ph idx="2" type="chart"/>
          </p:nvPr>
        </p:nvSpPr>
        <p:spPr>
          <a:xfrm>
            <a:off x="766762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76200" lvl="1" marL="990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752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209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667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3124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581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4038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idx="1" type="body"/>
          </p:nvPr>
        </p:nvSpPr>
        <p:spPr>
          <a:xfrm>
            <a:off x="671756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6" name="Google Shape;1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4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/>
          <p:nvPr>
            <p:ph type="title"/>
          </p:nvPr>
        </p:nvSpPr>
        <p:spPr>
          <a:xfrm>
            <a:off x="2171700" y="764373"/>
            <a:ext cx="645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49" name="Google Shape;149;p30"/>
          <p:cNvSpPr txBox="1"/>
          <p:nvPr>
            <p:ph idx="1" type="body"/>
          </p:nvPr>
        </p:nvSpPr>
        <p:spPr>
          <a:xfrm>
            <a:off x="514350" y="2194560"/>
            <a:ext cx="8115300" cy="40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264C8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264C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F19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F19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30"/>
          <p:cNvSpPr txBox="1"/>
          <p:nvPr>
            <p:ph idx="10" type="dt"/>
          </p:nvPr>
        </p:nvSpPr>
        <p:spPr>
          <a:xfrm>
            <a:off x="3905386" y="6355845"/>
            <a:ext cx="2183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1" type="ftr"/>
          </p:nvPr>
        </p:nvSpPr>
        <p:spPr>
          <a:xfrm>
            <a:off x="514350" y="6355845"/>
            <a:ext cx="3300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12" type="sldNum"/>
          </p:nvPr>
        </p:nvSpPr>
        <p:spPr>
          <a:xfrm>
            <a:off x="7086600" y="6492875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Clr>
                <a:srgbClr val="888888"/>
              </a:buClr>
              <a:buSzPts val="263"/>
              <a:buFont typeface="Century Gothic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Washington logo" id="157" name="Google Shape;15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" id="158" name="Google Shape;158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3"/>
          <p:cNvSpPr txBox="1"/>
          <p:nvPr>
            <p:ph idx="1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4" name="Google Shape;17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idx="1" type="body"/>
          </p:nvPr>
        </p:nvSpPr>
        <p:spPr>
          <a:xfrm>
            <a:off x="671757" y="1167124"/>
            <a:ext cx="6972300" cy="26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78" name="Google Shape;17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923516" cy="623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79" name="Google Shape;17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1624823" cy="110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0" name="Google Shape;18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1528534" cy="76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3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4" name="Google Shape;18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923516" cy="6233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5" name="Google Shape;1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908821" cy="4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9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0" name="Google Shape;19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1624823" cy="110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1" name="Google Shape;19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908821" cy="4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/>
          <p:nvPr>
            <p:ph idx="2" type="chart"/>
          </p:nvPr>
        </p:nvSpPr>
        <p:spPr>
          <a:xfrm>
            <a:off x="766763" y="1736725"/>
            <a:ext cx="8021700" cy="44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4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5" name="Google Shape;19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1624823" cy="1102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6" name="Google Shape;1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908821" cy="4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dk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98" name="Google Shape;19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83915" y="5626608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081" y="6131476"/>
            <a:ext cx="2416272" cy="2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081" y="4568599"/>
            <a:ext cx="1600198" cy="1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1"/>
          <p:cNvSpPr txBox="1"/>
          <p:nvPr>
            <p:ph type="title"/>
          </p:nvPr>
        </p:nvSpPr>
        <p:spPr>
          <a:xfrm>
            <a:off x="460375" y="859991"/>
            <a:ext cx="6972300" cy="35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5" name="Google Shape;205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3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7" name="Google Shape;20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0" name="Google Shape;210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ty of Washington logo" id="211" name="Google Shape;21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" id="212" name="Google Shape;21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5" name="Google Shape;21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5"/>
          <p:cNvSpPr txBox="1"/>
          <p:nvPr>
            <p:ph idx="1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45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8" name="Google Shape;21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1" name="Google Shape;22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6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3" name="Google Shape;22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8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4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3" name="Google Shape;233;p4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4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" name="Google Shape;239;p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0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0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5" name="Google Shape;245;p5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1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1" name="Google Shape;251;p51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2" name="Google Shape;252;p5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5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5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52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8" name="Google Shape;258;p52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9" name="Google Shape;259;p52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0" name="Google Shape;260;p52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1" name="Google Shape;261;p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5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5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6" name="Google Shape;276;p5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7" name="Google Shape;277;p5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6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56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84" name="Google Shape;284;p5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5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7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" name="Google Shape;290;p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5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58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5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5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0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2" name="Google Shape;302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303" name="Google Shape;303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4" name="Google Shape;304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7" name="Google Shape;307;p6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308" name="Google Shape;30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9" name="Google Shape;309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62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62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4" name="Google Shape;31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15" name="Google Shape;315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3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6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319" name="Google Shape;31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20" name="Google Shape;32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23" name="Google Shape;32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5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26" name="Google Shape;326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66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66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1" name="Google Shape;33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32" name="Google Shape;33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334" name="Google Shape;33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67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37" name="Google Shape;33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68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1" name="Google Shape;341;p6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342" name="Google Shape;34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theme" Target="../theme/theme8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theme" Target="../theme/theme10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4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theme" Target="../theme/theme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6" name="Google Shape;226;p4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4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4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9" r:id="rId1"/>
    <p:sldLayoutId id="2147483700" r:id="rId2"/>
    <p:sldLayoutId id="2147483701" r:id="rId3"/>
    <p:sldLayoutId id="214748370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carhodes@uw.edu" TargetMode="External"/><Relationship Id="rId9" Type="http://schemas.openxmlformats.org/officeDocument/2006/relationships/hyperlink" Target="mailto:mramques@uw.edu" TargetMode="External"/><Relationship Id="rId5" Type="http://schemas.openxmlformats.org/officeDocument/2006/relationships/hyperlink" Target="mailto:vicka@uw.edu" TargetMode="External"/><Relationship Id="rId6" Type="http://schemas.openxmlformats.org/officeDocument/2006/relationships/hyperlink" Target="mailto:dynamo@uw.edu" TargetMode="External"/><Relationship Id="rId7" Type="http://schemas.openxmlformats.org/officeDocument/2006/relationships/hyperlink" Target="mailto:jachung@uw.edu" TargetMode="External"/><Relationship Id="rId8" Type="http://schemas.openxmlformats.org/officeDocument/2006/relationships/hyperlink" Target="mailto:corehelp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washington.edu/research/policies/gim-39/#consequence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rants.nih.gov/policy/PolicyNotices.php" TargetMode="External"/><Relationship Id="rId4" Type="http://schemas.openxmlformats.org/officeDocument/2006/relationships/hyperlink" Target="https://view.officeapps.live.com/op/view.aspx?src=https%3A%2F%2Fgrants.nih.gov%2Fsites%2Fdefault%2Ffiles%2F2024-NIH-Grants-Policy-Updates-Webinar.pptx&amp;wdOrigin=BROWSELINK" TargetMode="External"/><Relationship Id="rId11" Type="http://schemas.openxmlformats.org/officeDocument/2006/relationships/hyperlink" Target="https://www.washington.edu/research/policies/gim-39/#consequences" TargetMode="External"/><Relationship Id="rId10" Type="http://schemas.openxmlformats.org/officeDocument/2006/relationships/hyperlink" Target="https://grants.nih.gov/grants/policy/nihgps/HTML5/section_8/8.5.2_remedies_for_noncompliance_or_enforcement_actions-_suspension__termination__and_withholding_of_support.htm" TargetMode="External"/><Relationship Id="rId12" Type="http://schemas.openxmlformats.org/officeDocument/2006/relationships/hyperlink" Target="mailto:closeout@uw.edu" TargetMode="External"/><Relationship Id="rId9" Type="http://schemas.openxmlformats.org/officeDocument/2006/relationships/hyperlink" Target="https://grants.nih.gov/grants/guide/notice-files/NOT-OD-24-055.html" TargetMode="External"/><Relationship Id="rId5" Type="http://schemas.openxmlformats.org/officeDocument/2006/relationships/hyperlink" Target="https://grants.nih.gov/grants/guide/notice-files/NOT-OD-24-069.html" TargetMode="External"/><Relationship Id="rId6" Type="http://schemas.openxmlformats.org/officeDocument/2006/relationships/hyperlink" Target="https://grants.nih.gov/grants/guide/notice-files/NOT-OD-24-042.html" TargetMode="External"/><Relationship Id="rId7" Type="http://schemas.openxmlformats.org/officeDocument/2006/relationships/hyperlink" Target="https://grants.nih.gov/grants/guide/notice-files/NOT-OD-23-182.html" TargetMode="External"/><Relationship Id="rId8" Type="http://schemas.openxmlformats.org/officeDocument/2006/relationships/hyperlink" Target="https://www.washington.edu/research/announcements/nih-international-subawards-requirements-for-proposals-award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finance.uw.edu/gca/workload-volumes-gca-process" TargetMode="External"/><Relationship Id="rId4" Type="http://schemas.openxmlformats.org/officeDocument/2006/relationships/hyperlink" Target="https://finance.uw.edu/spf/backlo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gcahelp@uw.edu" TargetMode="External"/><Relationship Id="rId4" Type="http://schemas.openxmlformats.org/officeDocument/2006/relationships/hyperlink" Target="https://uwconnect.uw.edu/finance?id=kb_article_view&amp;sysparm_article=KB003263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finance.uw.edu/gca/award-lifecycle/managing-your-award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finance.uw.edu/gca/known-issue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nasa.gov/wp-content/uploads/2023/12/gic-23-06-b-update-2-fctr-to-ffr-transition-002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commerce.gov/ocio/programs/gems/important-information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sagehelp@uw.edu" TargetMode="External"/><Relationship Id="rId4" Type="http://schemas.openxmlformats.org/officeDocument/2006/relationships/hyperlink" Target="mailto:gcahelp@uw.edu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ashington.zoom.us/j/99699095464" TargetMode="External"/><Relationship Id="rId4" Type="http://schemas.openxmlformats.org/officeDocument/2006/relationships/hyperlink" Target="https://washington.zoom.us/j/98039982616" TargetMode="External"/><Relationship Id="rId5" Type="http://schemas.openxmlformats.org/officeDocument/2006/relationships/hyperlink" Target="https://www.washington.edu/research/learning/online/index.php/lessons/sage-budget-resources/" TargetMode="External"/><Relationship Id="rId6" Type="http://schemas.openxmlformats.org/officeDocument/2006/relationships/hyperlink" Target="https://www.washington.edu/research/learning/online/index.php/lessons/sage-awards-resources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washington.edu/research/research-administration-learning/sage-creating-and-submitting-egc1s/" TargetMode="External"/><Relationship Id="rId4" Type="http://schemas.openxmlformats.org/officeDocument/2006/relationships/hyperlink" Target="https://www.washington.edu/research/research-administration-learning/sage-budget/" TargetMode="External"/><Relationship Id="rId5" Type="http://schemas.openxmlformats.org/officeDocument/2006/relationships/hyperlink" Target="https://www.washington.edu/research/research-administration-learning/creating-nih-proposals-in-grant-runner/" TargetMode="External"/><Relationship Id="rId6" Type="http://schemas.openxmlformats.org/officeDocument/2006/relationships/hyperlink" Target="https://www.washington.edu/research/research-administration-learning/sage-awards/" TargetMode="External"/><Relationship Id="rId7" Type="http://schemas.openxmlformats.org/officeDocument/2006/relationships/hyperlink" Target="https://uwresearch.gosignmeup.com/public/Course/browse?courseid=4338" TargetMode="External"/><Relationship Id="rId8" Type="http://schemas.openxmlformats.org/officeDocument/2006/relationships/hyperlink" Target="https://www.washington.edu/research/research-administration-learning/?q=sage&amp;topic=&amp;type=classroom_cours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jpg"/><Relationship Id="rId4" Type="http://schemas.openxmlformats.org/officeDocument/2006/relationships/image" Target="../media/image25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0.jpg"/><Relationship Id="rId4" Type="http://schemas.openxmlformats.org/officeDocument/2006/relationships/image" Target="../media/image25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ashington.edu/research/announcements/nih-proposals-with-international-subrecipients-letters-of-support-sample-language/" TargetMode="External"/><Relationship Id="rId4" Type="http://schemas.openxmlformats.org/officeDocument/2006/relationships/hyperlink" Target="https://www.washington.edu/research/announcements/nih-international-subawards-requirements-for-proposals-awards/" TargetMode="External"/><Relationship Id="rId5" Type="http://schemas.openxmlformats.org/officeDocument/2006/relationships/hyperlink" Target="https://grants.nih.gov/grants/guide/notice-files/NOT-OD-23-182.html" TargetMode="External"/><Relationship Id="rId6" Type="http://schemas.openxmlformats.org/officeDocument/2006/relationships/hyperlink" Target="https://grants.nih.gov/grants/guide/notice-files/NOT-OD-23-182.html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jpg"/><Relationship Id="rId4" Type="http://schemas.openxmlformats.org/officeDocument/2006/relationships/image" Target="../media/image25.png"/><Relationship Id="rId11" Type="http://schemas.openxmlformats.org/officeDocument/2006/relationships/image" Target="../media/image32.png"/><Relationship Id="rId10" Type="http://schemas.openxmlformats.org/officeDocument/2006/relationships/hyperlink" Target="https://www.washington.edu/research/training/core/" TargetMode="External"/><Relationship Id="rId9" Type="http://schemas.openxmlformats.org/officeDocument/2006/relationships/hyperlink" Target="https://www.washington.edu/research/training/core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4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hyperlink" Target="https://www.washington.edu/research/training/core/" TargetMode="External"/><Relationship Id="rId13" Type="http://schemas.openxmlformats.org/officeDocument/2006/relationships/image" Target="../media/image36.png"/><Relationship Id="rId12" Type="http://schemas.openxmlformats.org/officeDocument/2006/relationships/hyperlink" Target="https://www.washington.edu/research/learning/online/index.php/lessons/uw-faculty-grants-management-in-person-may-2020-session/?_ga=2.242686082.1676359505.1710372942-1804255275.1678140302" TargetMode="External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0.jpg"/><Relationship Id="rId4" Type="http://schemas.openxmlformats.org/officeDocument/2006/relationships/image" Target="../media/image25.png"/><Relationship Id="rId9" Type="http://schemas.openxmlformats.org/officeDocument/2006/relationships/hyperlink" Target="https://www.washington.edu/research/training/core/" TargetMode="External"/><Relationship Id="rId14" Type="http://schemas.openxmlformats.org/officeDocument/2006/relationships/hyperlink" Target="https://hr.uw.edu/pod/courses-and-workshops/faculty-grants-management/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uwresearch.gosignmeup.com/public/course/browse" TargetMode="External"/><Relationship Id="rId7" Type="http://schemas.openxmlformats.org/officeDocument/2006/relationships/hyperlink" Target="https://uwresearch.gosignmeup.com/public/course/browse" TargetMode="External"/><Relationship Id="rId8" Type="http://schemas.openxmlformats.org/officeDocument/2006/relationships/hyperlink" Target="https://www.washington.edu/research/training/cor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sf.gov/bfa/dias/policy/nstc_disclosure.jsp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rants.nih.gov/grants/forms/required-disclosures-foreign-affiliations-or-relationships-foreign-countries" TargetMode="External"/><Relationship Id="rId4" Type="http://schemas.openxmlformats.org/officeDocument/2006/relationships/hyperlink" Target="https://grants.nih.gov/grants/guide/notice-files/NOT-OD-23-139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rants.nih.gov/grants/guide/notice-files/NOT-OD-24-042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ublic.era.nih.gov/commons/public/quickqueries/progressReportByIpf.er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grants.nih.gov/grants/guide/notice-files/NOT-OD-24-05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" name="Google Shape;348;p69"/>
          <p:cNvGraphicFramePr/>
          <p:nvPr/>
        </p:nvGraphicFramePr>
        <p:xfrm>
          <a:off x="0" y="-7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{2E691576-45E9-4D6D-8119-1EFA5EF07C06}</a:tableStyleId>
              </a:tblPr>
              <a:tblGrid>
                <a:gridCol w="3855600"/>
                <a:gridCol w="3166800"/>
                <a:gridCol w="1425050"/>
                <a:gridCol w="696550"/>
              </a:tblGrid>
              <a:tr h="6868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48682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March 14,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 2024,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b="0"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" sz="1300">
                          <a:solidFill>
                            <a:srgbClr val="5F497A"/>
                          </a:solidFill>
                        </a:rPr>
                        <a:t>Click “CC” to Show Captions in your Zoom Controls</a:t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6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45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Carol Rhodes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b="1"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4"/>
                        </a:rPr>
                        <a:t>carhodes@uw.edu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NIH Grants Policy Statement Update Highlights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Ari Santander &amp; Adelia Yee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osp@uw.edu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7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Reporting Tools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Expense &amp; Award Remaining Balance 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Mandy Morneault, Dinah Milliken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Research, DATAGroup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vicka@uw.edu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dynamo@uw.edu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GCA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Juan Lepez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Grant &amp; Contract Accounting 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</a:rPr>
                        <a:t>kabah12@uw.edu</a:t>
                      </a:r>
                      <a:endParaRPr sz="1000" u="sng">
                        <a:solidFill>
                          <a:schemeClr val="hlink"/>
                        </a:solidFill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5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SAGE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Judy Chung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 Information Services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jachung@uw.edu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CORE Update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Laurie Stephan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Collaborative On Research Education (CORE)</a:t>
                      </a:r>
                      <a:endParaRPr sz="1000" u="none" cap="none" strike="noStrike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corehelp@uw.edu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2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521400">
                <a:tc gridSpan="4">
                  <a:txBody>
                    <a:bodyPr/>
                    <a:lstStyle/>
                    <a:p>
                      <a:pPr indent="0" lvl="8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April 11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, 2024 9:00 AM - 10:00 AM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indent="0" lvl="8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100">
                          <a:solidFill>
                            <a:srgbClr val="5F497A"/>
                          </a:solidFill>
                          <a:highlight>
                            <a:schemeClr val="lt1"/>
                          </a:highlight>
                        </a:rPr>
                        <a:t>Questions about MRAM? email </a:t>
                      </a:r>
                      <a:r>
                        <a:rPr b="0" lang="en" sz="1100" u="sng">
                          <a:solidFill>
                            <a:schemeClr val="hlink"/>
                          </a:solidFill>
                          <a:highlight>
                            <a:schemeClr val="lt1"/>
                          </a:highlight>
                          <a:hlinkClick r:id="rId9"/>
                        </a:rPr>
                        <a:t>mramques@uw.edu</a:t>
                      </a:r>
                      <a:r>
                        <a:rPr b="0" lang="en" sz="1100">
                          <a:solidFill>
                            <a:srgbClr val="5F497A"/>
                          </a:solidFill>
                          <a:highlight>
                            <a:schemeClr val="lt1"/>
                          </a:highlight>
                        </a:rPr>
                        <a:t> 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0">
                        <a:solidFill>
                          <a:srgbClr val="5F497A"/>
                        </a:solidFill>
                        <a:highlight>
                          <a:srgbClr val="FFFF00"/>
                        </a:highlight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7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Corrective Action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13" name="Google Shape;413;p78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700"/>
              <a:t>If a recipient fails to correct problems, NIH may take corrective action (suspension, termination, or withholding support)</a:t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700"/>
              <a:t>UW Consequences </a:t>
            </a:r>
            <a:r>
              <a:rPr lang="en" sz="27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GIM 39</a:t>
            </a:r>
            <a:endParaRPr sz="2700" u="sng">
              <a:solidFill>
                <a:schemeClr val="dk2"/>
              </a:solidFill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Sponsor actions (delay awards, withhold awards, require different payment method, suspend awards)</a:t>
            </a:r>
            <a:endParaRPr sz="2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OSP will not review or submit proposals</a:t>
            </a:r>
            <a:endParaRPr sz="2300"/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OSP and GCA restrictions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Plan Ahead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20" name="Google Shape;420;p79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800"/>
              <a:t>PIs who plan to retire or transfer?</a:t>
            </a:r>
            <a:endParaRPr sz="2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800"/>
              <a:t>Make sure they submit their final reports before they leave the UW!</a:t>
            </a:r>
            <a:endParaRPr sz="31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8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26" name="Google Shape;426;p80"/>
          <p:cNvSpPr txBox="1"/>
          <p:nvPr>
            <p:ph idx="2" type="body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NIH Policy Changes list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NIH January GPS Updates Webinar 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NIH FY 2024 Issuance of the NIH GPS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NOT-OD-24-042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Commons ID Required</a:t>
            </a:r>
            <a:endParaRPr sz="2000"/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&gt;"/>
            </a:pPr>
            <a:r>
              <a:rPr lang="en" sz="2000"/>
              <a:t>NOT-OD-23-182 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International Subaward Requirements</a:t>
            </a:r>
            <a:endParaRPr sz="20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UW International Subaward Requirements for Proposals &amp; Awards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Closeout</a:t>
            </a:r>
            <a:endParaRPr sz="2000"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1700"/>
              <a:t>NOT-OD24-055 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Enforcement of Unilateral Closeout Reporting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 GPS 8.5.2 </a:t>
            </a:r>
            <a:r>
              <a:rPr lang="en" sz="1800" u="sng">
                <a:solidFill>
                  <a:schemeClr val="hlink"/>
                </a:solidFill>
                <a:hlinkClick r:id="rId10"/>
              </a:rPr>
              <a:t>NIH Remedies for Noncompliance or Enforcement Actions 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UW - </a:t>
            </a:r>
            <a:r>
              <a:rPr lang="en" sz="1800" u="sng">
                <a:solidFill>
                  <a:schemeClr val="hlink"/>
                </a:solidFill>
                <a:hlinkClick r:id="rId11"/>
              </a:rPr>
              <a:t>GIM 39 - Consequences</a:t>
            </a:r>
            <a:endParaRPr sz="1400"/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1800"/>
              <a:t>OSP Closeout: </a:t>
            </a:r>
            <a:r>
              <a:rPr lang="en" sz="1800" u="sng">
                <a:solidFill>
                  <a:schemeClr val="hlink"/>
                </a:solidFill>
                <a:hlinkClick r:id="rId12"/>
              </a:rPr>
              <a:t>closeout@uw.edu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1"/>
          <p:cNvSpPr txBox="1"/>
          <p:nvPr>
            <p:ph idx="1" type="body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Reporting Tools Expense &amp; Award Remaining Balance</a:t>
            </a:r>
            <a:endParaRPr/>
          </a:p>
        </p:txBody>
      </p:sp>
      <p:sp>
        <p:nvSpPr>
          <p:cNvPr id="432" name="Google Shape;432;p81"/>
          <p:cNvSpPr txBox="1"/>
          <p:nvPr/>
        </p:nvSpPr>
        <p:spPr>
          <a:xfrm>
            <a:off x="692029" y="4371419"/>
            <a:ext cx="6656700" cy="20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March 2024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Mandy Morneault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Dinah Milliken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DATAGroup</a:t>
            </a:r>
            <a:endParaRPr b="0" i="0" sz="16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8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DEMO has been removed</a:t>
            </a:r>
            <a:endParaRPr/>
          </a:p>
        </p:txBody>
      </p:sp>
      <p:sp>
        <p:nvSpPr>
          <p:cNvPr id="438" name="Google Shape;438;p82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The Zoom video recording was edited to remove this demo portion, so sensitive information would not be published.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3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</a:pPr>
            <a:r>
              <a:rPr lang="en"/>
              <a:t>GCA UPDATE: MARCH 2024</a:t>
            </a:r>
            <a:endParaRPr/>
          </a:p>
        </p:txBody>
      </p:sp>
      <p:sp>
        <p:nvSpPr>
          <p:cNvPr id="444" name="Google Shape;444;p83"/>
          <p:cNvSpPr txBox="1"/>
          <p:nvPr/>
        </p:nvSpPr>
        <p:spPr>
          <a:xfrm>
            <a:off x="893675" y="4526675"/>
            <a:ext cx="46431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Juan Lepez</a:t>
            </a:r>
            <a:endParaRPr b="0" i="0" sz="1600" u="none" cap="none" strike="noStrik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Director, Grant &amp; Contract Accounting</a:t>
            </a:r>
            <a:endParaRPr b="0" i="0" sz="1600" u="none" cap="none" strike="noStrik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E8D3A2"/>
                </a:solidFill>
                <a:latin typeface="Encode Sans"/>
                <a:ea typeface="Encode Sans"/>
                <a:cs typeface="Encode Sans"/>
                <a:sym typeface="Encode Sans"/>
              </a:rPr>
              <a:t>March 14, 2024 MRAM</a:t>
            </a:r>
            <a:endParaRPr b="0" i="0" sz="1600" u="none" cap="none" strike="noStrike">
              <a:solidFill>
                <a:srgbClr val="E8D3A2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8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TOPICS</a:t>
            </a:r>
            <a:endParaRPr/>
          </a:p>
        </p:txBody>
      </p:sp>
      <p:sp>
        <p:nvSpPr>
          <p:cNvPr id="450" name="Google Shape;450;p8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Workflow Backlogs and Staffing Updates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Pre-7/1/23 Expense Transfer Deadline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Updates to Known Issues List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Upcoming Sponsor Changes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WORKFLOW BACKLOGS UPDATES</a:t>
            </a:r>
            <a:endParaRPr/>
          </a:p>
        </p:txBody>
      </p:sp>
      <p:sp>
        <p:nvSpPr>
          <p:cNvPr id="456" name="Google Shape;456;p85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Award Setup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32% decrease since end of December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Backlogs are improving in Advance Requests and Modification Requests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Focusing additional resources on ASRs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Release of Award Plan integration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6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WORKFLOW BACKLOGS UPDATES</a:t>
            </a:r>
            <a:endParaRPr/>
          </a:p>
        </p:txBody>
      </p:sp>
      <p:sp>
        <p:nvSpPr>
          <p:cNvPr id="462" name="Google Shape;462;p86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Reporting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4% increase in backlog since December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Added 3 FTE to Reporting Team (total = 8 FTE)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Invoicing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Metrics are pending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Added 1 FTE to Invoicing Team (total = 7 FTE)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WORKFLOW BACKLOGS UPDATES</a:t>
            </a:r>
            <a:endParaRPr/>
          </a:p>
        </p:txBody>
      </p:sp>
      <p:sp>
        <p:nvSpPr>
          <p:cNvPr id="468" name="Google Shape;468;p87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Closing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No significant changes to backlog since December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Starting recruitment for Closing Team to start April/May 2024 (total = 4 FTE)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More Information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Workflow and Backlog Tracking</a:t>
            </a:r>
            <a:endParaRPr>
              <a:solidFill>
                <a:schemeClr val="accent6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SPF Reducing Workflow Backlogs Strategy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0"/>
          <p:cNvSpPr txBox="1"/>
          <p:nvPr>
            <p:ph idx="1" type="body"/>
          </p:nvPr>
        </p:nvSpPr>
        <p:spPr>
          <a:xfrm>
            <a:off x="692025" y="1640275"/>
            <a:ext cx="77367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t/>
            </a:r>
            <a:endParaRPr sz="355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3550">
                <a:latin typeface="Encode Sans Black"/>
                <a:ea typeface="Encode Sans Black"/>
                <a:cs typeface="Encode Sans Black"/>
                <a:sym typeface="Encode Sans Black"/>
              </a:rPr>
              <a:t>Federal Update Highlights: </a:t>
            </a:r>
            <a:endParaRPr sz="355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3550">
                <a:latin typeface="Encode Sans Black"/>
                <a:ea typeface="Encode Sans Black"/>
                <a:cs typeface="Encode Sans Black"/>
                <a:sym typeface="Encode Sans Black"/>
              </a:rPr>
              <a:t>NIH - Grants Policy Statement </a:t>
            </a:r>
            <a:endParaRPr sz="3550"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63"/>
              <a:buFont typeface="Arial"/>
              <a:buNone/>
            </a:pPr>
            <a:r>
              <a:rPr lang="en" sz="3550">
                <a:latin typeface="Encode Sans Black"/>
                <a:ea typeface="Encode Sans Black"/>
                <a:cs typeface="Encode Sans Black"/>
                <a:sym typeface="Encode Sans Black"/>
              </a:rPr>
              <a:t>updates anticipated March 2024 </a:t>
            </a:r>
            <a:endParaRPr sz="355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54" name="Google Shape;354;p70"/>
          <p:cNvSpPr txBox="1"/>
          <p:nvPr/>
        </p:nvSpPr>
        <p:spPr>
          <a:xfrm>
            <a:off x="692029" y="4308048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March 2024 </a:t>
            </a:r>
            <a:r>
              <a:rPr b="0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Ari Santander, Proposal &amp; Awards Manager</a:t>
            </a:r>
            <a:endParaRPr sz="2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Adelia Yee, Closeout/Central Operations Manager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Arial"/>
              <a:buNone/>
            </a:pPr>
            <a:r>
              <a:rPr b="0" i="0" lang="en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PRE-7/1/23 EXPENSE TRANSFER DEADLINE</a:t>
            </a:r>
            <a:endParaRPr/>
          </a:p>
        </p:txBody>
      </p:sp>
      <p:sp>
        <p:nvSpPr>
          <p:cNvPr id="474" name="Google Shape;474;p88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8107"/>
              <a:buNone/>
            </a:pPr>
            <a:r>
              <a:rPr lang="en"/>
              <a:t>SPF is sunsetting the Pre-7/1/23 Expense Transfers after 3/31/24 for all sponsored awards</a:t>
            </a:r>
            <a:endParaRPr/>
          </a:p>
          <a:p>
            <a:pPr indent="-36830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99099"/>
              <a:buChar char="&gt;"/>
            </a:pPr>
            <a:r>
              <a:rPr lang="en"/>
              <a:t>Consistent with University Policy GIM 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8107"/>
              <a:buNone/>
            </a:pPr>
            <a:r>
              <a:rPr lang="en"/>
              <a:t>Additional questions from campus:</a:t>
            </a:r>
            <a:endParaRPr/>
          </a:p>
          <a:p>
            <a:pPr indent="-36830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99099"/>
              <a:buChar char="&gt;"/>
            </a:pPr>
            <a:r>
              <a:rPr lang="en"/>
              <a:t>Workday awards are not set up yet</a:t>
            </a:r>
            <a:endParaRPr/>
          </a:p>
          <a:p>
            <a:pPr indent="-368300" lvl="1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8919"/>
              <a:buFont typeface="Arial"/>
              <a:buChar char="&gt;"/>
            </a:pPr>
            <a:r>
              <a:rPr lang="en"/>
              <a:t>Submit an ADV Request or</a:t>
            </a:r>
            <a:endParaRPr/>
          </a:p>
          <a:p>
            <a:pPr indent="-368300" lvl="1" marL="13716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8919"/>
              <a:buFont typeface="Arial"/>
              <a:buChar char="&gt;"/>
            </a:pPr>
            <a:r>
              <a:rPr lang="en"/>
              <a:t>Send an email to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gcahelp@uw.edu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lang="en"/>
              <a:t>to get ASR prioritized if already in GCA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8107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8107"/>
              <a:buNone/>
            </a:pPr>
            <a:r>
              <a:rPr lang="en"/>
              <a:t>More Information: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Pre-Workday Expense Transfer Process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9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KNOWN ISSUES UPDATES</a:t>
            </a:r>
            <a:endParaRPr/>
          </a:p>
        </p:txBody>
      </p:sp>
      <p:sp>
        <p:nvSpPr>
          <p:cNvPr id="480" name="Google Shape;480;p89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Issue with company changes at award or award line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/>
              <a:t>May result in canceling award line, canceling award and transferring expenses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/>
              <a:t>GCA is documenting these changes and will provide web guidance here: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Managing Your Award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0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KNOWN ISSUES UPDATES</a:t>
            </a:r>
            <a:endParaRPr/>
          </a:p>
        </p:txBody>
      </p:sp>
      <p:sp>
        <p:nvSpPr>
          <p:cNvPr id="486" name="Google Shape;486;p90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F&amp;A charging incorrectly for awards with F&amp;A caps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/>
              <a:t>Send an Award Portal ticket if F&amp;A expenses are incorrect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/>
              <a:t>GCA will reconcile F&amp;A submitting final invoice/report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/>
              <a:t>Global update to correct F&amp;A is in progress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9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KNOWN ISSUES UPDATES</a:t>
            </a:r>
            <a:endParaRPr/>
          </a:p>
        </p:txBody>
      </p:sp>
      <p:sp>
        <p:nvSpPr>
          <p:cNvPr id="492" name="Google Shape;492;p91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Payroll Accounting Adjustments (PAAs) are posting while award line is in CIP status</a:t>
            </a:r>
            <a:endParaRPr/>
          </a:p>
          <a:p>
            <a:pPr indent="-381000" lvl="1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" sz="2400"/>
              <a:t>Please be aware that PAAs that post after the Final Action Date may not be included in a final financial report or final invoice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More information: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Known Issues webpage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9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UPCOMING SPONSOR CHANGES</a:t>
            </a:r>
            <a:endParaRPr/>
          </a:p>
        </p:txBody>
      </p:sp>
      <p:sp>
        <p:nvSpPr>
          <p:cNvPr id="498" name="Google Shape;498;p92"/>
          <p:cNvSpPr txBox="1"/>
          <p:nvPr>
            <p:ph idx="1" type="body"/>
          </p:nvPr>
        </p:nvSpPr>
        <p:spPr>
          <a:xfrm>
            <a:off x="665455" y="17898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NASA now requires semi-annual Federal Financial Reports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First semi-annual FFR is due by 4/30/2024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Transition from Federal Cash Transaction Reports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"/>
              <a:t>More information: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NASA Grant Information Circular GIC-23-06B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9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</a:pPr>
            <a:r>
              <a:rPr lang="en"/>
              <a:t>UPCOMING SPONSOR CHANGES</a:t>
            </a:r>
            <a:endParaRPr/>
          </a:p>
        </p:txBody>
      </p:sp>
      <p:sp>
        <p:nvSpPr>
          <p:cNvPr id="504" name="Google Shape;504;p93"/>
          <p:cNvSpPr txBox="1"/>
          <p:nvPr>
            <p:ph idx="1" type="body"/>
          </p:nvPr>
        </p:nvSpPr>
        <p:spPr>
          <a:xfrm>
            <a:off x="665455" y="178987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NOAA FFRs will be submitted through eRA Commons beginning 4/30/2024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Previous FFR due dates are extended to 4/30/2024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&gt;"/>
            </a:pPr>
            <a:r>
              <a:rPr lang="en"/>
              <a:t>More information: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Department of Commerce Office of the CIO Update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9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510" name="Google Shape;510;p94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/>
              <a:t>Questions about using SAGE or SAGE Budget: </a:t>
            </a: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sagehelp@uw.edu</a:t>
            </a:r>
            <a:r>
              <a:rPr lang="en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chemeClr val="dk1"/>
                </a:solidFill>
              </a:rPr>
              <a:t>Other questions can be sent to: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gcahelp@uw.edu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95"/>
          <p:cNvSpPr txBox="1"/>
          <p:nvPr>
            <p:ph idx="1" type="body"/>
          </p:nvPr>
        </p:nvSpPr>
        <p:spPr>
          <a:xfrm>
            <a:off x="692032" y="1890568"/>
            <a:ext cx="69723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>
                <a:latin typeface="Encode Sans Black"/>
                <a:ea typeface="Encode Sans Black"/>
                <a:cs typeface="Encode Sans Black"/>
                <a:sym typeface="Encode Sans Black"/>
              </a:rPr>
              <a:t>SAGE Updates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16" name="Google Shape;516;p95"/>
          <p:cNvSpPr txBox="1"/>
          <p:nvPr/>
        </p:nvSpPr>
        <p:spPr>
          <a:xfrm>
            <a:off x="692029" y="4533724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b="1"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b="1"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1" lang="en" sz="20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Judy Chung</a:t>
            </a:r>
            <a:endParaRPr b="1" sz="20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20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sz="20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20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March 14, 2024</a:t>
            </a: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96"/>
          <p:cNvSpPr txBox="1"/>
          <p:nvPr>
            <p:ph idx="1" type="body"/>
          </p:nvPr>
        </p:nvSpPr>
        <p:spPr>
          <a:xfrm>
            <a:off x="671750" y="371500"/>
            <a:ext cx="86685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>
                <a:latin typeface="Encode Sans Black"/>
                <a:ea typeface="Encode Sans Black"/>
                <a:cs typeface="Encode Sans Black"/>
                <a:sym typeface="Encode Sans Black"/>
              </a:rPr>
              <a:t>SAGE Budget Integration to WD Plans</a:t>
            </a:r>
            <a:endParaRPr sz="3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523" name="Google Shape;523;p9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1" lang="en"/>
              <a:t>Released in February!</a:t>
            </a:r>
            <a:endParaRPr b="1"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For Award Setup Requests (ASRs), SAGE Budget data now flows to Workday Plans via integration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This reduces GCA manual entry and speeds up processing time!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97"/>
          <p:cNvSpPr txBox="1"/>
          <p:nvPr>
            <p:ph idx="1" type="body"/>
          </p:nvPr>
        </p:nvSpPr>
        <p:spPr>
          <a:xfrm>
            <a:off x="671750" y="371500"/>
            <a:ext cx="83535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>
                <a:latin typeface="Encode Sans Black"/>
                <a:ea typeface="Encode Sans Black"/>
                <a:cs typeface="Encode Sans Black"/>
                <a:sym typeface="Encode Sans Black"/>
              </a:rPr>
              <a:t>Budget Integration </a:t>
            </a:r>
            <a:r>
              <a:rPr lang="en" sz="3200">
                <a:latin typeface="Encode Sans"/>
                <a:ea typeface="Encode Sans"/>
                <a:cs typeface="Encode Sans"/>
                <a:sym typeface="Encode Sans"/>
              </a:rPr>
              <a:t>|</a:t>
            </a:r>
            <a:r>
              <a:rPr lang="en" sz="32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r>
              <a:rPr lang="en" sz="3200">
                <a:latin typeface="Encode Sans"/>
                <a:ea typeface="Encode Sans"/>
                <a:cs typeface="Encode Sans"/>
                <a:sym typeface="Encode Sans"/>
              </a:rPr>
              <a:t>Campus &amp; GCA Views</a:t>
            </a:r>
            <a:endParaRPr sz="32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30" name="Google Shape;530;p97"/>
          <p:cNvSpPr txBox="1"/>
          <p:nvPr>
            <p:ph idx="2" type="body"/>
          </p:nvPr>
        </p:nvSpPr>
        <p:spPr>
          <a:xfrm>
            <a:off x="665900" y="1514267"/>
            <a:ext cx="83535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480"/>
              </a:spcBef>
              <a:spcAft>
                <a:spcPts val="0"/>
              </a:spcAft>
              <a:buSzPts val="2100"/>
              <a:buChar char="&gt;"/>
            </a:pPr>
            <a:r>
              <a:rPr lang="en" sz="2100"/>
              <a:t>SAGE maps your budget sub-object codes to Workday codes</a:t>
            </a:r>
            <a:endParaRPr sz="2100"/>
          </a:p>
          <a:p>
            <a:pPr indent="-361950" lvl="0" marL="457200" rtl="0" algn="l">
              <a:spcBef>
                <a:spcPts val="1000"/>
              </a:spcBef>
              <a:spcAft>
                <a:spcPts val="1000"/>
              </a:spcAft>
              <a:buSzPts val="2100"/>
              <a:buChar char="&gt;"/>
            </a:pPr>
            <a:r>
              <a:rPr lang="en" sz="2100"/>
              <a:t>GCA previews the totals that will flow to Workday, within the ASR</a:t>
            </a:r>
            <a:endParaRPr sz="2100"/>
          </a:p>
        </p:txBody>
      </p:sp>
      <p:pic>
        <p:nvPicPr>
          <p:cNvPr id="531" name="Google Shape;531;p97"/>
          <p:cNvPicPr preferRelativeResize="0"/>
          <p:nvPr/>
        </p:nvPicPr>
        <p:blipFill rotWithShape="1">
          <a:blip r:embed="rId3">
            <a:alphaModFix/>
          </a:blip>
          <a:srcRect b="12671" l="0" r="56721" t="0"/>
          <a:stretch/>
        </p:blipFill>
        <p:spPr>
          <a:xfrm>
            <a:off x="121750" y="3249475"/>
            <a:ext cx="4407673" cy="2410900"/>
          </a:xfrm>
          <a:prstGeom prst="rect">
            <a:avLst/>
          </a:prstGeom>
          <a:noFill/>
          <a:ln cap="flat" cmpd="sng" w="9525">
            <a:solidFill>
              <a:srgbClr val="33006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2" name="Google Shape;532;p97"/>
          <p:cNvPicPr preferRelativeResize="0"/>
          <p:nvPr/>
        </p:nvPicPr>
        <p:blipFill rotWithShape="1">
          <a:blip r:embed="rId3">
            <a:alphaModFix/>
          </a:blip>
          <a:srcRect b="4689" l="44239" r="0" t="0"/>
          <a:stretch/>
        </p:blipFill>
        <p:spPr>
          <a:xfrm>
            <a:off x="3830950" y="4024125"/>
            <a:ext cx="5194298" cy="2622200"/>
          </a:xfrm>
          <a:prstGeom prst="rect">
            <a:avLst/>
          </a:prstGeom>
          <a:noFill/>
          <a:ln cap="flat" cmpd="sng" w="9525">
            <a:solidFill>
              <a:srgbClr val="33006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33" name="Google Shape;533;p97"/>
          <p:cNvSpPr txBox="1"/>
          <p:nvPr/>
        </p:nvSpPr>
        <p:spPr>
          <a:xfrm>
            <a:off x="5036100" y="3770702"/>
            <a:ext cx="2784000" cy="4161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GCA’s View in ASR</a:t>
            </a:r>
            <a:endParaRPr/>
          </a:p>
        </p:txBody>
      </p:sp>
      <p:sp>
        <p:nvSpPr>
          <p:cNvPr id="534" name="Google Shape;534;p97"/>
          <p:cNvSpPr txBox="1"/>
          <p:nvPr/>
        </p:nvSpPr>
        <p:spPr>
          <a:xfrm>
            <a:off x="941800" y="3010027"/>
            <a:ext cx="2784000" cy="416100"/>
          </a:xfrm>
          <a:prstGeom prst="rect">
            <a:avLst/>
          </a:prstGeom>
          <a:solidFill>
            <a:srgbClr val="D9D2E9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SAGE Budget Costs</a:t>
            </a:r>
            <a:endParaRPr/>
          </a:p>
        </p:txBody>
      </p:sp>
      <p:sp>
        <p:nvSpPr>
          <p:cNvPr id="535" name="Google Shape;535;p97"/>
          <p:cNvSpPr/>
          <p:nvPr/>
        </p:nvSpPr>
        <p:spPr>
          <a:xfrm>
            <a:off x="248950" y="4186800"/>
            <a:ext cx="3031500" cy="28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36" name="Google Shape;536;p97"/>
          <p:cNvSpPr/>
          <p:nvPr/>
        </p:nvSpPr>
        <p:spPr>
          <a:xfrm>
            <a:off x="248950" y="4804625"/>
            <a:ext cx="3031500" cy="28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37" name="Google Shape;537;p97"/>
          <p:cNvSpPr/>
          <p:nvPr/>
        </p:nvSpPr>
        <p:spPr>
          <a:xfrm>
            <a:off x="3897450" y="5822950"/>
            <a:ext cx="5075400" cy="28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38" name="Google Shape;538;p97"/>
          <p:cNvSpPr/>
          <p:nvPr/>
        </p:nvSpPr>
        <p:spPr>
          <a:xfrm>
            <a:off x="3897450" y="6159350"/>
            <a:ext cx="5075400" cy="288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539" name="Google Shape;539;p97"/>
          <p:cNvSpPr/>
          <p:nvPr/>
        </p:nvSpPr>
        <p:spPr>
          <a:xfrm>
            <a:off x="898375" y="5134850"/>
            <a:ext cx="194700" cy="8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Grants Policy Statement Update Highlights</a:t>
            </a:r>
            <a:r>
              <a:rPr lang="en"/>
              <a:t> </a:t>
            </a:r>
            <a:endParaRPr/>
          </a:p>
        </p:txBody>
      </p:sp>
      <p:sp>
        <p:nvSpPr>
          <p:cNvPr id="361" name="Google Shape;361;p71"/>
          <p:cNvSpPr txBox="1"/>
          <p:nvPr>
            <p:ph idx="2" type="body"/>
          </p:nvPr>
        </p:nvSpPr>
        <p:spPr>
          <a:xfrm>
            <a:off x="659305" y="15843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NIH Grants Policy Statement (GPS) is updated annually.</a:t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These updates integrate all policy and guidance changes issued, e.g. NIH NOTICES, since the last GPS.</a:t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Highlighted topics covered in this presentation are changes that have occurred or are anticipated, with varying effective dates.</a:t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Corresponding NIH NOT are listed on relevant slides. Anticipated changes are noted. </a:t>
            </a:r>
            <a:endParaRPr sz="23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Budget Integration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Amounts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46" name="Google Shape;546;p98"/>
          <p:cNvSpPr txBox="1"/>
          <p:nvPr>
            <p:ph idx="2" type="body"/>
          </p:nvPr>
        </p:nvSpPr>
        <p:spPr>
          <a:xfrm>
            <a:off x="659300" y="1736727"/>
            <a:ext cx="8196300" cy="11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Amounts are totaled by: Ledger, object class, spend category for each worksheet/grant and period sent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547" name="Google Shape;54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175" y="3647600"/>
            <a:ext cx="3378774" cy="2215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8" name="Google Shape;548;p98"/>
          <p:cNvPicPr preferRelativeResize="0"/>
          <p:nvPr/>
        </p:nvPicPr>
        <p:blipFill rotWithShape="1">
          <a:blip r:embed="rId4">
            <a:alphaModFix/>
          </a:blip>
          <a:srcRect b="0" l="86571" r="0" t="0"/>
          <a:stretch/>
        </p:blipFill>
        <p:spPr>
          <a:xfrm>
            <a:off x="7347650" y="4211475"/>
            <a:ext cx="1507949" cy="7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98"/>
          <p:cNvPicPr preferRelativeResize="0"/>
          <p:nvPr/>
        </p:nvPicPr>
        <p:blipFill rotWithShape="1">
          <a:blip r:embed="rId4">
            <a:alphaModFix/>
          </a:blip>
          <a:srcRect b="0" l="33478" r="39269" t="0"/>
          <a:stretch/>
        </p:blipFill>
        <p:spPr>
          <a:xfrm>
            <a:off x="4852275" y="4356875"/>
            <a:ext cx="3029651" cy="7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8"/>
          <p:cNvPicPr preferRelativeResize="0"/>
          <p:nvPr/>
        </p:nvPicPr>
        <p:blipFill rotWithShape="1">
          <a:blip r:embed="rId4">
            <a:alphaModFix/>
          </a:blip>
          <a:srcRect b="0" l="0" r="64658" t="0"/>
          <a:stretch/>
        </p:blipFill>
        <p:spPr>
          <a:xfrm>
            <a:off x="4852275" y="3680800"/>
            <a:ext cx="4003201" cy="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98"/>
          <p:cNvSpPr/>
          <p:nvPr/>
        </p:nvSpPr>
        <p:spPr>
          <a:xfrm>
            <a:off x="4852275" y="3680800"/>
            <a:ext cx="4003200" cy="14559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98"/>
          <p:cNvSpPr txBox="1"/>
          <p:nvPr/>
        </p:nvSpPr>
        <p:spPr>
          <a:xfrm>
            <a:off x="328175" y="3217567"/>
            <a:ext cx="3378900" cy="4632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Misc Travel entries in SAGE Budget </a:t>
            </a:r>
            <a:endParaRPr/>
          </a:p>
        </p:txBody>
      </p:sp>
      <p:sp>
        <p:nvSpPr>
          <p:cNvPr id="553" name="Google Shape;553;p98"/>
          <p:cNvSpPr txBox="1"/>
          <p:nvPr/>
        </p:nvSpPr>
        <p:spPr>
          <a:xfrm>
            <a:off x="4852275" y="3217575"/>
            <a:ext cx="4003200" cy="4632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Travel entry in Workday Plan</a:t>
            </a:r>
            <a:endParaRPr/>
          </a:p>
        </p:txBody>
      </p:sp>
      <p:sp>
        <p:nvSpPr>
          <p:cNvPr id="554" name="Google Shape;554;p98"/>
          <p:cNvSpPr/>
          <p:nvPr/>
        </p:nvSpPr>
        <p:spPr>
          <a:xfrm>
            <a:off x="3943925" y="4157033"/>
            <a:ext cx="717600" cy="4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Budget Integration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Tips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61" name="Google Shape;561;p99"/>
          <p:cNvSpPr txBox="1"/>
          <p:nvPr>
            <p:ph idx="2" type="body"/>
          </p:nvPr>
        </p:nvSpPr>
        <p:spPr>
          <a:xfrm>
            <a:off x="659300" y="1581750"/>
            <a:ext cx="81846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48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Individual personnel are </a:t>
            </a:r>
            <a:r>
              <a:rPr b="1" lang="en" sz="2200"/>
              <a:t>not</a:t>
            </a:r>
            <a:r>
              <a:rPr lang="en" sz="2200"/>
              <a:t> sent to Workday Plans 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&gt;"/>
            </a:pPr>
            <a:r>
              <a:rPr lang="en" sz="2200"/>
              <a:t>Workday salary plan lines are summed up at the ledger level -- e.g. total faculty, total graduate students, etc.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200"/>
          </a:p>
        </p:txBody>
      </p:sp>
      <p:pic>
        <p:nvPicPr>
          <p:cNvPr id="562" name="Google Shape;56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00" y="3940700"/>
            <a:ext cx="4854449" cy="1847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3" name="Google Shape;563;p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2451" y="3278430"/>
            <a:ext cx="5432774" cy="18473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4" name="Google Shape;564;p99"/>
          <p:cNvSpPr txBox="1"/>
          <p:nvPr/>
        </p:nvSpPr>
        <p:spPr>
          <a:xfrm>
            <a:off x="163700" y="3477500"/>
            <a:ext cx="3428700" cy="4632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Faculty listed in SAGE Budget </a:t>
            </a:r>
            <a:endParaRPr/>
          </a:p>
        </p:txBody>
      </p:sp>
      <p:sp>
        <p:nvSpPr>
          <p:cNvPr id="565" name="Google Shape;565;p99"/>
          <p:cNvSpPr txBox="1"/>
          <p:nvPr/>
        </p:nvSpPr>
        <p:spPr>
          <a:xfrm>
            <a:off x="5018150" y="3014292"/>
            <a:ext cx="3378900" cy="4632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Faculty salary plan line in Workday</a:t>
            </a:r>
            <a:endParaRPr/>
          </a:p>
        </p:txBody>
      </p:sp>
      <p:sp>
        <p:nvSpPr>
          <p:cNvPr id="566" name="Google Shape;566;p99"/>
          <p:cNvSpPr txBox="1"/>
          <p:nvPr>
            <p:ph idx="2" type="body"/>
          </p:nvPr>
        </p:nvSpPr>
        <p:spPr>
          <a:xfrm>
            <a:off x="377550" y="5929900"/>
            <a:ext cx="8378700" cy="6684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i="1" lang="en" sz="2200"/>
              <a:t>Takeaway: Higher-level, categorical budgets are just fine!</a:t>
            </a:r>
            <a:endParaRPr b="1" i="1" sz="22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i="1" sz="2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0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Quarter 3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Pending March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73" name="Google Shape;573;p100"/>
          <p:cNvSpPr txBox="1"/>
          <p:nvPr>
            <p:ph idx="2" type="body"/>
          </p:nvPr>
        </p:nvSpPr>
        <p:spPr>
          <a:xfrm>
            <a:off x="659300" y="2029499"/>
            <a:ext cx="8196300" cy="37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Preliminary benefit rates in SAGE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PI escalation process - remediation (eGC1)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Award Notification content updates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  <a:r>
              <a:rPr b="1" i="1" lang="en">
                <a:solidFill>
                  <a:schemeClr val="accent6"/>
                </a:solidFill>
              </a:rPr>
              <a:t>Thank you to all who shared input!</a:t>
            </a:r>
            <a:endParaRPr b="1" i="1">
              <a:solidFill>
                <a:schemeClr val="accent6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More performance improvements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Error handling improvements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Bug fixes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Quarter 4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Planned Work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80" name="Google Shape;580;p101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b="1" lang="en">
                <a:solidFill>
                  <a:schemeClr val="dk1"/>
                </a:solidFill>
              </a:rPr>
              <a:t>Improve OSP &amp; GCA flow of work</a:t>
            </a:r>
            <a:endParaRPr sz="18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Advance Requests: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Add Workday required fields to Advance Requests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Integrate Advances to Workday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Integrate ASRs where Advances exist to Workday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0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Quarter 4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Planned Work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87" name="Google Shape;587;p10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b="1" lang="en">
                <a:solidFill>
                  <a:schemeClr val="dk1"/>
                </a:solidFill>
              </a:rPr>
              <a:t>Improve OSP &amp; GCA flow of work</a:t>
            </a:r>
            <a:endParaRPr sz="18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Automate OSP assignments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" sz="2400">
                <a:solidFill>
                  <a:schemeClr val="dk1"/>
                </a:solidFill>
              </a:rPr>
              <a:t>Modification Request updates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Adding sub-categories for modification type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Related award list updates for modification types &amp; categories 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Clarifying amounts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 sz="2400">
                <a:solidFill>
                  <a:schemeClr val="dk1"/>
                </a:solidFill>
              </a:rPr>
              <a:t>Others as time allows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0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Quarter 4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Planned Work (cont.)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94" name="Google Shape;594;p103"/>
          <p:cNvSpPr txBox="1"/>
          <p:nvPr>
            <p:ph idx="2" type="body"/>
          </p:nvPr>
        </p:nvSpPr>
        <p:spPr>
          <a:xfrm>
            <a:off x="659300" y="1736725"/>
            <a:ext cx="8298600" cy="49971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&gt;"/>
            </a:pPr>
            <a:r>
              <a:rPr b="1" lang="en">
                <a:solidFill>
                  <a:schemeClr val="dk1"/>
                </a:solidFill>
              </a:rPr>
              <a:t>Prepare for SAGE Infrastructure Migration (2025)</a:t>
            </a:r>
            <a:endParaRPr sz="18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">
                <a:solidFill>
                  <a:schemeClr val="dk1"/>
                </a:solidFill>
              </a:rPr>
              <a:t>Context: </a:t>
            </a:r>
            <a:r>
              <a:rPr lang="en">
                <a:solidFill>
                  <a:schemeClr val="dk1"/>
                </a:solidFill>
              </a:rPr>
              <a:t>By June 2025, SAGE needs to migrate off of the existing infrastructure, as it will be retired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">
                <a:solidFill>
                  <a:schemeClr val="dk1"/>
                </a:solidFill>
              </a:rPr>
              <a:t>Migration goals</a:t>
            </a:r>
            <a:r>
              <a:rPr lang="en">
                <a:solidFill>
                  <a:schemeClr val="dk1"/>
                </a:solidFill>
              </a:rPr>
              <a:t>: To ensure a more stable, secure, sustainable environment for SAGE long-term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">
                <a:solidFill>
                  <a:schemeClr val="dk1"/>
                </a:solidFill>
              </a:rPr>
              <a:t>Strategy: </a:t>
            </a:r>
            <a:r>
              <a:rPr lang="en">
                <a:solidFill>
                  <a:schemeClr val="dk1"/>
                </a:solidFill>
              </a:rPr>
              <a:t>SAGE will move to cloud infrastructure (AWS), with upgraded servers and software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1" lang="en">
                <a:solidFill>
                  <a:schemeClr val="dk1"/>
                </a:solidFill>
              </a:rPr>
              <a:t>Near Term Impact: </a:t>
            </a:r>
            <a:r>
              <a:rPr lang="en">
                <a:solidFill>
                  <a:schemeClr val="dk1"/>
                </a:solidFill>
              </a:rPr>
              <a:t>Expect feature work to slow down (but </a:t>
            </a:r>
            <a:r>
              <a:rPr b="1" lang="en">
                <a:solidFill>
                  <a:schemeClr val="dk1"/>
                </a:solidFill>
              </a:rPr>
              <a:t>not</a:t>
            </a:r>
            <a:r>
              <a:rPr lang="en">
                <a:solidFill>
                  <a:schemeClr val="dk1"/>
                </a:solidFill>
              </a:rPr>
              <a:t> halt) toward end of Q4, as more effort is shifted to migration to make the deadline</a:t>
            </a:r>
            <a:endParaRPr b="1" i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Reminder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SAGE Resources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01" name="Google Shape;601;p10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"/>
              <a:t>SAGE Office Hours</a:t>
            </a:r>
            <a:endParaRPr b="1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 u="sng">
                <a:solidFill>
                  <a:srgbClr val="4B2E8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Thursday, March 21, 11 a.m. – 12 p.m.</a:t>
            </a:r>
            <a:endParaRPr sz="2200" u="sng">
              <a:solidFill>
                <a:srgbClr val="4B2E83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&gt;"/>
            </a:pPr>
            <a:r>
              <a:rPr lang="en" sz="2200" u="sng">
                <a:solidFill>
                  <a:srgbClr val="4B2E8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Wednesday, March 27, 11 a.m. – 12 p.m.</a:t>
            </a:r>
            <a:endParaRPr sz="2200" u="sng">
              <a:solidFill>
                <a:srgbClr val="4B2E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4B2E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B2E83"/>
                </a:solidFill>
              </a:rPr>
              <a:t>Resource Collections: Budget and Awards &amp; Mods</a:t>
            </a:r>
            <a:endParaRPr b="1">
              <a:solidFill>
                <a:srgbClr val="4B2E8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B2E83"/>
                </a:solidFill>
              </a:rPr>
              <a:t>Bookmark and review for the latest training, eLearning, and job aids:</a:t>
            </a:r>
            <a:endParaRPr>
              <a:solidFill>
                <a:srgbClr val="4B2E8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 u="sng">
                <a:solidFill>
                  <a:srgbClr val="33006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Budget Resources</a:t>
            </a:r>
            <a:endParaRPr>
              <a:solidFill>
                <a:srgbClr val="33006F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Char char="&gt;"/>
            </a:pPr>
            <a:r>
              <a:rPr lang="en" u="sng">
                <a:solidFill>
                  <a:srgbClr val="33006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Awards and Modifications Resources</a:t>
            </a:r>
            <a:endParaRPr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006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B2E83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0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Reminder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| Upcoming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SAGE </a:t>
            </a: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Classes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08" name="Google Shape;608;p105"/>
          <p:cNvSpPr txBox="1"/>
          <p:nvPr>
            <p:ph idx="2" type="body"/>
          </p:nvPr>
        </p:nvSpPr>
        <p:spPr>
          <a:xfrm>
            <a:off x="659300" y="1736725"/>
            <a:ext cx="8196300" cy="46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B2E83"/>
                </a:solidFill>
              </a:rPr>
              <a:t>March</a:t>
            </a:r>
            <a:endParaRPr b="1">
              <a:solidFill>
                <a:srgbClr val="4B2E83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rgbClr val="4B2E83"/>
                </a:solidFill>
              </a:rPr>
              <a:t>3/27, 1 - 3 p.m.: </a:t>
            </a:r>
            <a:r>
              <a:rPr lang="en" sz="2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SAGE: Creating and Submitting eGC1s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</a:rPr>
              <a:t>April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chemeClr val="dk1"/>
                </a:solidFill>
              </a:rPr>
              <a:t>4/2 &amp; 4/23, 1 - 3 p.m.: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SAGE: Budget</a:t>
            </a:r>
            <a:endParaRPr sz="13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Font typeface="Open Sans"/>
              <a:buChar char="&gt;"/>
            </a:pPr>
            <a:r>
              <a:rPr lang="en" sz="2200">
                <a:solidFill>
                  <a:srgbClr val="4B2E83"/>
                </a:solidFill>
              </a:rPr>
              <a:t>4/11, 1 - 3 p.m.</a:t>
            </a:r>
            <a:r>
              <a:rPr lang="en" sz="2200">
                <a:solidFill>
                  <a:srgbClr val="4B2E83"/>
                </a:solidFill>
                <a:highlight>
                  <a:srgbClr val="FFFFFF"/>
                </a:highlight>
              </a:rPr>
              <a:t>:</a:t>
            </a: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" sz="2200" u="sng">
                <a:solidFill>
                  <a:srgbClr val="4B2E83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SAGE: Creating NIH Proposals in Grant Runner</a:t>
            </a:r>
            <a:br>
              <a:rPr lang="en" sz="2200" u="sng">
                <a:solidFill>
                  <a:srgbClr val="4B2E83"/>
                </a:solidFill>
                <a:highlight>
                  <a:srgbClr val="FFFFFF"/>
                </a:highlight>
              </a:rPr>
            </a:br>
            <a:endParaRPr sz="2200" u="sng">
              <a:solidFill>
                <a:srgbClr val="4B2E8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4B2E83"/>
                </a:solidFill>
                <a:highlight>
                  <a:srgbClr val="FFFFFF"/>
                </a:highlight>
              </a:rPr>
              <a:t>May</a:t>
            </a:r>
            <a:endParaRPr b="1" sz="2200">
              <a:solidFill>
                <a:srgbClr val="4B2E83"/>
              </a:solidFill>
              <a:highlight>
                <a:srgbClr val="FFFFFF"/>
              </a:highlight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>
                <a:solidFill>
                  <a:srgbClr val="4B2E83"/>
                </a:solidFill>
              </a:rPr>
              <a:t>5/1 &amp; 5/8, 1 - 3 p.m.:</a:t>
            </a:r>
            <a:r>
              <a:rPr lang="en" sz="2200">
                <a:solidFill>
                  <a:srgbClr val="4B2E83"/>
                </a:solidFill>
                <a:highlight>
                  <a:srgbClr val="FFFFFF"/>
                </a:highlight>
              </a:rPr>
              <a:t> </a:t>
            </a:r>
            <a:r>
              <a:rPr lang="en" sz="2200" u="sng">
                <a:solidFill>
                  <a:srgbClr val="33006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SAGE Awards</a:t>
            </a:r>
            <a:endParaRPr sz="2200">
              <a:solidFill>
                <a:srgbClr val="4B2E83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00"/>
              <a:buChar char="&gt;"/>
            </a:pPr>
            <a:r>
              <a:rPr lang="en" sz="2200">
                <a:solidFill>
                  <a:srgbClr val="4B2E83"/>
                </a:solidFill>
              </a:rPr>
              <a:t>5/23, 1 - 2:30 pm.: </a:t>
            </a:r>
            <a:r>
              <a:rPr lang="en" sz="2200" u="sng">
                <a:solidFill>
                  <a:schemeClr val="hlink"/>
                </a:solidFill>
                <a:hlinkClick r:id="rId7"/>
              </a:rPr>
              <a:t>Subawards in SAGE</a:t>
            </a:r>
            <a:br>
              <a:rPr b="1" lang="en"/>
            </a:br>
            <a:endParaRPr b="1" sz="16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en" u="sng">
                <a:solidFill>
                  <a:schemeClr val="hlink"/>
                </a:solidFill>
                <a:hlinkClick r:id="rId8"/>
              </a:rPr>
              <a:t>All SAGE Classes in CORE</a:t>
            </a:r>
            <a:endParaRPr i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Google Shape;614;p106"/>
          <p:cNvPicPr preferRelativeResize="0"/>
          <p:nvPr/>
        </p:nvPicPr>
        <p:blipFill rotWithShape="1">
          <a:blip r:embed="rId3">
            <a:alphaModFix/>
          </a:blip>
          <a:srcRect b="39419" l="0" r="0" t="39419"/>
          <a:stretch/>
        </p:blipFill>
        <p:spPr>
          <a:xfrm>
            <a:off x="-9525" y="9221"/>
            <a:ext cx="9143998" cy="1290935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106"/>
          <p:cNvSpPr/>
          <p:nvPr/>
        </p:nvSpPr>
        <p:spPr>
          <a:xfrm>
            <a:off x="0" y="1300155"/>
            <a:ext cx="9144000" cy="44301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106"/>
          <p:cNvSpPr/>
          <p:nvPr/>
        </p:nvSpPr>
        <p:spPr>
          <a:xfrm>
            <a:off x="-10048" y="5730359"/>
            <a:ext cx="9153600" cy="1112700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106"/>
          <p:cNvSpPr txBox="1"/>
          <p:nvPr/>
        </p:nvSpPr>
        <p:spPr>
          <a:xfrm>
            <a:off x="381000" y="1447800"/>
            <a:ext cx="84969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8925" lvl="0" marL="288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Updates to existing overview courses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Grants Management for Investigators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Introduction to Research Administration (3/31)</a:t>
            </a:r>
            <a:endParaRPr/>
          </a:p>
          <a:p>
            <a:pPr indent="-347662" lvl="0" marL="347662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New courses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Reading the Notice of the Award (NoA)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SAGE Awards</a:t>
            </a:r>
            <a:endParaRPr/>
          </a:p>
          <a:p>
            <a:pPr indent="-347662" lvl="0" marL="347662" marR="0" rtl="0" algn="l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Coming Soon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Workday Reporting for Grant Managers (5/31)</a:t>
            </a:r>
            <a:endParaRPr b="0" i="0" sz="2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106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619" name="Google Shape;619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06">
            <a:hlinkClick r:id="rId6"/>
          </p:cNvPr>
          <p:cNvSpPr/>
          <p:nvPr/>
        </p:nvSpPr>
        <p:spPr>
          <a:xfrm>
            <a:off x="4312600" y="6037138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106"/>
          <p:cNvSpPr/>
          <p:nvPr/>
        </p:nvSpPr>
        <p:spPr>
          <a:xfrm>
            <a:off x="2751756" y="6040776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106"/>
          <p:cNvSpPr/>
          <p:nvPr/>
        </p:nvSpPr>
        <p:spPr>
          <a:xfrm>
            <a:off x="890016" y="264922"/>
            <a:ext cx="8025300" cy="805200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106"/>
          <p:cNvSpPr txBox="1"/>
          <p:nvPr/>
        </p:nvSpPr>
        <p:spPr>
          <a:xfrm>
            <a:off x="757159" y="320308"/>
            <a:ext cx="692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 Updates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107"/>
          <p:cNvPicPr preferRelativeResize="0"/>
          <p:nvPr/>
        </p:nvPicPr>
        <p:blipFill rotWithShape="1">
          <a:blip r:embed="rId3">
            <a:alphaModFix/>
          </a:blip>
          <a:srcRect b="39419" l="0" r="0" t="39419"/>
          <a:stretch/>
        </p:blipFill>
        <p:spPr>
          <a:xfrm>
            <a:off x="-9525" y="9221"/>
            <a:ext cx="9143998" cy="129093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07"/>
          <p:cNvSpPr/>
          <p:nvPr/>
        </p:nvSpPr>
        <p:spPr>
          <a:xfrm>
            <a:off x="0" y="1300155"/>
            <a:ext cx="9144000" cy="44301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107"/>
          <p:cNvSpPr/>
          <p:nvPr/>
        </p:nvSpPr>
        <p:spPr>
          <a:xfrm>
            <a:off x="-10048" y="5730359"/>
            <a:ext cx="9153600" cy="1112700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7"/>
          <p:cNvSpPr txBox="1"/>
          <p:nvPr/>
        </p:nvSpPr>
        <p:spPr>
          <a:xfrm>
            <a:off x="265954" y="1625292"/>
            <a:ext cx="8496900" cy="3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8925" lvl="0" marL="288925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Updates to courses coming summer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Setup and Manage Your Award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Processes at Award Closeout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Internal Controls</a:t>
            </a:r>
            <a:endParaRPr/>
          </a:p>
          <a:p>
            <a:pPr indent="0" lvl="1" marL="625475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8925" lvl="1" marL="347662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Updates</a:t>
            </a:r>
            <a:r>
              <a:rPr b="0" i="0" lang="en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 courses</a:t>
            </a:r>
            <a:r>
              <a:rPr b="0" i="0" lang="en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" sz="2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targeted for end of the year</a:t>
            </a:r>
            <a:endParaRPr/>
          </a:p>
          <a:p>
            <a:pPr indent="-288925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Understanding Cost Share at the UW</a:t>
            </a:r>
            <a:endParaRPr/>
          </a:p>
          <a:p>
            <a:pPr indent="-288925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</a:pPr>
            <a:r>
              <a:rPr b="0" i="0" lang="en" sz="2400" u="none" cap="none" strike="noStrik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Effort Reporting and Compliance</a:t>
            </a:r>
            <a:endParaRPr/>
          </a:p>
        </p:txBody>
      </p:sp>
      <p:sp>
        <p:nvSpPr>
          <p:cNvPr id="634" name="Google Shape;634;p107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635" name="Google Shape;63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07">
            <a:hlinkClick r:id="rId6"/>
          </p:cNvPr>
          <p:cNvSpPr/>
          <p:nvPr/>
        </p:nvSpPr>
        <p:spPr>
          <a:xfrm>
            <a:off x="4312600" y="6037138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8" name="Google Shape;638;p107"/>
          <p:cNvSpPr/>
          <p:nvPr/>
        </p:nvSpPr>
        <p:spPr>
          <a:xfrm>
            <a:off x="2751756" y="6040776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9" name="Google Shape;639;p107"/>
          <p:cNvSpPr/>
          <p:nvPr/>
        </p:nvSpPr>
        <p:spPr>
          <a:xfrm>
            <a:off x="890016" y="264922"/>
            <a:ext cx="8025300" cy="805200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p107"/>
          <p:cNvSpPr txBox="1"/>
          <p:nvPr/>
        </p:nvSpPr>
        <p:spPr>
          <a:xfrm>
            <a:off x="757159" y="320308"/>
            <a:ext cx="6921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 Updates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International Subawards Requirements for Proposals &amp; Awards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68" name="Google Shape;368;p72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Expectations for international subrecipients to include acknowledgement of requirements at proposal stage in letters of support. </a:t>
            </a:r>
            <a:endParaRPr sz="23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International subrecipients to provide access to all lab notebooks, data, and documentation that supports the research outcomes.</a:t>
            </a:r>
            <a:endParaRPr sz="23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This access may be electronic access.</a:t>
            </a:r>
            <a:endParaRPr sz="2300"/>
          </a:p>
          <a:p>
            <a: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&gt;"/>
            </a:pPr>
            <a:r>
              <a:rPr lang="en" sz="2300"/>
              <a:t>UW’s </a:t>
            </a:r>
            <a:r>
              <a:rPr lang="en" sz="2300" u="sng">
                <a:solidFill>
                  <a:schemeClr val="hlink"/>
                </a:solidFill>
                <a:hlinkClick r:id="rId3"/>
              </a:rPr>
              <a:t>sample language for letters of support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/>
              <a:t>Effective as of January 2024.</a:t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369" name="Google Shape;369;p72"/>
          <p:cNvSpPr txBox="1"/>
          <p:nvPr/>
        </p:nvSpPr>
        <p:spPr>
          <a:xfrm>
            <a:off x="573425" y="5965000"/>
            <a:ext cx="651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January UW Announcement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NOT-OD-23-182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 </a:t>
            </a:r>
            <a:endParaRPr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108"/>
          <p:cNvPicPr preferRelativeResize="0"/>
          <p:nvPr/>
        </p:nvPicPr>
        <p:blipFill rotWithShape="1">
          <a:blip r:embed="rId3">
            <a:alphaModFix/>
          </a:blip>
          <a:srcRect b="39420" l="0" r="0" t="39418"/>
          <a:stretch/>
        </p:blipFill>
        <p:spPr>
          <a:xfrm>
            <a:off x="-9525" y="9221"/>
            <a:ext cx="9143998" cy="129093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108"/>
          <p:cNvSpPr/>
          <p:nvPr/>
        </p:nvSpPr>
        <p:spPr>
          <a:xfrm>
            <a:off x="-10048" y="5730359"/>
            <a:ext cx="9153600" cy="1112700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08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649" name="Google Shape;64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108">
            <a:hlinkClick r:id="rId6"/>
          </p:cNvPr>
          <p:cNvSpPr/>
          <p:nvPr/>
        </p:nvSpPr>
        <p:spPr>
          <a:xfrm>
            <a:off x="4312600" y="6037138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2" name="Google Shape;652;p108"/>
          <p:cNvSpPr/>
          <p:nvPr/>
        </p:nvSpPr>
        <p:spPr>
          <a:xfrm>
            <a:off x="2751756" y="6040776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108"/>
          <p:cNvSpPr/>
          <p:nvPr/>
        </p:nvSpPr>
        <p:spPr>
          <a:xfrm>
            <a:off x="890016" y="264922"/>
            <a:ext cx="6177900" cy="805200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59988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108"/>
          <p:cNvSpPr txBox="1"/>
          <p:nvPr/>
        </p:nvSpPr>
        <p:spPr>
          <a:xfrm>
            <a:off x="757160" y="320308"/>
            <a:ext cx="54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</a:t>
            </a:r>
            <a:endParaRPr/>
          </a:p>
        </p:txBody>
      </p:sp>
      <p:sp>
        <p:nvSpPr>
          <p:cNvPr id="655" name="Google Shape;655;p108"/>
          <p:cNvSpPr txBox="1"/>
          <p:nvPr/>
        </p:nvSpPr>
        <p:spPr>
          <a:xfrm>
            <a:off x="685146" y="1688476"/>
            <a:ext cx="3124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Instructor Led Courses</a:t>
            </a:r>
            <a:endParaRPr/>
          </a:p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Mar-Jun 2024:</a:t>
            </a:r>
            <a:endParaRPr/>
          </a:p>
        </p:txBody>
      </p:sp>
      <p:pic>
        <p:nvPicPr>
          <p:cNvPr id="656" name="Google Shape;656;p10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519243" y="360024"/>
            <a:ext cx="5314286" cy="5276189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109"/>
          <p:cNvPicPr preferRelativeResize="0"/>
          <p:nvPr/>
        </p:nvPicPr>
        <p:blipFill rotWithShape="1">
          <a:blip r:embed="rId3">
            <a:alphaModFix/>
          </a:blip>
          <a:srcRect b="39420" l="0" r="0" t="39418"/>
          <a:stretch/>
        </p:blipFill>
        <p:spPr>
          <a:xfrm>
            <a:off x="-9525" y="9221"/>
            <a:ext cx="9143998" cy="129093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109"/>
          <p:cNvSpPr/>
          <p:nvPr/>
        </p:nvSpPr>
        <p:spPr>
          <a:xfrm>
            <a:off x="-10048" y="5730359"/>
            <a:ext cx="9153600" cy="1112700"/>
          </a:xfrm>
          <a:prstGeom prst="rect">
            <a:avLst/>
          </a:prstGeom>
          <a:solidFill>
            <a:srgbClr val="2200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109"/>
          <p:cNvSpPr txBox="1"/>
          <p:nvPr/>
        </p:nvSpPr>
        <p:spPr>
          <a:xfrm>
            <a:off x="152400" y="3555529"/>
            <a:ext cx="73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hient2\Desktop\Untitled-1.png" id="665" name="Google Shape;665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954" y="5860877"/>
            <a:ext cx="2209800" cy="803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2400" y="5943600"/>
            <a:ext cx="13580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09">
            <a:hlinkClick r:id="rId6"/>
          </p:cNvPr>
          <p:cNvSpPr/>
          <p:nvPr/>
        </p:nvSpPr>
        <p:spPr>
          <a:xfrm>
            <a:off x="4312600" y="6037138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Registration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Google Shape;668;p109"/>
          <p:cNvSpPr/>
          <p:nvPr/>
        </p:nvSpPr>
        <p:spPr>
          <a:xfrm>
            <a:off x="2751756" y="6040776"/>
            <a:ext cx="1358100" cy="457200"/>
          </a:xfrm>
          <a:prstGeom prst="roundRect">
            <a:avLst>
              <a:gd fmla="val 16667" name="adj"/>
            </a:avLst>
          </a:prstGeom>
          <a:solidFill>
            <a:srgbClr val="595959"/>
          </a:solidFill>
          <a:ln cap="flat" cmpd="sng" w="1905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CORE </a:t>
            </a:r>
            <a:b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r>
              <a:rPr b="1" i="0" lang="en" sz="1200" u="sng" cap="none" strike="noStrike">
                <a:solidFill>
                  <a:srgbClr val="FFCC00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</a:t>
            </a:r>
            <a:endParaRPr b="1" i="0" sz="1200" u="none" cap="none" strike="noStrike">
              <a:solidFill>
                <a:srgbClr val="FFCC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109"/>
          <p:cNvSpPr/>
          <p:nvPr/>
        </p:nvSpPr>
        <p:spPr>
          <a:xfrm>
            <a:off x="890016" y="264922"/>
            <a:ext cx="6177900" cy="805200"/>
          </a:xfrm>
          <a:prstGeom prst="rect">
            <a:avLst/>
          </a:prstGeom>
          <a:gradFill>
            <a:gsLst>
              <a:gs pos="0">
                <a:srgbClr val="F4F8FB"/>
              </a:gs>
              <a:gs pos="100000">
                <a:srgbClr val="B0C6E1">
                  <a:alpha val="9019"/>
                </a:srgbClr>
              </a:gs>
            </a:gsLst>
            <a:lin ang="599887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109"/>
          <p:cNvSpPr txBox="1"/>
          <p:nvPr/>
        </p:nvSpPr>
        <p:spPr>
          <a:xfrm>
            <a:off x="757160" y="320308"/>
            <a:ext cx="5491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rgbClr val="430175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CORE</a:t>
            </a:r>
            <a:endParaRPr/>
          </a:p>
        </p:txBody>
      </p:sp>
      <p:sp>
        <p:nvSpPr>
          <p:cNvPr id="671" name="Google Shape;671;p109"/>
          <p:cNvSpPr txBox="1"/>
          <p:nvPr/>
        </p:nvSpPr>
        <p:spPr>
          <a:xfrm>
            <a:off x="685146" y="1688476"/>
            <a:ext cx="312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828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800" u="none" cap="none" strike="noStrike">
                <a:solidFill>
                  <a:srgbClr val="430175"/>
                </a:solidFill>
                <a:latin typeface="Open Sans"/>
                <a:ea typeface="Open Sans"/>
                <a:cs typeface="Open Sans"/>
                <a:sym typeface="Open Sans"/>
              </a:rPr>
              <a:t>On-Demand Courses</a:t>
            </a:r>
            <a:endParaRPr/>
          </a:p>
        </p:txBody>
      </p:sp>
      <p:pic>
        <p:nvPicPr>
          <p:cNvPr id="672" name="Google Shape;672;p10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47448" y="1513396"/>
            <a:ext cx="5747465" cy="252520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0"/>
              </a:srgbClr>
            </a:outerShdw>
          </a:effectLst>
        </p:spPr>
      </p:pic>
      <p:pic>
        <p:nvPicPr>
          <p:cNvPr id="673" name="Google Shape;673;p109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07858" y="4317119"/>
            <a:ext cx="5626644" cy="1245481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09"/>
          <p:cNvSpPr txBox="1"/>
          <p:nvPr/>
        </p:nvSpPr>
        <p:spPr>
          <a:xfrm>
            <a:off x="6553200" y="4355811"/>
            <a:ext cx="2381400" cy="36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Information about GMI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Common Forms Implementation 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January 2025</a:t>
            </a:r>
            <a:endParaRPr/>
          </a:p>
        </p:txBody>
      </p:sp>
      <p:sp>
        <p:nvSpPr>
          <p:cNvPr id="376" name="Google Shape;376;p73"/>
          <p:cNvSpPr txBox="1"/>
          <p:nvPr>
            <p:ph idx="2" type="body"/>
          </p:nvPr>
        </p:nvSpPr>
        <p:spPr>
          <a:xfrm>
            <a:off x="665905" y="15803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NIH’s implementation of the </a:t>
            </a:r>
            <a:r>
              <a:rPr lang="en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common forms for the Biographical Sketch &amp; Current and Pending (Other) Support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/>
              <a:t>will be January 2025.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Until then, use the current NIH Biosketch and Other Support Formats.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SBIR / STTR Disclosure Requirement</a:t>
            </a:r>
            <a:endParaRPr/>
          </a:p>
        </p:txBody>
      </p:sp>
      <p:sp>
        <p:nvSpPr>
          <p:cNvPr id="383" name="Google Shape;383;p74"/>
          <p:cNvSpPr txBox="1"/>
          <p:nvPr>
            <p:ph idx="2" type="body"/>
          </p:nvPr>
        </p:nvSpPr>
        <p:spPr>
          <a:xfrm>
            <a:off x="617525" y="1508950"/>
            <a:ext cx="8196300" cy="42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SBIR / STTR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Disclosure Requirement</a:t>
            </a:r>
            <a:r>
              <a:rPr lang="en" sz="2200"/>
              <a:t> </a:t>
            </a:r>
            <a:r>
              <a:rPr lang="en" sz="2200"/>
              <a:t>addresses a small business concern (SBC) applicant disclosing all funded and unfunded relationships with foreign countries.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Likely won’t impact UW. 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However, be sure to ask SBC to inform all elements they need from the UW, when we will serve as the Research Institution. </a:t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/>
              <a:t>If OSP needs to sign or submit, OSP needs time for this.</a:t>
            </a:r>
            <a:endParaRPr sz="22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NOT-OD-23-139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eRA Commons ID Required</a:t>
            </a:r>
            <a:endParaRPr/>
          </a:p>
        </p:txBody>
      </p:sp>
      <p:sp>
        <p:nvSpPr>
          <p:cNvPr id="390" name="Google Shape;390;p75"/>
          <p:cNvSpPr txBox="1"/>
          <p:nvPr>
            <p:ph idx="2" type="body"/>
          </p:nvPr>
        </p:nvSpPr>
        <p:spPr>
          <a:xfrm>
            <a:off x="665905" y="16565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All Personnel on the R&amp;R Senior/Key Person Profile must have an eRA Commons ID, for due dates on or after January 2024.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Use the validation check to ensure no “errors” are caused by lack of the eRA Commons ID.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75"/>
          <p:cNvSpPr txBox="1"/>
          <p:nvPr/>
        </p:nvSpPr>
        <p:spPr>
          <a:xfrm>
            <a:off x="535525" y="6066175"/>
            <a:ext cx="643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NOT-OD-24-042 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7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Timely Progress Report Submission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Reminder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398" name="Google Shape;398;p76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NIH has a tool to search outstanding progress reports.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We encourage you to use it: 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2400"/>
              <a:buChar char="&gt;"/>
            </a:pPr>
            <a:r>
              <a:rPr lang="en" u="sng">
                <a:solidFill>
                  <a:schemeClr val="hlink"/>
                </a:solidFill>
                <a:hlinkClick r:id="rId3"/>
              </a:rPr>
              <a:t>Pending Progress Reports</a:t>
            </a:r>
            <a:r>
              <a:rPr lang="en"/>
              <a:t> </a:t>
            </a:r>
            <a:endParaRPr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Use IPF# 9087701 to search for UW PIs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ncode Sans Black"/>
                <a:ea typeface="Encode Sans Black"/>
                <a:cs typeface="Encode Sans Black"/>
                <a:sym typeface="Encode Sans Black"/>
              </a:rPr>
              <a:t>Unilateral Closeout Reminder</a:t>
            </a:r>
            <a:endParaRPr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405" name="Google Shape;405;p77"/>
          <p:cNvSpPr txBox="1"/>
          <p:nvPr>
            <p:ph idx="2" type="body"/>
          </p:nvPr>
        </p:nvSpPr>
        <p:spPr>
          <a:xfrm>
            <a:off x="665905" y="1504150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00"/>
              <a:buChar char="&gt;"/>
            </a:pPr>
            <a:r>
              <a:rPr lang="en" sz="2700"/>
              <a:t>NIH is strengthening enforcement of closeout reporting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" sz="2700"/>
              <a:t>NIH consistently </a:t>
            </a:r>
            <a:r>
              <a:rPr lang="en" sz="2700"/>
              <a:t>emails award recipients</a:t>
            </a:r>
            <a:r>
              <a:rPr lang="en" sz="2700"/>
              <a:t>, including the PI 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" sz="2700"/>
              <a:t>Recipients have 120 days to submit reports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" sz="2700"/>
              <a:t>Within one year - unilateral closeout</a:t>
            </a:r>
            <a:endParaRPr sz="2700"/>
          </a:p>
          <a:p>
            <a:pPr indent="-4000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&gt;"/>
            </a:pPr>
            <a:r>
              <a:rPr lang="en" sz="2700"/>
              <a:t>NIH will report unilateral closeouts in SAM.gov</a:t>
            </a:r>
            <a:endParaRPr sz="2700"/>
          </a:p>
          <a:p>
            <a:pPr indent="-4000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b="1" lang="en" sz="2700"/>
              <a:t>beginning with all unilateral closeout actions taken since January 2023</a:t>
            </a:r>
            <a:endParaRPr b="1" sz="27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</p:txBody>
      </p:sp>
      <p:sp>
        <p:nvSpPr>
          <p:cNvPr id="406" name="Google Shape;406;p77"/>
          <p:cNvSpPr txBox="1"/>
          <p:nvPr/>
        </p:nvSpPr>
        <p:spPr>
          <a:xfrm>
            <a:off x="549150" y="5887400"/>
            <a:ext cx="65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NOT-OD-24-055 </a:t>
            </a:r>
            <a:endParaRPr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GO AWAY BLUE LIN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ADE7"/>
      </a:hlink>
      <a:folHlink>
        <a:srgbClr val="6DAD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