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57" r:id="rId3"/>
    <p:sldId id="258" r:id="rId4"/>
    <p:sldId id="262" r:id="rId5"/>
    <p:sldId id="283" r:id="rId6"/>
    <p:sldId id="261" r:id="rId7"/>
    <p:sldId id="259" r:id="rId8"/>
    <p:sldId id="281" r:id="rId9"/>
    <p:sldId id="287" r:id="rId10"/>
    <p:sldId id="295" r:id="rId11"/>
    <p:sldId id="292" r:id="rId12"/>
    <p:sldId id="291" r:id="rId13"/>
    <p:sldId id="293" r:id="rId14"/>
    <p:sldId id="265" r:id="rId15"/>
    <p:sldId id="270" r:id="rId16"/>
    <p:sldId id="269" r:id="rId17"/>
    <p:sldId id="272" r:id="rId18"/>
    <p:sldId id="271" r:id="rId19"/>
    <p:sldId id="284" r:id="rId20"/>
    <p:sldId id="264" r:id="rId21"/>
    <p:sldId id="275" r:id="rId22"/>
    <p:sldId id="274" r:id="rId23"/>
    <p:sldId id="279" r:id="rId24"/>
    <p:sldId id="285" r:id="rId25"/>
    <p:sldId id="294" r:id="rId26"/>
    <p:sldId id="289" r:id="rId27"/>
    <p:sldId id="290" r:id="rId28"/>
    <p:sldId id="296" r:id="rId29"/>
    <p:sldId id="297" r:id="rId30"/>
    <p:sldId id="298" r:id="rId31"/>
    <p:sldId id="299" r:id="rId32"/>
    <p:sldId id="300" r:id="rId33"/>
    <p:sldId id="301" r:id="rId34"/>
    <p:sldId id="28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E0A0C-5A59-4A31-A863-0771C2DFB2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BC7F57-B035-476E-B280-FFB14BB02BDC}">
      <dgm:prSet/>
      <dgm:spPr/>
      <dgm:t>
        <a:bodyPr/>
        <a:lstStyle/>
        <a:p>
          <a:pPr rtl="0"/>
          <a:r>
            <a:rPr lang="en-US" dirty="0" smtClean="0"/>
            <a:t>Procard:  		“Add Use Tax” box in PaymentNet:</a:t>
          </a:r>
          <a:endParaRPr lang="en-US" dirty="0"/>
        </a:p>
      </dgm:t>
    </dgm:pt>
    <dgm:pt modelId="{C4A7BF14-F8D1-43A6-BBFF-48D4E2B526B4}" type="parTrans" cxnId="{56A3B4F9-5EFD-4314-B5D9-F776EA441262}">
      <dgm:prSet/>
      <dgm:spPr/>
      <dgm:t>
        <a:bodyPr/>
        <a:lstStyle/>
        <a:p>
          <a:endParaRPr lang="en-US"/>
        </a:p>
      </dgm:t>
    </dgm:pt>
    <dgm:pt modelId="{0CDD0C79-FD02-401D-B67B-F0D76A3A3DE3}" type="sibTrans" cxnId="{56A3B4F9-5EFD-4314-B5D9-F776EA441262}">
      <dgm:prSet/>
      <dgm:spPr/>
      <dgm:t>
        <a:bodyPr/>
        <a:lstStyle/>
        <a:p>
          <a:endParaRPr lang="en-US"/>
        </a:p>
      </dgm:t>
    </dgm:pt>
    <dgm:pt modelId="{32CF96B5-AFC0-463D-90F7-16997EDBFB6B}" type="pres">
      <dgm:prSet presAssocID="{984E0A0C-5A59-4A31-A863-0771C2DFB25C}" presName="linear" presStyleCnt="0">
        <dgm:presLayoutVars>
          <dgm:animLvl val="lvl"/>
          <dgm:resizeHandles val="exact"/>
        </dgm:presLayoutVars>
      </dgm:prSet>
      <dgm:spPr/>
      <dgm:t>
        <a:bodyPr/>
        <a:lstStyle/>
        <a:p>
          <a:endParaRPr lang="en-US"/>
        </a:p>
      </dgm:t>
    </dgm:pt>
    <dgm:pt modelId="{5A46E2A6-ADF3-434F-BE5A-7AC146BD4312}" type="pres">
      <dgm:prSet presAssocID="{C7BC7F57-B035-476E-B280-FFB14BB02BDC}" presName="parentText" presStyleLbl="node1" presStyleIdx="0" presStyleCnt="1">
        <dgm:presLayoutVars>
          <dgm:chMax val="0"/>
          <dgm:bulletEnabled val="1"/>
        </dgm:presLayoutVars>
      </dgm:prSet>
      <dgm:spPr/>
      <dgm:t>
        <a:bodyPr/>
        <a:lstStyle/>
        <a:p>
          <a:endParaRPr lang="en-US"/>
        </a:p>
      </dgm:t>
    </dgm:pt>
  </dgm:ptLst>
  <dgm:cxnLst>
    <dgm:cxn modelId="{56A3B4F9-5EFD-4314-B5D9-F776EA441262}" srcId="{984E0A0C-5A59-4A31-A863-0771C2DFB25C}" destId="{C7BC7F57-B035-476E-B280-FFB14BB02BDC}" srcOrd="0" destOrd="0" parTransId="{C4A7BF14-F8D1-43A6-BBFF-48D4E2B526B4}" sibTransId="{0CDD0C79-FD02-401D-B67B-F0D76A3A3DE3}"/>
    <dgm:cxn modelId="{650BE031-A772-493F-975C-E66DDA8C38AC}" type="presOf" srcId="{984E0A0C-5A59-4A31-A863-0771C2DFB25C}" destId="{32CF96B5-AFC0-463D-90F7-16997EDBFB6B}" srcOrd="0" destOrd="0" presId="urn:microsoft.com/office/officeart/2005/8/layout/vList2"/>
    <dgm:cxn modelId="{6ADE0A90-048E-47D4-80C2-E4759432B08A}" type="presOf" srcId="{C7BC7F57-B035-476E-B280-FFB14BB02BDC}" destId="{5A46E2A6-ADF3-434F-BE5A-7AC146BD4312}" srcOrd="0" destOrd="0" presId="urn:microsoft.com/office/officeart/2005/8/layout/vList2"/>
    <dgm:cxn modelId="{36815F50-830B-4C65-8E68-593D049FF4FC}" type="presParOf" srcId="{32CF96B5-AFC0-463D-90F7-16997EDBFB6B}" destId="{5A46E2A6-ADF3-434F-BE5A-7AC146BD4312}"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E0A0C-5A59-4A31-A863-0771C2DFB2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BC7F57-B035-476E-B280-FFB14BB02BDC}">
      <dgm:prSet/>
      <dgm:spPr/>
      <dgm:t>
        <a:bodyPr/>
        <a:lstStyle/>
        <a:p>
          <a:pPr rtl="0"/>
          <a:r>
            <a:rPr lang="en-US" dirty="0" smtClean="0"/>
            <a:t>Procard:  		“Add Use Tax” box in PaymentNet:</a:t>
          </a:r>
          <a:endParaRPr lang="en-US" dirty="0"/>
        </a:p>
      </dgm:t>
    </dgm:pt>
    <dgm:pt modelId="{C4A7BF14-F8D1-43A6-BBFF-48D4E2B526B4}" type="parTrans" cxnId="{56A3B4F9-5EFD-4314-B5D9-F776EA441262}">
      <dgm:prSet/>
      <dgm:spPr/>
      <dgm:t>
        <a:bodyPr/>
        <a:lstStyle/>
        <a:p>
          <a:endParaRPr lang="en-US"/>
        </a:p>
      </dgm:t>
    </dgm:pt>
    <dgm:pt modelId="{0CDD0C79-FD02-401D-B67B-F0D76A3A3DE3}" type="sibTrans" cxnId="{56A3B4F9-5EFD-4314-B5D9-F776EA441262}">
      <dgm:prSet/>
      <dgm:spPr/>
      <dgm:t>
        <a:bodyPr/>
        <a:lstStyle/>
        <a:p>
          <a:endParaRPr lang="en-US"/>
        </a:p>
      </dgm:t>
    </dgm:pt>
    <dgm:pt modelId="{32CF96B5-AFC0-463D-90F7-16997EDBFB6B}" type="pres">
      <dgm:prSet presAssocID="{984E0A0C-5A59-4A31-A863-0771C2DFB25C}" presName="linear" presStyleCnt="0">
        <dgm:presLayoutVars>
          <dgm:animLvl val="lvl"/>
          <dgm:resizeHandles val="exact"/>
        </dgm:presLayoutVars>
      </dgm:prSet>
      <dgm:spPr/>
      <dgm:t>
        <a:bodyPr/>
        <a:lstStyle/>
        <a:p>
          <a:endParaRPr lang="en-US"/>
        </a:p>
      </dgm:t>
    </dgm:pt>
    <dgm:pt modelId="{5A46E2A6-ADF3-434F-BE5A-7AC146BD4312}" type="pres">
      <dgm:prSet presAssocID="{C7BC7F57-B035-476E-B280-FFB14BB02BDC}" presName="parentText" presStyleLbl="node1" presStyleIdx="0" presStyleCnt="1">
        <dgm:presLayoutVars>
          <dgm:chMax val="0"/>
          <dgm:bulletEnabled val="1"/>
        </dgm:presLayoutVars>
      </dgm:prSet>
      <dgm:spPr/>
      <dgm:t>
        <a:bodyPr/>
        <a:lstStyle/>
        <a:p>
          <a:endParaRPr lang="en-US"/>
        </a:p>
      </dgm:t>
    </dgm:pt>
  </dgm:ptLst>
  <dgm:cxnLst>
    <dgm:cxn modelId="{8FCEB653-F025-4987-BBD7-5E32D34BA2B6}" type="presOf" srcId="{C7BC7F57-B035-476E-B280-FFB14BB02BDC}" destId="{5A46E2A6-ADF3-434F-BE5A-7AC146BD4312}" srcOrd="0" destOrd="0" presId="urn:microsoft.com/office/officeart/2005/8/layout/vList2"/>
    <dgm:cxn modelId="{56A3B4F9-5EFD-4314-B5D9-F776EA441262}" srcId="{984E0A0C-5A59-4A31-A863-0771C2DFB25C}" destId="{C7BC7F57-B035-476E-B280-FFB14BB02BDC}" srcOrd="0" destOrd="0" parTransId="{C4A7BF14-F8D1-43A6-BBFF-48D4E2B526B4}" sibTransId="{0CDD0C79-FD02-401D-B67B-F0D76A3A3DE3}"/>
    <dgm:cxn modelId="{AA19A13E-D2AB-45EF-81DE-7A6794A5A71D}" type="presOf" srcId="{984E0A0C-5A59-4A31-A863-0771C2DFB25C}" destId="{32CF96B5-AFC0-463D-90F7-16997EDBFB6B}" srcOrd="0" destOrd="0" presId="urn:microsoft.com/office/officeart/2005/8/layout/vList2"/>
    <dgm:cxn modelId="{8A3F76BE-24F3-44B6-BC8B-7076E5C37212}" type="presParOf" srcId="{32CF96B5-AFC0-463D-90F7-16997EDBFB6B}" destId="{5A46E2A6-ADF3-434F-BE5A-7AC146BD4312}"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4C2A2D-3044-4205-B33A-F0CCCC84CFD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46F24AE-9DCA-4863-99D1-03F81D182856}">
      <dgm:prSet/>
      <dgm:spPr/>
      <dgm:t>
        <a:bodyPr/>
        <a:lstStyle/>
        <a:p>
          <a:pPr rtl="0"/>
          <a:r>
            <a:rPr lang="en-US" dirty="0" smtClean="0"/>
            <a:t>eProcurement</a:t>
          </a:r>
          <a:endParaRPr lang="en-US" dirty="0"/>
        </a:p>
      </dgm:t>
    </dgm:pt>
    <dgm:pt modelId="{28EFCA83-83FB-4146-8F76-DCC695A37C5D}" type="parTrans" cxnId="{88B8F2C9-D850-43B3-9B22-DE789AA3461A}">
      <dgm:prSet/>
      <dgm:spPr/>
      <dgm:t>
        <a:bodyPr/>
        <a:lstStyle/>
        <a:p>
          <a:endParaRPr lang="en-US"/>
        </a:p>
      </dgm:t>
    </dgm:pt>
    <dgm:pt modelId="{D8BE2CB3-160C-40AE-9C16-1454EEA56DC3}" type="sibTrans" cxnId="{88B8F2C9-D850-43B3-9B22-DE789AA3461A}">
      <dgm:prSet/>
      <dgm:spPr/>
      <dgm:t>
        <a:bodyPr/>
        <a:lstStyle/>
        <a:p>
          <a:endParaRPr lang="en-US"/>
        </a:p>
      </dgm:t>
    </dgm:pt>
    <dgm:pt modelId="{6DF4A1C0-0E48-4C81-844E-91FBE4C1F35D}" type="pres">
      <dgm:prSet presAssocID="{AD4C2A2D-3044-4205-B33A-F0CCCC84CFD5}" presName="linear" presStyleCnt="0">
        <dgm:presLayoutVars>
          <dgm:animLvl val="lvl"/>
          <dgm:resizeHandles val="exact"/>
        </dgm:presLayoutVars>
      </dgm:prSet>
      <dgm:spPr/>
      <dgm:t>
        <a:bodyPr/>
        <a:lstStyle/>
        <a:p>
          <a:endParaRPr lang="en-US"/>
        </a:p>
      </dgm:t>
    </dgm:pt>
    <dgm:pt modelId="{0DCBC057-CA15-4616-BB6C-3432774856CA}" type="pres">
      <dgm:prSet presAssocID="{546F24AE-9DCA-4863-99D1-03F81D182856}" presName="parentText" presStyleLbl="node1" presStyleIdx="0" presStyleCnt="1">
        <dgm:presLayoutVars>
          <dgm:chMax val="0"/>
          <dgm:bulletEnabled val="1"/>
        </dgm:presLayoutVars>
      </dgm:prSet>
      <dgm:spPr/>
      <dgm:t>
        <a:bodyPr/>
        <a:lstStyle/>
        <a:p>
          <a:endParaRPr lang="en-US"/>
        </a:p>
      </dgm:t>
    </dgm:pt>
  </dgm:ptLst>
  <dgm:cxnLst>
    <dgm:cxn modelId="{88B8F2C9-D850-43B3-9B22-DE789AA3461A}" srcId="{AD4C2A2D-3044-4205-B33A-F0CCCC84CFD5}" destId="{546F24AE-9DCA-4863-99D1-03F81D182856}" srcOrd="0" destOrd="0" parTransId="{28EFCA83-83FB-4146-8F76-DCC695A37C5D}" sibTransId="{D8BE2CB3-160C-40AE-9C16-1454EEA56DC3}"/>
    <dgm:cxn modelId="{81D15779-F45D-4086-899F-10866B4429CF}" type="presOf" srcId="{AD4C2A2D-3044-4205-B33A-F0CCCC84CFD5}" destId="{6DF4A1C0-0E48-4C81-844E-91FBE4C1F35D}" srcOrd="0" destOrd="0" presId="urn:microsoft.com/office/officeart/2005/8/layout/vList2"/>
    <dgm:cxn modelId="{932FA3EE-8287-4F9B-8550-DEFB431591E1}" type="presOf" srcId="{546F24AE-9DCA-4863-99D1-03F81D182856}" destId="{0DCBC057-CA15-4616-BB6C-3432774856CA}" srcOrd="0" destOrd="0" presId="urn:microsoft.com/office/officeart/2005/8/layout/vList2"/>
    <dgm:cxn modelId="{87DF9797-F357-4C9B-8D7A-F708C6DCAEBF}" type="presParOf" srcId="{6DF4A1C0-0E48-4C81-844E-91FBE4C1F35D}" destId="{0DCBC057-CA15-4616-BB6C-3432774856CA}" srcOrd="0" destOrd="0" presId="urn:microsoft.com/office/officeart/2005/8/layout/vList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BF5277-2856-4FEF-8922-F30E4C508CE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F41409-6075-4D9C-A8D6-446F3634839C}">
      <dgm:prSet custT="1"/>
      <dgm:spPr/>
      <dgm:t>
        <a:bodyPr/>
        <a:lstStyle/>
        <a:p>
          <a:pPr rtl="0"/>
          <a:r>
            <a:rPr lang="en-US" sz="2800" dirty="0" smtClean="0"/>
            <a:t>Department</a:t>
          </a:r>
          <a:endParaRPr lang="en-US" sz="2800" dirty="0"/>
        </a:p>
      </dgm:t>
    </dgm:pt>
    <dgm:pt modelId="{C1A5B302-CB9F-4F7F-8364-16EE2642A751}" type="parTrans" cxnId="{10EC2D37-8CCB-45ED-86E8-BB740A965A84}">
      <dgm:prSet/>
      <dgm:spPr/>
      <dgm:t>
        <a:bodyPr/>
        <a:lstStyle/>
        <a:p>
          <a:endParaRPr lang="en-US"/>
        </a:p>
      </dgm:t>
    </dgm:pt>
    <dgm:pt modelId="{4362D5FE-D208-40C7-8A9B-16974D06419D}" type="sibTrans" cxnId="{10EC2D37-8CCB-45ED-86E8-BB740A965A84}">
      <dgm:prSet/>
      <dgm:spPr/>
      <dgm:t>
        <a:bodyPr/>
        <a:lstStyle/>
        <a:p>
          <a:endParaRPr lang="en-US"/>
        </a:p>
      </dgm:t>
    </dgm:pt>
    <dgm:pt modelId="{D9687A20-9CB5-4DEE-B2DD-F9AA4DB41480}">
      <dgm:prSet custT="1"/>
      <dgm:spPr/>
      <dgm:t>
        <a:bodyPr/>
        <a:lstStyle/>
        <a:p>
          <a:pPr rtl="0"/>
          <a:r>
            <a:rPr lang="en-US" sz="2800" dirty="0" smtClean="0"/>
            <a:t>Requisition entry</a:t>
          </a:r>
          <a:endParaRPr lang="en-US" sz="2800" dirty="0"/>
        </a:p>
      </dgm:t>
    </dgm:pt>
    <dgm:pt modelId="{C9C33DC7-DAA1-40EF-90B2-A779B4E7817D}" type="parTrans" cxnId="{1CB1663C-6D08-444E-9E43-B26A16ADEB05}">
      <dgm:prSet/>
      <dgm:spPr/>
      <dgm:t>
        <a:bodyPr/>
        <a:lstStyle/>
        <a:p>
          <a:endParaRPr lang="en-US"/>
        </a:p>
      </dgm:t>
    </dgm:pt>
    <dgm:pt modelId="{B416CDE6-640F-4EA9-B907-6E1B70AF06DC}" type="sibTrans" cxnId="{1CB1663C-6D08-444E-9E43-B26A16ADEB05}">
      <dgm:prSet/>
      <dgm:spPr/>
      <dgm:t>
        <a:bodyPr/>
        <a:lstStyle/>
        <a:p>
          <a:endParaRPr lang="en-US"/>
        </a:p>
      </dgm:t>
    </dgm:pt>
    <dgm:pt modelId="{7FDFCB94-DB59-4192-A44F-339F29C6DE42}">
      <dgm:prSet custT="1"/>
      <dgm:spPr/>
      <dgm:t>
        <a:bodyPr/>
        <a:lstStyle/>
        <a:p>
          <a:pPr rtl="0"/>
          <a:endParaRPr lang="en-US" sz="2800" dirty="0"/>
        </a:p>
      </dgm:t>
    </dgm:pt>
    <dgm:pt modelId="{BC91413C-F4DF-47D2-8B6E-5235216AAD60}" type="parTrans" cxnId="{AF0F9AC2-EB23-42FB-BFD1-059449FF2F29}">
      <dgm:prSet/>
      <dgm:spPr/>
      <dgm:t>
        <a:bodyPr/>
        <a:lstStyle/>
        <a:p>
          <a:endParaRPr lang="en-US"/>
        </a:p>
      </dgm:t>
    </dgm:pt>
    <dgm:pt modelId="{98B5DF3F-56DC-4FFD-BEF3-6472AB42E244}" type="sibTrans" cxnId="{AF0F9AC2-EB23-42FB-BFD1-059449FF2F29}">
      <dgm:prSet/>
      <dgm:spPr/>
      <dgm:t>
        <a:bodyPr/>
        <a:lstStyle/>
        <a:p>
          <a:endParaRPr lang="en-US"/>
        </a:p>
      </dgm:t>
    </dgm:pt>
    <dgm:pt modelId="{D1CAB656-B0D7-4F83-86E9-1E7DF6A54629}">
      <dgm:prSet custT="1"/>
      <dgm:spPr/>
      <dgm:t>
        <a:bodyPr/>
        <a:lstStyle/>
        <a:p>
          <a:pPr rtl="0"/>
          <a:r>
            <a:rPr lang="en-US" sz="2800" dirty="0" smtClean="0"/>
            <a:t>Purchasing </a:t>
          </a:r>
          <a:endParaRPr lang="en-US" sz="2800" dirty="0"/>
        </a:p>
      </dgm:t>
    </dgm:pt>
    <dgm:pt modelId="{5549FE64-C536-422F-9B23-3C74F794AEF4}" type="parTrans" cxnId="{4B66C0E7-78BA-4070-8382-E800C932B88C}">
      <dgm:prSet/>
      <dgm:spPr/>
      <dgm:t>
        <a:bodyPr/>
        <a:lstStyle/>
        <a:p>
          <a:endParaRPr lang="en-US"/>
        </a:p>
      </dgm:t>
    </dgm:pt>
    <dgm:pt modelId="{36A0E4EF-48E0-4D98-B86D-FDD784F13F73}" type="sibTrans" cxnId="{4B66C0E7-78BA-4070-8382-E800C932B88C}">
      <dgm:prSet/>
      <dgm:spPr/>
      <dgm:t>
        <a:bodyPr/>
        <a:lstStyle/>
        <a:p>
          <a:endParaRPr lang="en-US"/>
        </a:p>
      </dgm:t>
    </dgm:pt>
    <dgm:pt modelId="{16DFC312-D686-4E15-B5B6-AB9D810F5CA8}">
      <dgm:prSet custT="1"/>
      <dgm:spPr/>
      <dgm:t>
        <a:bodyPr/>
        <a:lstStyle/>
        <a:p>
          <a:pPr rtl="0"/>
          <a:r>
            <a:rPr lang="en-US" sz="2800" dirty="0" smtClean="0"/>
            <a:t>Order update</a:t>
          </a:r>
          <a:endParaRPr lang="en-US" sz="2800" dirty="0"/>
        </a:p>
      </dgm:t>
    </dgm:pt>
    <dgm:pt modelId="{6244646F-2F26-440C-BA40-72DA7E1C00C5}" type="parTrans" cxnId="{0BBB8A82-4375-416D-97D4-16D4CBA39399}">
      <dgm:prSet/>
      <dgm:spPr/>
      <dgm:t>
        <a:bodyPr/>
        <a:lstStyle/>
        <a:p>
          <a:endParaRPr lang="en-US"/>
        </a:p>
      </dgm:t>
    </dgm:pt>
    <dgm:pt modelId="{6FBC6B42-F11E-4AD6-AF0E-9AD3D0AF6DD9}" type="sibTrans" cxnId="{0BBB8A82-4375-416D-97D4-16D4CBA39399}">
      <dgm:prSet/>
      <dgm:spPr/>
      <dgm:t>
        <a:bodyPr/>
        <a:lstStyle/>
        <a:p>
          <a:endParaRPr lang="en-US"/>
        </a:p>
      </dgm:t>
    </dgm:pt>
    <dgm:pt modelId="{5DD437D6-74CD-450B-9E82-4A91E486A16D}">
      <dgm:prSet custT="1"/>
      <dgm:spPr/>
      <dgm:t>
        <a:bodyPr/>
        <a:lstStyle/>
        <a:p>
          <a:pPr rtl="0"/>
          <a:endParaRPr lang="en-US" sz="2800" dirty="0"/>
        </a:p>
      </dgm:t>
    </dgm:pt>
    <dgm:pt modelId="{F7EC307E-09D9-428B-B542-43CE201115DD}" type="parTrans" cxnId="{B7D6298E-D120-4D3B-80D6-26D7E3F92B54}">
      <dgm:prSet/>
      <dgm:spPr/>
      <dgm:t>
        <a:bodyPr/>
        <a:lstStyle/>
        <a:p>
          <a:endParaRPr lang="en-US"/>
        </a:p>
      </dgm:t>
    </dgm:pt>
    <dgm:pt modelId="{A3ED5C7E-0EB9-4130-90B1-62EDE64C67B8}" type="sibTrans" cxnId="{B7D6298E-D120-4D3B-80D6-26D7E3F92B54}">
      <dgm:prSet/>
      <dgm:spPr/>
      <dgm:t>
        <a:bodyPr/>
        <a:lstStyle/>
        <a:p>
          <a:endParaRPr lang="en-US"/>
        </a:p>
      </dgm:t>
    </dgm:pt>
    <dgm:pt modelId="{46E30BAD-2CC1-4103-A3CC-4556C0B983F1}">
      <dgm:prSet custT="1"/>
      <dgm:spPr/>
      <dgm:t>
        <a:bodyPr/>
        <a:lstStyle/>
        <a:p>
          <a:pPr rtl="0"/>
          <a:r>
            <a:rPr lang="en-US" sz="2800" dirty="0" smtClean="0"/>
            <a:t>Accounts Payable</a:t>
          </a:r>
          <a:endParaRPr lang="en-US" sz="2800" dirty="0"/>
        </a:p>
      </dgm:t>
    </dgm:pt>
    <dgm:pt modelId="{6EF86B54-4FD1-40C2-BBF9-CEAFC56E227B}" type="parTrans" cxnId="{078F0826-2EB6-436E-8792-356BF75426FD}">
      <dgm:prSet/>
      <dgm:spPr/>
      <dgm:t>
        <a:bodyPr/>
        <a:lstStyle/>
        <a:p>
          <a:endParaRPr lang="en-US"/>
        </a:p>
      </dgm:t>
    </dgm:pt>
    <dgm:pt modelId="{85261532-66CB-472A-B0A3-FEC9507FFB65}" type="sibTrans" cxnId="{078F0826-2EB6-436E-8792-356BF75426FD}">
      <dgm:prSet/>
      <dgm:spPr/>
      <dgm:t>
        <a:bodyPr/>
        <a:lstStyle/>
        <a:p>
          <a:endParaRPr lang="en-US"/>
        </a:p>
      </dgm:t>
    </dgm:pt>
    <dgm:pt modelId="{9BE07782-F8DE-467F-89D8-5E617FF9921E}">
      <dgm:prSet custT="1"/>
      <dgm:spPr/>
      <dgm:t>
        <a:bodyPr/>
        <a:lstStyle/>
        <a:p>
          <a:pPr rtl="0"/>
          <a:r>
            <a:rPr lang="en-US" sz="2800" dirty="0" smtClean="0"/>
            <a:t>Invoice entry and</a:t>
          </a:r>
          <a:endParaRPr lang="en-US" sz="2800" dirty="0"/>
        </a:p>
      </dgm:t>
    </dgm:pt>
    <dgm:pt modelId="{856DDB00-88FD-4460-AFC3-B4997582AEDC}" type="parTrans" cxnId="{D87AEE33-EF66-4502-B2EA-91026BC437B2}">
      <dgm:prSet/>
      <dgm:spPr/>
      <dgm:t>
        <a:bodyPr/>
        <a:lstStyle/>
        <a:p>
          <a:endParaRPr lang="en-US"/>
        </a:p>
      </dgm:t>
    </dgm:pt>
    <dgm:pt modelId="{3A4BF136-B054-42A6-B955-4B543113617F}" type="sibTrans" cxnId="{D87AEE33-EF66-4502-B2EA-91026BC437B2}">
      <dgm:prSet/>
      <dgm:spPr/>
      <dgm:t>
        <a:bodyPr/>
        <a:lstStyle/>
        <a:p>
          <a:endParaRPr lang="en-US"/>
        </a:p>
      </dgm:t>
    </dgm:pt>
    <dgm:pt modelId="{36ED8AEE-2964-4083-AC09-3580B3BFF7AC}">
      <dgm:prSet custT="1"/>
      <dgm:spPr/>
      <dgm:t>
        <a:bodyPr/>
        <a:lstStyle/>
        <a:p>
          <a:pPr rtl="0"/>
          <a:r>
            <a:rPr lang="en-US" sz="2800" dirty="0" smtClean="0"/>
            <a:t>Invoice processing</a:t>
          </a:r>
          <a:endParaRPr lang="en-US" sz="2800" dirty="0"/>
        </a:p>
      </dgm:t>
    </dgm:pt>
    <dgm:pt modelId="{09D94CF8-7B6F-48FC-92FB-F54CF3A3BE2A}" type="parTrans" cxnId="{B8EFA006-E66C-4CD0-81EC-B74F554F066B}">
      <dgm:prSet/>
      <dgm:spPr/>
      <dgm:t>
        <a:bodyPr/>
        <a:lstStyle/>
        <a:p>
          <a:endParaRPr lang="en-US"/>
        </a:p>
      </dgm:t>
    </dgm:pt>
    <dgm:pt modelId="{8AA423EC-3902-4488-8217-06329DC876DF}" type="sibTrans" cxnId="{B8EFA006-E66C-4CD0-81EC-B74F554F066B}">
      <dgm:prSet/>
      <dgm:spPr/>
      <dgm:t>
        <a:bodyPr/>
        <a:lstStyle/>
        <a:p>
          <a:endParaRPr lang="en-US"/>
        </a:p>
      </dgm:t>
    </dgm:pt>
    <dgm:pt modelId="{6C891346-4C4C-4255-AD5E-C5FBAC9B1D82}" type="pres">
      <dgm:prSet presAssocID="{A2BF5277-2856-4FEF-8922-F30E4C508CEE}" presName="Name0" presStyleCnt="0">
        <dgm:presLayoutVars>
          <dgm:dir/>
          <dgm:animLvl val="lvl"/>
          <dgm:resizeHandles val="exact"/>
        </dgm:presLayoutVars>
      </dgm:prSet>
      <dgm:spPr/>
      <dgm:t>
        <a:bodyPr/>
        <a:lstStyle/>
        <a:p>
          <a:endParaRPr lang="en-US"/>
        </a:p>
      </dgm:t>
    </dgm:pt>
    <dgm:pt modelId="{B7CBA6AA-FBF9-42CB-8E68-3B235FC6741E}" type="pres">
      <dgm:prSet presAssocID="{29F41409-6075-4D9C-A8D6-446F3634839C}" presName="linNode" presStyleCnt="0"/>
      <dgm:spPr/>
    </dgm:pt>
    <dgm:pt modelId="{FBB8850D-93B1-4FBF-95F2-0D1DC7265CAB}" type="pres">
      <dgm:prSet presAssocID="{29F41409-6075-4D9C-A8D6-446F3634839C}" presName="parentText" presStyleLbl="node1" presStyleIdx="0" presStyleCnt="3">
        <dgm:presLayoutVars>
          <dgm:chMax val="1"/>
          <dgm:bulletEnabled val="1"/>
        </dgm:presLayoutVars>
      </dgm:prSet>
      <dgm:spPr/>
      <dgm:t>
        <a:bodyPr/>
        <a:lstStyle/>
        <a:p>
          <a:endParaRPr lang="en-US"/>
        </a:p>
      </dgm:t>
    </dgm:pt>
    <dgm:pt modelId="{FA10FFA4-1BDA-4B17-BC50-11437E90DAA2}" type="pres">
      <dgm:prSet presAssocID="{29F41409-6075-4D9C-A8D6-446F3634839C}" presName="descendantText" presStyleLbl="alignAccFollowNode1" presStyleIdx="0" presStyleCnt="3">
        <dgm:presLayoutVars>
          <dgm:bulletEnabled val="1"/>
        </dgm:presLayoutVars>
      </dgm:prSet>
      <dgm:spPr/>
      <dgm:t>
        <a:bodyPr/>
        <a:lstStyle/>
        <a:p>
          <a:endParaRPr lang="en-US"/>
        </a:p>
      </dgm:t>
    </dgm:pt>
    <dgm:pt modelId="{0D2A1A14-B371-43DE-A229-55BA5ED1A8E7}" type="pres">
      <dgm:prSet presAssocID="{4362D5FE-D208-40C7-8A9B-16974D06419D}" presName="sp" presStyleCnt="0"/>
      <dgm:spPr/>
    </dgm:pt>
    <dgm:pt modelId="{41E500C6-2007-471B-8D73-2939BB3A3A5C}" type="pres">
      <dgm:prSet presAssocID="{D1CAB656-B0D7-4F83-86E9-1E7DF6A54629}" presName="linNode" presStyleCnt="0"/>
      <dgm:spPr/>
    </dgm:pt>
    <dgm:pt modelId="{608E886F-722C-4688-94A4-3C6D7B86797F}" type="pres">
      <dgm:prSet presAssocID="{D1CAB656-B0D7-4F83-86E9-1E7DF6A54629}" presName="parentText" presStyleLbl="node1" presStyleIdx="1" presStyleCnt="3">
        <dgm:presLayoutVars>
          <dgm:chMax val="1"/>
          <dgm:bulletEnabled val="1"/>
        </dgm:presLayoutVars>
      </dgm:prSet>
      <dgm:spPr/>
      <dgm:t>
        <a:bodyPr/>
        <a:lstStyle/>
        <a:p>
          <a:endParaRPr lang="en-US"/>
        </a:p>
      </dgm:t>
    </dgm:pt>
    <dgm:pt modelId="{8996E0FE-92EF-4D33-A139-E14E2986E432}" type="pres">
      <dgm:prSet presAssocID="{D1CAB656-B0D7-4F83-86E9-1E7DF6A54629}" presName="descendantText" presStyleLbl="alignAccFollowNode1" presStyleIdx="1" presStyleCnt="3">
        <dgm:presLayoutVars>
          <dgm:bulletEnabled val="1"/>
        </dgm:presLayoutVars>
      </dgm:prSet>
      <dgm:spPr/>
      <dgm:t>
        <a:bodyPr/>
        <a:lstStyle/>
        <a:p>
          <a:endParaRPr lang="en-US"/>
        </a:p>
      </dgm:t>
    </dgm:pt>
    <dgm:pt modelId="{25E57DBE-67F0-4D32-9B62-E82119961CE9}" type="pres">
      <dgm:prSet presAssocID="{36A0E4EF-48E0-4D98-B86D-FDD784F13F73}" presName="sp" presStyleCnt="0"/>
      <dgm:spPr/>
    </dgm:pt>
    <dgm:pt modelId="{20A15932-920E-4E33-AEA3-678147B75B14}" type="pres">
      <dgm:prSet presAssocID="{46E30BAD-2CC1-4103-A3CC-4556C0B983F1}" presName="linNode" presStyleCnt="0"/>
      <dgm:spPr/>
    </dgm:pt>
    <dgm:pt modelId="{595A5FDF-9521-46C8-93B4-4AF85943C006}" type="pres">
      <dgm:prSet presAssocID="{46E30BAD-2CC1-4103-A3CC-4556C0B983F1}" presName="parentText" presStyleLbl="node1" presStyleIdx="2" presStyleCnt="3">
        <dgm:presLayoutVars>
          <dgm:chMax val="1"/>
          <dgm:bulletEnabled val="1"/>
        </dgm:presLayoutVars>
      </dgm:prSet>
      <dgm:spPr/>
      <dgm:t>
        <a:bodyPr/>
        <a:lstStyle/>
        <a:p>
          <a:endParaRPr lang="en-US"/>
        </a:p>
      </dgm:t>
    </dgm:pt>
    <dgm:pt modelId="{D038FCAE-15AB-433E-A4EC-BE31C7A40648}" type="pres">
      <dgm:prSet presAssocID="{46E30BAD-2CC1-4103-A3CC-4556C0B983F1}" presName="descendantText" presStyleLbl="alignAccFollowNode1" presStyleIdx="2" presStyleCnt="3">
        <dgm:presLayoutVars>
          <dgm:bulletEnabled val="1"/>
        </dgm:presLayoutVars>
      </dgm:prSet>
      <dgm:spPr/>
      <dgm:t>
        <a:bodyPr/>
        <a:lstStyle/>
        <a:p>
          <a:endParaRPr lang="en-US"/>
        </a:p>
      </dgm:t>
    </dgm:pt>
  </dgm:ptLst>
  <dgm:cxnLst>
    <dgm:cxn modelId="{7F93F226-C186-49F4-BFFF-0F467FC734AA}" type="presOf" srcId="{36ED8AEE-2964-4083-AC09-3580B3BFF7AC}" destId="{D038FCAE-15AB-433E-A4EC-BE31C7A40648}" srcOrd="0" destOrd="1" presId="urn:microsoft.com/office/officeart/2005/8/layout/vList5"/>
    <dgm:cxn modelId="{D87AEE33-EF66-4502-B2EA-91026BC437B2}" srcId="{46E30BAD-2CC1-4103-A3CC-4556C0B983F1}" destId="{9BE07782-F8DE-467F-89D8-5E617FF9921E}" srcOrd="0" destOrd="0" parTransId="{856DDB00-88FD-4460-AFC3-B4997582AEDC}" sibTransId="{3A4BF136-B054-42A6-B955-4B543113617F}"/>
    <dgm:cxn modelId="{10EC2D37-8CCB-45ED-86E8-BB740A965A84}" srcId="{A2BF5277-2856-4FEF-8922-F30E4C508CEE}" destId="{29F41409-6075-4D9C-A8D6-446F3634839C}" srcOrd="0" destOrd="0" parTransId="{C1A5B302-CB9F-4F7F-8364-16EE2642A751}" sibTransId="{4362D5FE-D208-40C7-8A9B-16974D06419D}"/>
    <dgm:cxn modelId="{AF0F9AC2-EB23-42FB-BFD1-059449FF2F29}" srcId="{29F41409-6075-4D9C-A8D6-446F3634839C}" destId="{7FDFCB94-DB59-4192-A44F-339F29C6DE42}" srcOrd="1" destOrd="0" parTransId="{BC91413C-F4DF-47D2-8B6E-5235216AAD60}" sibTransId="{98B5DF3F-56DC-4FFD-BEF3-6472AB42E244}"/>
    <dgm:cxn modelId="{F137F43D-7095-430C-9D18-88E3EF0E8818}" type="presOf" srcId="{5DD437D6-74CD-450B-9E82-4A91E486A16D}" destId="{8996E0FE-92EF-4D33-A139-E14E2986E432}" srcOrd="0" destOrd="1" presId="urn:microsoft.com/office/officeart/2005/8/layout/vList5"/>
    <dgm:cxn modelId="{0BBB8A82-4375-416D-97D4-16D4CBA39399}" srcId="{D1CAB656-B0D7-4F83-86E9-1E7DF6A54629}" destId="{16DFC312-D686-4E15-B5B6-AB9D810F5CA8}" srcOrd="0" destOrd="0" parTransId="{6244646F-2F26-440C-BA40-72DA7E1C00C5}" sibTransId="{6FBC6B42-F11E-4AD6-AF0E-9AD3D0AF6DD9}"/>
    <dgm:cxn modelId="{31D52E12-5487-4B8E-B09E-0D23440C6817}" type="presOf" srcId="{16DFC312-D686-4E15-B5B6-AB9D810F5CA8}" destId="{8996E0FE-92EF-4D33-A139-E14E2986E432}" srcOrd="0" destOrd="0" presId="urn:microsoft.com/office/officeart/2005/8/layout/vList5"/>
    <dgm:cxn modelId="{F7C37669-2427-4B90-9877-5E3091BDAFE9}" type="presOf" srcId="{7FDFCB94-DB59-4192-A44F-339F29C6DE42}" destId="{FA10FFA4-1BDA-4B17-BC50-11437E90DAA2}" srcOrd="0" destOrd="1" presId="urn:microsoft.com/office/officeart/2005/8/layout/vList5"/>
    <dgm:cxn modelId="{078F0826-2EB6-436E-8792-356BF75426FD}" srcId="{A2BF5277-2856-4FEF-8922-F30E4C508CEE}" destId="{46E30BAD-2CC1-4103-A3CC-4556C0B983F1}" srcOrd="2" destOrd="0" parTransId="{6EF86B54-4FD1-40C2-BBF9-CEAFC56E227B}" sibTransId="{85261532-66CB-472A-B0A3-FEC9507FFB65}"/>
    <dgm:cxn modelId="{4B66C0E7-78BA-4070-8382-E800C932B88C}" srcId="{A2BF5277-2856-4FEF-8922-F30E4C508CEE}" destId="{D1CAB656-B0D7-4F83-86E9-1E7DF6A54629}" srcOrd="1" destOrd="0" parTransId="{5549FE64-C536-422F-9B23-3C74F794AEF4}" sibTransId="{36A0E4EF-48E0-4D98-B86D-FDD784F13F73}"/>
    <dgm:cxn modelId="{AA98A441-965F-4C44-9A0C-AF5ADAA63B18}" type="presOf" srcId="{46E30BAD-2CC1-4103-A3CC-4556C0B983F1}" destId="{595A5FDF-9521-46C8-93B4-4AF85943C006}" srcOrd="0" destOrd="0" presId="urn:microsoft.com/office/officeart/2005/8/layout/vList5"/>
    <dgm:cxn modelId="{88605733-2FD3-42A6-A25D-3F687E5CC803}" type="presOf" srcId="{9BE07782-F8DE-467F-89D8-5E617FF9921E}" destId="{D038FCAE-15AB-433E-A4EC-BE31C7A40648}" srcOrd="0" destOrd="0" presId="urn:microsoft.com/office/officeart/2005/8/layout/vList5"/>
    <dgm:cxn modelId="{306E3CFA-8DEC-4FE5-911F-234076F74811}" type="presOf" srcId="{D1CAB656-B0D7-4F83-86E9-1E7DF6A54629}" destId="{608E886F-722C-4688-94A4-3C6D7B86797F}" srcOrd="0" destOrd="0" presId="urn:microsoft.com/office/officeart/2005/8/layout/vList5"/>
    <dgm:cxn modelId="{B7D6298E-D120-4D3B-80D6-26D7E3F92B54}" srcId="{D1CAB656-B0D7-4F83-86E9-1E7DF6A54629}" destId="{5DD437D6-74CD-450B-9E82-4A91E486A16D}" srcOrd="1" destOrd="0" parTransId="{F7EC307E-09D9-428B-B542-43CE201115DD}" sibTransId="{A3ED5C7E-0EB9-4130-90B1-62EDE64C67B8}"/>
    <dgm:cxn modelId="{B8EFA006-E66C-4CD0-81EC-B74F554F066B}" srcId="{46E30BAD-2CC1-4103-A3CC-4556C0B983F1}" destId="{36ED8AEE-2964-4083-AC09-3580B3BFF7AC}" srcOrd="1" destOrd="0" parTransId="{09D94CF8-7B6F-48FC-92FB-F54CF3A3BE2A}" sibTransId="{8AA423EC-3902-4488-8217-06329DC876DF}"/>
    <dgm:cxn modelId="{160E9BB4-133C-43B2-B6CD-F531C6A281ED}" type="presOf" srcId="{29F41409-6075-4D9C-A8D6-446F3634839C}" destId="{FBB8850D-93B1-4FBF-95F2-0D1DC7265CAB}" srcOrd="0" destOrd="0" presId="urn:microsoft.com/office/officeart/2005/8/layout/vList5"/>
    <dgm:cxn modelId="{EE0E30D5-8A79-43E4-A1C2-015ECD3E7E3F}" type="presOf" srcId="{A2BF5277-2856-4FEF-8922-F30E4C508CEE}" destId="{6C891346-4C4C-4255-AD5E-C5FBAC9B1D82}" srcOrd="0" destOrd="0" presId="urn:microsoft.com/office/officeart/2005/8/layout/vList5"/>
    <dgm:cxn modelId="{1CB1663C-6D08-444E-9E43-B26A16ADEB05}" srcId="{29F41409-6075-4D9C-A8D6-446F3634839C}" destId="{D9687A20-9CB5-4DEE-B2DD-F9AA4DB41480}" srcOrd="0" destOrd="0" parTransId="{C9C33DC7-DAA1-40EF-90B2-A779B4E7817D}" sibTransId="{B416CDE6-640F-4EA9-B907-6E1B70AF06DC}"/>
    <dgm:cxn modelId="{E10D8A21-59B8-4182-AD3D-48C218FDD053}" type="presOf" srcId="{D9687A20-9CB5-4DEE-B2DD-F9AA4DB41480}" destId="{FA10FFA4-1BDA-4B17-BC50-11437E90DAA2}" srcOrd="0" destOrd="0" presId="urn:microsoft.com/office/officeart/2005/8/layout/vList5"/>
    <dgm:cxn modelId="{DCFB83C1-EC16-46AD-8A08-48D774ACA33F}" type="presParOf" srcId="{6C891346-4C4C-4255-AD5E-C5FBAC9B1D82}" destId="{B7CBA6AA-FBF9-42CB-8E68-3B235FC6741E}" srcOrd="0" destOrd="0" presId="urn:microsoft.com/office/officeart/2005/8/layout/vList5"/>
    <dgm:cxn modelId="{6399D72D-63A1-4CB1-A550-B2B43F0F16FA}" type="presParOf" srcId="{B7CBA6AA-FBF9-42CB-8E68-3B235FC6741E}" destId="{FBB8850D-93B1-4FBF-95F2-0D1DC7265CAB}" srcOrd="0" destOrd="0" presId="urn:microsoft.com/office/officeart/2005/8/layout/vList5"/>
    <dgm:cxn modelId="{0963621B-73C5-4F53-BF1C-D7EF24C74923}" type="presParOf" srcId="{B7CBA6AA-FBF9-42CB-8E68-3B235FC6741E}" destId="{FA10FFA4-1BDA-4B17-BC50-11437E90DAA2}" srcOrd="1" destOrd="0" presId="urn:microsoft.com/office/officeart/2005/8/layout/vList5"/>
    <dgm:cxn modelId="{23585011-FEC7-4087-964F-85C235131A38}" type="presParOf" srcId="{6C891346-4C4C-4255-AD5E-C5FBAC9B1D82}" destId="{0D2A1A14-B371-43DE-A229-55BA5ED1A8E7}" srcOrd="1" destOrd="0" presId="urn:microsoft.com/office/officeart/2005/8/layout/vList5"/>
    <dgm:cxn modelId="{47629EAF-DD95-4033-8659-A4F2B94EEA3E}" type="presParOf" srcId="{6C891346-4C4C-4255-AD5E-C5FBAC9B1D82}" destId="{41E500C6-2007-471B-8D73-2939BB3A3A5C}" srcOrd="2" destOrd="0" presId="urn:microsoft.com/office/officeart/2005/8/layout/vList5"/>
    <dgm:cxn modelId="{611261AF-AA21-47BF-B033-4385BAF0BD57}" type="presParOf" srcId="{41E500C6-2007-471B-8D73-2939BB3A3A5C}" destId="{608E886F-722C-4688-94A4-3C6D7B86797F}" srcOrd="0" destOrd="0" presId="urn:microsoft.com/office/officeart/2005/8/layout/vList5"/>
    <dgm:cxn modelId="{315C4323-21BD-4975-9730-D0E70E984DA4}" type="presParOf" srcId="{41E500C6-2007-471B-8D73-2939BB3A3A5C}" destId="{8996E0FE-92EF-4D33-A139-E14E2986E432}" srcOrd="1" destOrd="0" presId="urn:microsoft.com/office/officeart/2005/8/layout/vList5"/>
    <dgm:cxn modelId="{20933115-8A1C-47DE-A45E-5287D68800AF}" type="presParOf" srcId="{6C891346-4C4C-4255-AD5E-C5FBAC9B1D82}" destId="{25E57DBE-67F0-4D32-9B62-E82119961CE9}" srcOrd="3" destOrd="0" presId="urn:microsoft.com/office/officeart/2005/8/layout/vList5"/>
    <dgm:cxn modelId="{B1515425-2799-4E5F-BA98-AD5AA969B264}" type="presParOf" srcId="{6C891346-4C4C-4255-AD5E-C5FBAC9B1D82}" destId="{20A15932-920E-4E33-AEA3-678147B75B14}" srcOrd="4" destOrd="0" presId="urn:microsoft.com/office/officeart/2005/8/layout/vList5"/>
    <dgm:cxn modelId="{DDADABE8-F58C-419D-84CD-94003C287F66}" type="presParOf" srcId="{20A15932-920E-4E33-AEA3-678147B75B14}" destId="{595A5FDF-9521-46C8-93B4-4AF85943C006}" srcOrd="0" destOrd="0" presId="urn:microsoft.com/office/officeart/2005/8/layout/vList5"/>
    <dgm:cxn modelId="{5739DA4D-138F-4215-81E7-A62961BE5A8D}" type="presParOf" srcId="{20A15932-920E-4E33-AEA3-678147B75B14}" destId="{D038FCAE-15AB-433E-A4EC-BE31C7A4064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005C-3AAF-4167-B4E0-2C34591B6620}" type="datetimeFigureOut">
              <a:rPr lang="en-US" smtClean="0"/>
              <a:pPr/>
              <a:t>4/26/2010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65FAB-63C5-4869-A8A7-D7FBFBF6B1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goods</a:t>
            </a:r>
            <a:endParaRPr lang="en-US" dirty="0"/>
          </a:p>
        </p:txBody>
      </p:sp>
      <p:sp>
        <p:nvSpPr>
          <p:cNvPr id="4" name="Slide Number Placeholder 3"/>
          <p:cNvSpPr>
            <a:spLocks noGrp="1"/>
          </p:cNvSpPr>
          <p:nvPr>
            <p:ph type="sldNum" sz="quarter" idx="10"/>
          </p:nvPr>
        </p:nvSpPr>
        <p:spPr/>
        <p:txBody>
          <a:bodyPr/>
          <a:lstStyle/>
          <a:p>
            <a:fld id="{D3D65FAB-63C5-4869-A8A7-D7FBFBF6B143}"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9.3%</a:t>
            </a:r>
            <a:r>
              <a:rPr lang="en-US" baseline="0" dirty="0" smtClean="0"/>
              <a:t> is Tacoma rate, 9.5% is Seattle rate.</a:t>
            </a:r>
            <a:endParaRPr lang="en-US" dirty="0"/>
          </a:p>
        </p:txBody>
      </p:sp>
      <p:sp>
        <p:nvSpPr>
          <p:cNvPr id="4" name="Slide Number Placeholder 3"/>
          <p:cNvSpPr>
            <a:spLocks noGrp="1"/>
          </p:cNvSpPr>
          <p:nvPr>
            <p:ph type="sldNum" sz="quarter" idx="10"/>
          </p:nvPr>
        </p:nvSpPr>
        <p:spPr/>
        <p:txBody>
          <a:bodyPr/>
          <a:lstStyle/>
          <a:p>
            <a:fld id="{D3D65FAB-63C5-4869-A8A7-D7FBFBF6B143}"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Consumable items are articles the buyer is always deemed to use irrespective of whether the articles are being incorporated into an item for resale to a consumer. Example: house painter purchases paint for resale (exempt); however, brushes, masking tape, and equipment rentals are consumable items (taxable), even if only used on one job.</a:t>
            </a:r>
          </a:p>
          <a:p>
            <a:endParaRPr lang="en-US" dirty="0"/>
          </a:p>
        </p:txBody>
      </p:sp>
      <p:sp>
        <p:nvSpPr>
          <p:cNvPr id="4" name="Slide Number Placeholder 3"/>
          <p:cNvSpPr>
            <a:spLocks noGrp="1"/>
          </p:cNvSpPr>
          <p:nvPr>
            <p:ph type="sldNum" sz="quarter" idx="10"/>
          </p:nvPr>
        </p:nvSpPr>
        <p:spPr/>
        <p:txBody>
          <a:bodyPr/>
          <a:lstStyle/>
          <a:p>
            <a:fld id="{D3D65FAB-63C5-4869-A8A7-D7FBFBF6B143}"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65FAB-63C5-4869-A8A7-D7FBFBF6B143}"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4/26/2010 9:24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4/26/2010 9:24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131D44-BD07-418B-B933-6D181D821F3A}" type="datetimeFigureOut">
              <a:rPr lang="en-US" smtClean="0"/>
              <a:pPr/>
              <a:t>4/26/2010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691781-3443-4472-B03D-A596DF42416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31D44-BD07-418B-B933-6D181D821F3A}" type="datetimeFigureOut">
              <a:rPr lang="en-US" smtClean="0"/>
              <a:pPr/>
              <a:t>4/26/2010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1781-3443-4472-B03D-A596DF4241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D691781-3443-4472-B03D-A596DF42416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31D44-BD07-418B-B933-6D181D821F3A}" type="datetimeFigureOut">
              <a:rPr lang="en-US" smtClean="0"/>
              <a:pPr/>
              <a:t>4/26/2010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131D44-BD07-418B-B933-6D181D821F3A}" type="datetimeFigureOut">
              <a:rPr lang="en-US" smtClean="0"/>
              <a:pPr/>
              <a:t>4/26/2010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D691781-3443-4472-B03D-A596DF42416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131D44-BD07-418B-B933-6D181D821F3A}" type="datetimeFigureOut">
              <a:rPr lang="en-US" smtClean="0"/>
              <a:pPr/>
              <a:t>4/26/2010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D691781-3443-4472-B03D-A596DF42416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131D44-BD07-418B-B933-6D181D821F3A}" type="datetimeFigureOut">
              <a:rPr lang="en-US" smtClean="0"/>
              <a:pPr/>
              <a:t>4/26/2010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1781-3443-4472-B03D-A596DF42416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131D44-BD07-418B-B933-6D181D821F3A}" type="datetimeFigureOut">
              <a:rPr lang="en-US" smtClean="0"/>
              <a:pPr/>
              <a:t>4/26/2010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D691781-3443-4472-B03D-A596DF42416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131D44-BD07-418B-B933-6D181D821F3A}" type="datetimeFigureOut">
              <a:rPr lang="en-US" smtClean="0"/>
              <a:pPr/>
              <a:t>4/26/2010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D691781-3443-4472-B03D-A596DF4241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131D44-BD07-418B-B933-6D181D821F3A}" type="datetimeFigureOut">
              <a:rPr lang="en-US" smtClean="0"/>
              <a:pPr/>
              <a:t>4/26/2010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D691781-3443-4472-B03D-A596DF4241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D691781-3443-4472-B03D-A596DF42416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131D44-BD07-418B-B933-6D181D821F3A}" type="datetimeFigureOut">
              <a:rPr lang="en-US" smtClean="0"/>
              <a:pPr/>
              <a:t>4/26/2010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D691781-3443-4472-B03D-A596DF42416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131D44-BD07-418B-B933-6D181D821F3A}" type="datetimeFigureOut">
              <a:rPr lang="en-US" smtClean="0"/>
              <a:pPr/>
              <a:t>4/26/2010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131D44-BD07-418B-B933-6D181D821F3A}" type="datetimeFigureOut">
              <a:rPr lang="en-US" smtClean="0"/>
              <a:pPr/>
              <a:t>4/26/2010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D691781-3443-4472-B03D-A596DF42416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25.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jeshana@u.washington.edu" TargetMode="External"/><Relationship Id="rId2" Type="http://schemas.openxmlformats.org/officeDocument/2006/relationships/hyperlink" Target="mailto:pchand@u.washingto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leipnes@uw.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University of Washington</a:t>
            </a:r>
          </a:p>
          <a:p>
            <a:endParaRPr lang="en-US" dirty="0"/>
          </a:p>
        </p:txBody>
      </p:sp>
      <p:sp>
        <p:nvSpPr>
          <p:cNvPr id="2" name="Title 1"/>
          <p:cNvSpPr>
            <a:spLocks noGrp="1"/>
          </p:cNvSpPr>
          <p:nvPr>
            <p:ph type="ctrTitle"/>
          </p:nvPr>
        </p:nvSpPr>
        <p:spPr/>
        <p:txBody>
          <a:bodyPr/>
          <a:lstStyle/>
          <a:p>
            <a:r>
              <a:rPr lang="en-US" dirty="0" smtClean="0"/>
              <a:t>Washington Sales and Use Tax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Purchases</a:t>
            </a:r>
            <a:endParaRPr lang="en-US" dirty="0"/>
          </a:p>
        </p:txBody>
      </p:sp>
      <p:sp>
        <p:nvSpPr>
          <p:cNvPr id="3" name="Content Placeholder 2"/>
          <p:cNvSpPr>
            <a:spLocks noGrp="1"/>
          </p:cNvSpPr>
          <p:nvPr>
            <p:ph sz="quarter" idx="1"/>
          </p:nvPr>
        </p:nvSpPr>
        <p:spPr/>
        <p:txBody>
          <a:bodyPr/>
          <a:lstStyle/>
          <a:p>
            <a:r>
              <a:rPr lang="en-US" dirty="0" smtClean="0"/>
              <a:t>Foreign purchases of tangible goods, if not brought into Washington are not subject to Washington state sales or use tax</a:t>
            </a:r>
          </a:p>
          <a:p>
            <a:r>
              <a:rPr lang="en-US" dirty="0" smtClean="0"/>
              <a:t>Value Added Tax may be applied when purchasing in foreign countries. </a:t>
            </a:r>
          </a:p>
          <a:p>
            <a:r>
              <a:rPr lang="en-US" dirty="0" smtClean="0"/>
              <a:t>If possible purchase items through the internet in Washington</a:t>
            </a:r>
          </a:p>
          <a:p>
            <a:r>
              <a:rPr lang="en-US" dirty="0" smtClean="0"/>
              <a:t>Keep in mind – there are sanctioned countries.</a:t>
            </a:r>
          </a:p>
          <a:p>
            <a:pPr lvl="1"/>
            <a:r>
              <a:rPr lang="en-US" dirty="0" err="1" smtClean="0"/>
              <a:t>Eg</a:t>
            </a:r>
            <a:r>
              <a:rPr lang="en-US" dirty="0" smtClean="0"/>
              <a:t>. Iran, North Korea</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Charges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Delivery charges </a:t>
            </a:r>
          </a:p>
          <a:p>
            <a:pPr>
              <a:buNone/>
            </a:pPr>
            <a:endParaRPr lang="en-US" dirty="0" smtClean="0"/>
          </a:p>
          <a:p>
            <a:pPr lvl="1"/>
            <a:r>
              <a:rPr lang="en-US" sz="2400" dirty="0" smtClean="0"/>
              <a:t>Charges for preparation and delivery of tangible personal property or services</a:t>
            </a:r>
          </a:p>
          <a:p>
            <a:pPr lvl="1">
              <a:buNone/>
            </a:pPr>
            <a:endParaRPr lang="en-US" sz="2400" dirty="0" smtClean="0"/>
          </a:p>
          <a:p>
            <a:pPr lvl="1"/>
            <a:r>
              <a:rPr lang="en-US" sz="2400" dirty="0" smtClean="0"/>
              <a:t>Includes transportation, shipping postage, handling, crating and packing</a:t>
            </a:r>
          </a:p>
          <a:p>
            <a:pPr lvl="1">
              <a:buNone/>
            </a:pPr>
            <a:endParaRPr lang="en-US" sz="2400" dirty="0" smtClean="0"/>
          </a:p>
          <a:p>
            <a:pPr lvl="1"/>
            <a:r>
              <a:rPr lang="en-US" sz="2400" dirty="0" smtClean="0"/>
              <a:t>Separately itemized charges still taxable</a:t>
            </a:r>
          </a:p>
          <a:p>
            <a:pPr lvl="1">
              <a:buNone/>
            </a:pPr>
            <a:endParaRPr lang="en-US" sz="2400" dirty="0" smtClean="0"/>
          </a:p>
          <a:p>
            <a:pPr lvl="1"/>
            <a:r>
              <a:rPr lang="en-US" sz="2400" dirty="0" smtClean="0"/>
              <a:t>If sale itself is exempt from sales tax, no tax on delivery charges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Examples</a:t>
            </a:r>
            <a:endParaRPr lang="en-US" dirty="0"/>
          </a:p>
        </p:txBody>
      </p:sp>
      <p:sp>
        <p:nvSpPr>
          <p:cNvPr id="3" name="Content Placeholder 2"/>
          <p:cNvSpPr>
            <a:spLocks noGrp="1"/>
          </p:cNvSpPr>
          <p:nvPr>
            <p:ph sz="quarter" idx="1"/>
          </p:nvPr>
        </p:nvSpPr>
        <p:spPr/>
        <p:txBody>
          <a:bodyPr/>
          <a:lstStyle/>
          <a:p>
            <a:r>
              <a:rPr lang="en-US" dirty="0" smtClean="0"/>
              <a:t>Installing, cleaning, repairing of tangible personal property even if property not sold in connection of services</a:t>
            </a:r>
          </a:p>
          <a:p>
            <a:pPr lvl="1"/>
            <a:r>
              <a:rPr lang="en-US" dirty="0" smtClean="0"/>
              <a:t>Repairing any personal property, machines, radios, etc.</a:t>
            </a:r>
          </a:p>
          <a:p>
            <a:pPr lvl="1"/>
            <a:r>
              <a:rPr lang="en-US" dirty="0" smtClean="0"/>
              <a:t>Laundering, dyeing and cleaning</a:t>
            </a:r>
          </a:p>
          <a:p>
            <a:r>
              <a:rPr lang="en-US" dirty="0" smtClean="0"/>
              <a:t>Computers</a:t>
            </a:r>
          </a:p>
          <a:p>
            <a:pPr lvl="1"/>
            <a:r>
              <a:rPr lang="en-US" dirty="0" smtClean="0"/>
              <a:t>Prewritten software – taxable</a:t>
            </a:r>
          </a:p>
          <a:p>
            <a:pPr lvl="1"/>
            <a:r>
              <a:rPr lang="en-US" dirty="0" smtClean="0"/>
              <a:t>Installation of prewritten software – taxable</a:t>
            </a:r>
          </a:p>
          <a:p>
            <a:pPr lvl="1"/>
            <a:r>
              <a:rPr lang="en-US" dirty="0" smtClean="0"/>
              <a:t>Includes outright sales, leases, rentals, licenses to use, and any other transfer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a:t>
            </a:r>
          </a:p>
          <a:p>
            <a:pPr lvl="1"/>
            <a:r>
              <a:rPr lang="en-US" dirty="0" smtClean="0"/>
              <a:t>Department buys books from vendor. Vendor lists shipping separately – is the shipping subject to sales tax?</a:t>
            </a:r>
          </a:p>
          <a:p>
            <a:pPr lvl="1"/>
            <a:r>
              <a:rPr lang="en-US" dirty="0" smtClean="0"/>
              <a:t>Can you put the shipping under a tax exempt object code? </a:t>
            </a:r>
          </a:p>
          <a:p>
            <a:r>
              <a:rPr lang="en-US" dirty="0" smtClean="0"/>
              <a:t>#2</a:t>
            </a:r>
          </a:p>
          <a:p>
            <a:pPr lvl="1"/>
            <a:r>
              <a:rPr lang="en-US" dirty="0" smtClean="0"/>
              <a:t>Department contracts for a maintenance agreement on equipment in the department – taxable?</a:t>
            </a:r>
          </a:p>
          <a:p>
            <a:r>
              <a:rPr lang="en-US" dirty="0" smtClean="0"/>
              <a:t>#3</a:t>
            </a:r>
          </a:p>
          <a:p>
            <a:pPr lvl="1"/>
            <a:r>
              <a:rPr lang="en-US" dirty="0" smtClean="0"/>
              <a:t>Department hires a consultant to help with a project – taxable?</a:t>
            </a:r>
          </a:p>
          <a:p>
            <a:pPr lvl="2"/>
            <a:r>
              <a:rPr lang="en-US" dirty="0" smtClean="0"/>
              <a:t>Can the department hire a consultant or do they have to hire an employee?  To find out – join our employee versus independent contractor training in August!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2700" dirty="0" smtClean="0"/>
              <a:t/>
            </a:r>
            <a:br>
              <a:rPr lang="en-US" sz="2700" dirty="0" smtClean="0"/>
            </a:br>
            <a:r>
              <a:rPr lang="en-US" sz="2700" dirty="0" smtClean="0"/>
              <a:t> </a:t>
            </a:r>
            <a:r>
              <a:rPr lang="en-US" sz="3700" dirty="0" smtClean="0"/>
              <a:t>Exemptions</a:t>
            </a:r>
            <a:r>
              <a:rPr lang="en-US" sz="2700" dirty="0" smtClean="0"/>
              <a:t> </a:t>
            </a:r>
            <a:r>
              <a:rPr lang="en-US" sz="3700" dirty="0" smtClean="0"/>
              <a:t>We See</a:t>
            </a:r>
            <a:endParaRPr lang="en-US" sz="3700" dirty="0"/>
          </a:p>
        </p:txBody>
      </p:sp>
      <p:sp>
        <p:nvSpPr>
          <p:cNvPr id="3" name="Content Placeholder 2"/>
          <p:cNvSpPr>
            <a:spLocks noGrp="1"/>
          </p:cNvSpPr>
          <p:nvPr>
            <p:ph sz="quarter" idx="1"/>
          </p:nvPr>
        </p:nvSpPr>
        <p:spPr/>
        <p:txBody>
          <a:bodyPr>
            <a:normAutofit/>
          </a:bodyPr>
          <a:lstStyle/>
          <a:p>
            <a:pPr>
              <a:lnSpc>
                <a:spcPct val="150000"/>
              </a:lnSpc>
            </a:pPr>
            <a:r>
              <a:rPr lang="en-US" sz="2400" dirty="0" smtClean="0"/>
              <a:t>Items purchased for resale</a:t>
            </a:r>
          </a:p>
          <a:p>
            <a:pPr>
              <a:lnSpc>
                <a:spcPct val="150000"/>
              </a:lnSpc>
            </a:pPr>
            <a:r>
              <a:rPr lang="en-US" sz="2400" dirty="0" smtClean="0"/>
              <a:t>Items for use outside of the state and not brought into the state</a:t>
            </a:r>
          </a:p>
          <a:p>
            <a:pPr>
              <a:lnSpc>
                <a:spcPct val="150000"/>
              </a:lnSpc>
            </a:pPr>
            <a:r>
              <a:rPr lang="en-US" sz="2400" dirty="0" smtClean="0"/>
              <a:t>Manufacturers’ Machinery and Equipment Exemption</a:t>
            </a:r>
          </a:p>
          <a:p>
            <a:pPr>
              <a:lnSpc>
                <a:spcPct val="150000"/>
              </a:lnSpc>
            </a:pPr>
            <a:r>
              <a:rPr lang="en-US" sz="2400" dirty="0" smtClean="0"/>
              <a:t>High Technology Deferral</a:t>
            </a:r>
          </a:p>
          <a:p>
            <a:pPr>
              <a:lnSpc>
                <a:spcPct val="80000"/>
              </a:lnSpc>
              <a:buNone/>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758952"/>
          </a:xfrm>
        </p:spPr>
        <p:txBody>
          <a:bodyPr>
            <a:normAutofit/>
          </a:bodyPr>
          <a:lstStyle/>
          <a:p>
            <a:r>
              <a:rPr lang="en-US" sz="2400" dirty="0" smtClean="0"/>
              <a:t>EXEMPTIONS: Items Acquired for Resale</a:t>
            </a:r>
            <a:endParaRPr lang="en-US" sz="2400" dirty="0"/>
          </a:p>
        </p:txBody>
      </p:sp>
      <p:sp>
        <p:nvSpPr>
          <p:cNvPr id="3" name="Content Placeholder 2"/>
          <p:cNvSpPr>
            <a:spLocks noGrp="1"/>
          </p:cNvSpPr>
          <p:nvPr>
            <p:ph sz="quarter" idx="1"/>
          </p:nvPr>
        </p:nvSpPr>
        <p:spPr/>
        <p:txBody>
          <a:bodyPr>
            <a:normAutofit/>
          </a:bodyPr>
          <a:lstStyle/>
          <a:p>
            <a:pPr>
              <a:lnSpc>
                <a:spcPct val="80000"/>
              </a:lnSpc>
            </a:pPr>
            <a:endParaRPr lang="en-US" sz="2400" dirty="0" smtClean="0"/>
          </a:p>
          <a:p>
            <a:pPr>
              <a:lnSpc>
                <a:spcPct val="80000"/>
              </a:lnSpc>
            </a:pPr>
            <a:r>
              <a:rPr lang="en-US" sz="2800" dirty="0" smtClean="0"/>
              <a:t>Purchasers may be eligible for a sales tax exemption on items acquired for resale to a third party</a:t>
            </a:r>
          </a:p>
          <a:p>
            <a:pPr>
              <a:lnSpc>
                <a:spcPct val="80000"/>
              </a:lnSpc>
              <a:buFontTx/>
              <a:buNone/>
            </a:pPr>
            <a:endParaRPr lang="en-US" sz="2800" dirty="0" smtClean="0"/>
          </a:p>
          <a:p>
            <a:pPr>
              <a:lnSpc>
                <a:spcPct val="80000"/>
              </a:lnSpc>
            </a:pPr>
            <a:r>
              <a:rPr lang="en-US" sz="2800" dirty="0" smtClean="0"/>
              <a:t>UW has a seller’s permit</a:t>
            </a:r>
          </a:p>
          <a:p>
            <a:pPr>
              <a:lnSpc>
                <a:spcPct val="80000"/>
              </a:lnSpc>
            </a:pPr>
            <a:endParaRPr lang="en-US" sz="2800" dirty="0" smtClean="0"/>
          </a:p>
          <a:p>
            <a:pPr>
              <a:lnSpc>
                <a:spcPct val="80000"/>
              </a:lnSpc>
            </a:pPr>
            <a:r>
              <a:rPr lang="en-US" sz="2800" dirty="0" smtClean="0"/>
              <a:t>Currently need to supply a copy of the seller’s permit to be able to purchase for resale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EXEMPTIONS: Items Acquired for Resale</a:t>
            </a:r>
            <a:endParaRPr lang="en-US" sz="2700" dirty="0"/>
          </a:p>
        </p:txBody>
      </p:sp>
      <p:sp>
        <p:nvSpPr>
          <p:cNvPr id="3" name="Content Placeholder 2"/>
          <p:cNvSpPr>
            <a:spLocks noGrp="1"/>
          </p:cNvSpPr>
          <p:nvPr>
            <p:ph sz="quarter" idx="1"/>
          </p:nvPr>
        </p:nvSpPr>
        <p:spPr/>
        <p:txBody>
          <a:bodyPr>
            <a:normAutofit/>
          </a:bodyPr>
          <a:lstStyle/>
          <a:p>
            <a:pPr marL="609600" indent="-609600"/>
            <a:r>
              <a:rPr lang="en-US" sz="2800" dirty="0" smtClean="0"/>
              <a:t>Use seller’s permit for:</a:t>
            </a:r>
          </a:p>
          <a:p>
            <a:pPr marL="990600" lvl="1" indent="-533400"/>
            <a:r>
              <a:rPr lang="en-US" sz="2400" dirty="0" smtClean="0"/>
              <a:t>Resale in the regular course of business without intervening use by the reseller, </a:t>
            </a:r>
            <a:r>
              <a:rPr lang="en-US" sz="2400" u="sng" dirty="0" smtClean="0"/>
              <a:t>or</a:t>
            </a:r>
          </a:p>
          <a:p>
            <a:pPr marL="990600" lvl="1" indent="-533400">
              <a:buNone/>
            </a:pPr>
            <a:endParaRPr lang="en-US" sz="2400" u="sng" dirty="0" smtClean="0"/>
          </a:p>
          <a:p>
            <a:pPr marL="990600" lvl="1" indent="-533400"/>
            <a:r>
              <a:rPr lang="en-US" sz="2400" dirty="0" smtClean="0"/>
              <a:t>Use as an ingredient or component part of a new article of tangible personal property to be produced for sale, </a:t>
            </a:r>
            <a:r>
              <a:rPr lang="en-US" sz="2400" u="sng" dirty="0" smtClean="0"/>
              <a:t>or</a:t>
            </a:r>
          </a:p>
          <a:p>
            <a:pPr marL="990600" lvl="1" indent="-533400">
              <a:buNone/>
            </a:pPr>
            <a:endParaRPr lang="en-US" sz="2400" u="sng" dirty="0" smtClean="0"/>
          </a:p>
          <a:p>
            <a:pPr marL="990600" lvl="1" indent="-533400"/>
            <a:r>
              <a:rPr lang="en-US" sz="2400" dirty="0" smtClean="0"/>
              <a:t>Use as a chemical used in processing a new article of tangible personal property to be produced for sale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Subsequent Sale of Items Acquired for Resale</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Tax upon resale</a:t>
            </a:r>
          </a:p>
          <a:p>
            <a:pPr>
              <a:lnSpc>
                <a:spcPct val="90000"/>
              </a:lnSpc>
              <a:buNone/>
            </a:pPr>
            <a:endParaRPr lang="en-US" dirty="0" smtClean="0"/>
          </a:p>
          <a:p>
            <a:pPr lvl="1">
              <a:lnSpc>
                <a:spcPct val="90000"/>
              </a:lnSpc>
            </a:pPr>
            <a:r>
              <a:rPr lang="en-US" sz="2400" dirty="0" smtClean="0"/>
              <a:t>Department selling item responsible for collecting the sales tax</a:t>
            </a:r>
          </a:p>
          <a:p>
            <a:pPr lvl="1">
              <a:lnSpc>
                <a:spcPct val="90000"/>
              </a:lnSpc>
              <a:buNone/>
            </a:pPr>
            <a:r>
              <a:rPr lang="en-US" sz="2400" dirty="0" smtClean="0"/>
              <a:t> </a:t>
            </a:r>
          </a:p>
          <a:p>
            <a:pPr lvl="1">
              <a:lnSpc>
                <a:spcPct val="90000"/>
              </a:lnSpc>
            </a:pPr>
            <a:r>
              <a:rPr lang="en-US" sz="2400" dirty="0" smtClean="0"/>
              <a:t>If the product stays at the UW for the university’s own use, use tax payable</a:t>
            </a:r>
          </a:p>
          <a:p>
            <a:pPr lvl="1">
              <a:lnSpc>
                <a:spcPct val="90000"/>
              </a:lnSpc>
              <a:buNone/>
            </a:pPr>
            <a:endParaRPr lang="en-US" sz="2400" dirty="0" smtClean="0"/>
          </a:p>
          <a:p>
            <a:pPr lvl="1">
              <a:lnSpc>
                <a:spcPct val="90000"/>
              </a:lnSpc>
            </a:pPr>
            <a:r>
              <a:rPr lang="en-US" sz="2400" dirty="0" smtClean="0"/>
              <a:t>Department placing order must contact the UW’s Accounts Payable department to charge the department budget for the appropriate use tax amount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Exemptions: Items Acquired for Out-of-State Use</a:t>
            </a:r>
            <a:endParaRPr lang="en-US" sz="2800" dirty="0"/>
          </a:p>
        </p:txBody>
      </p:sp>
      <p:sp>
        <p:nvSpPr>
          <p:cNvPr id="3" name="Content Placeholder 2"/>
          <p:cNvSpPr>
            <a:spLocks noGrp="1"/>
          </p:cNvSpPr>
          <p:nvPr>
            <p:ph sz="quarter" idx="1"/>
          </p:nvPr>
        </p:nvSpPr>
        <p:spPr/>
        <p:txBody>
          <a:bodyPr>
            <a:normAutofit fontScale="92500" lnSpcReduction="10000"/>
          </a:bodyPr>
          <a:lstStyle/>
          <a:p>
            <a:pPr>
              <a:lnSpc>
                <a:spcPct val="90000"/>
              </a:lnSpc>
            </a:pPr>
            <a:r>
              <a:rPr lang="en-US" sz="3200" dirty="0" smtClean="0"/>
              <a:t>Goods for use outside the state of Washington, inform the seller no sales tax</a:t>
            </a:r>
          </a:p>
          <a:p>
            <a:pPr>
              <a:lnSpc>
                <a:spcPct val="90000"/>
              </a:lnSpc>
              <a:buNone/>
            </a:pPr>
            <a:endParaRPr lang="en-US" sz="3200" dirty="0" smtClean="0"/>
          </a:p>
          <a:p>
            <a:pPr>
              <a:lnSpc>
                <a:spcPct val="90000"/>
              </a:lnSpc>
            </a:pPr>
            <a:r>
              <a:rPr lang="en-US" sz="3200" dirty="0" smtClean="0"/>
              <a:t>Ordering department must state in the comments that the order should be flagged as exempt and that the goods are for use outside of Washington</a:t>
            </a:r>
          </a:p>
          <a:p>
            <a:pPr>
              <a:lnSpc>
                <a:spcPct val="90000"/>
              </a:lnSpc>
              <a:buFontTx/>
              <a:buNone/>
            </a:pPr>
            <a:endParaRPr lang="en-US" sz="3200" dirty="0" smtClean="0"/>
          </a:p>
          <a:p>
            <a:pPr>
              <a:lnSpc>
                <a:spcPct val="90000"/>
              </a:lnSpc>
            </a:pPr>
            <a:r>
              <a:rPr lang="en-US" sz="3200" dirty="0" smtClean="0"/>
              <a:t>Buyer will flag the order as exempt as it is processed, and include the appropriate language on the PO when applicable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Exemptions: Machinery and Equipment</a:t>
            </a:r>
            <a:endParaRPr lang="en-US" dirty="0"/>
          </a:p>
        </p:txBody>
      </p:sp>
      <p:sp>
        <p:nvSpPr>
          <p:cNvPr id="3" name="Content Placeholder 2"/>
          <p:cNvSpPr>
            <a:spLocks noGrp="1"/>
          </p:cNvSpPr>
          <p:nvPr>
            <p:ph sz="quarter" idx="1"/>
          </p:nvPr>
        </p:nvSpPr>
        <p:spPr/>
        <p:txBody>
          <a:bodyPr/>
          <a:lstStyle/>
          <a:p>
            <a:r>
              <a:rPr lang="en-US" dirty="0" smtClean="0"/>
              <a:t>Applies to purchases by manufacturers of machinery and equipment</a:t>
            </a:r>
          </a:p>
          <a:p>
            <a:pPr>
              <a:buNone/>
            </a:pPr>
            <a:endParaRPr lang="en-US" dirty="0" smtClean="0"/>
          </a:p>
          <a:p>
            <a:pPr lvl="1"/>
            <a:r>
              <a:rPr lang="en-US" sz="2400" dirty="0" smtClean="0"/>
              <a:t>Directly in a research and development operation</a:t>
            </a:r>
          </a:p>
          <a:p>
            <a:pPr lvl="1">
              <a:buNone/>
            </a:pPr>
            <a:endParaRPr lang="en-US" sz="2400" dirty="0" smtClean="0"/>
          </a:p>
          <a:p>
            <a:pPr lvl="1"/>
            <a:r>
              <a:rPr lang="en-US" sz="2400" dirty="0" smtClean="0"/>
              <a:t>More than 50% of the time for a qualifying use</a:t>
            </a:r>
          </a:p>
          <a:p>
            <a:pPr lvl="1"/>
            <a:endParaRPr lang="en-US" sz="2400" dirty="0" smtClean="0"/>
          </a:p>
          <a:p>
            <a:pPr lvl="1"/>
            <a:r>
              <a:rPr lang="en-US" sz="2400" dirty="0" smtClean="0"/>
              <a:t>Useful life of more than 1 year</a:t>
            </a:r>
          </a:p>
          <a:p>
            <a:pPr lvl="1"/>
            <a:endParaRPr lang="en-US" sz="2400" dirty="0" smtClean="0"/>
          </a:p>
          <a:p>
            <a:pPr lvl="1"/>
            <a:r>
              <a:rPr lang="en-US" sz="2400" dirty="0" smtClean="0"/>
              <a:t>Cost of $1000 or more</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150000"/>
              </a:lnSpc>
            </a:pPr>
            <a:r>
              <a:rPr lang="en-US" sz="3200" dirty="0" smtClean="0"/>
              <a:t>Retail Sales and Use Tax overview</a:t>
            </a:r>
          </a:p>
          <a:p>
            <a:pPr>
              <a:lnSpc>
                <a:spcPct val="150000"/>
              </a:lnSpc>
            </a:pPr>
            <a:r>
              <a:rPr lang="en-US" sz="3200" dirty="0" smtClean="0"/>
              <a:t>Destination Based Sales Tax</a:t>
            </a:r>
          </a:p>
          <a:p>
            <a:pPr>
              <a:lnSpc>
                <a:spcPct val="150000"/>
              </a:lnSpc>
            </a:pPr>
            <a:r>
              <a:rPr lang="en-US" sz="3200" dirty="0" smtClean="0"/>
              <a:t>Exemptions and How to Take Them</a:t>
            </a:r>
          </a:p>
          <a:p>
            <a:pPr>
              <a:lnSpc>
                <a:spcPct val="150000"/>
              </a:lnSpc>
            </a:pPr>
            <a:r>
              <a:rPr lang="en-US" sz="3200" dirty="0" smtClean="0"/>
              <a:t>PAS</a:t>
            </a:r>
          </a:p>
          <a:p>
            <a:pPr>
              <a:lnSpc>
                <a:spcPct val="150000"/>
              </a:lnSpc>
            </a:pPr>
            <a:r>
              <a:rPr lang="en-US" sz="3200" dirty="0" err="1" smtClean="0"/>
              <a:t>Procard</a:t>
            </a:r>
            <a:endParaRPr lang="en-US" sz="3200" dirty="0" smtClean="0"/>
          </a:p>
          <a:p>
            <a:pPr>
              <a:lnSpc>
                <a:spcPct val="150000"/>
              </a:lnSpc>
            </a:pPr>
            <a:r>
              <a:rPr lang="en-US" sz="3200" dirty="0" smtClean="0"/>
              <a:t>Questions</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Exemptions: Machinery &amp; Equipment</a:t>
            </a:r>
            <a:endParaRPr lang="en-US" dirty="0"/>
          </a:p>
        </p:txBody>
      </p:sp>
      <p:sp>
        <p:nvSpPr>
          <p:cNvPr id="3" name="Content Placeholder 2"/>
          <p:cNvSpPr>
            <a:spLocks noGrp="1"/>
          </p:cNvSpPr>
          <p:nvPr>
            <p:ph sz="quarter" idx="1"/>
          </p:nvPr>
        </p:nvSpPr>
        <p:spPr/>
        <p:txBody>
          <a:bodyPr>
            <a:normAutofit/>
          </a:bodyPr>
          <a:lstStyle/>
          <a:p>
            <a:pPr>
              <a:lnSpc>
                <a:spcPct val="80000"/>
              </a:lnSpc>
            </a:pPr>
            <a:r>
              <a:rPr lang="en-US" sz="3200" dirty="0" smtClean="0"/>
              <a:t>Who’s involved:</a:t>
            </a:r>
          </a:p>
          <a:p>
            <a:pPr lvl="1">
              <a:lnSpc>
                <a:spcPct val="150000"/>
              </a:lnSpc>
            </a:pPr>
            <a:r>
              <a:rPr lang="en-US" dirty="0" smtClean="0"/>
              <a:t>Departments</a:t>
            </a:r>
            <a:endParaRPr lang="en-US" sz="3200" dirty="0" smtClean="0"/>
          </a:p>
          <a:p>
            <a:pPr lvl="1">
              <a:lnSpc>
                <a:spcPct val="150000"/>
              </a:lnSpc>
            </a:pPr>
            <a:r>
              <a:rPr lang="en-US" dirty="0" smtClean="0"/>
              <a:t>Equipment Inventory </a:t>
            </a:r>
            <a:endParaRPr lang="en-US" sz="3200" dirty="0" smtClean="0"/>
          </a:p>
          <a:p>
            <a:pPr lvl="1">
              <a:lnSpc>
                <a:spcPct val="150000"/>
              </a:lnSpc>
            </a:pPr>
            <a:r>
              <a:rPr lang="en-US" dirty="0" smtClean="0"/>
              <a:t>Purchasing</a:t>
            </a:r>
            <a:endParaRPr lang="en-US" sz="3200" dirty="0" smtClean="0"/>
          </a:p>
          <a:p>
            <a:pPr lvl="1">
              <a:lnSpc>
                <a:spcPct val="150000"/>
              </a:lnSpc>
            </a:pPr>
            <a:r>
              <a:rPr lang="en-US" dirty="0" smtClean="0"/>
              <a:t>Accounts Payable</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 Technology Deferral</a:t>
            </a:r>
            <a:endParaRPr lang="en-US" dirty="0"/>
          </a:p>
        </p:txBody>
      </p:sp>
      <p:sp>
        <p:nvSpPr>
          <p:cNvPr id="3" name="Content Placeholder 2"/>
          <p:cNvSpPr>
            <a:spLocks noGrp="1"/>
          </p:cNvSpPr>
          <p:nvPr>
            <p:ph sz="quarter" idx="1"/>
          </p:nvPr>
        </p:nvSpPr>
        <p:spPr/>
        <p:txBody>
          <a:bodyPr>
            <a:normAutofit/>
          </a:bodyPr>
          <a:lstStyle/>
          <a:p>
            <a:pPr>
              <a:lnSpc>
                <a:spcPct val="110000"/>
              </a:lnSpc>
            </a:pPr>
            <a:r>
              <a:rPr lang="en-US" sz="2400" dirty="0" smtClean="0"/>
              <a:t>Deferral on construction costs for building used for research and development in one of five fields:</a:t>
            </a:r>
          </a:p>
          <a:p>
            <a:pPr>
              <a:lnSpc>
                <a:spcPct val="80000"/>
              </a:lnSpc>
            </a:pPr>
            <a:endParaRPr lang="en-US" sz="2400" dirty="0" smtClean="0"/>
          </a:p>
          <a:p>
            <a:pPr lvl="1">
              <a:lnSpc>
                <a:spcPct val="80000"/>
              </a:lnSpc>
            </a:pPr>
            <a:r>
              <a:rPr lang="en-US" sz="2400" dirty="0" smtClean="0"/>
              <a:t>Advanced computing </a:t>
            </a:r>
          </a:p>
          <a:p>
            <a:pPr lvl="1">
              <a:lnSpc>
                <a:spcPct val="80000"/>
              </a:lnSpc>
            </a:pPr>
            <a:r>
              <a:rPr lang="en-US" sz="2400" dirty="0" smtClean="0"/>
              <a:t>Advanced materials </a:t>
            </a:r>
          </a:p>
          <a:p>
            <a:pPr lvl="1">
              <a:lnSpc>
                <a:spcPct val="80000"/>
              </a:lnSpc>
            </a:pPr>
            <a:r>
              <a:rPr lang="en-US" sz="2400" dirty="0" smtClean="0"/>
              <a:t>Biotechnology </a:t>
            </a:r>
          </a:p>
          <a:p>
            <a:pPr lvl="1">
              <a:lnSpc>
                <a:spcPct val="80000"/>
              </a:lnSpc>
            </a:pPr>
            <a:r>
              <a:rPr lang="en-US" sz="2400" dirty="0" smtClean="0"/>
              <a:t>Electronic device technology </a:t>
            </a:r>
          </a:p>
          <a:p>
            <a:pPr lvl="1">
              <a:lnSpc>
                <a:spcPct val="80000"/>
              </a:lnSpc>
            </a:pPr>
            <a:r>
              <a:rPr lang="en-US" sz="2400" dirty="0" smtClean="0"/>
              <a:t>Environmental technology</a:t>
            </a:r>
          </a:p>
          <a:p>
            <a:pPr lvl="1">
              <a:lnSpc>
                <a:spcPct val="80000"/>
              </a:lnSpc>
            </a:pPr>
            <a:endParaRPr lang="en-US" sz="2400" dirty="0" smtClean="0"/>
          </a:p>
          <a:p>
            <a:r>
              <a:rPr lang="en-US" sz="2400" dirty="0" smtClean="0"/>
              <a:t>Deferral also applies to purchase of “qualified machinery and equipment”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Technology Deferral</a:t>
            </a:r>
            <a:endParaRPr lang="en-US" dirty="0"/>
          </a:p>
        </p:txBody>
      </p:sp>
      <p:sp>
        <p:nvSpPr>
          <p:cNvPr id="3" name="Content Placeholder 2"/>
          <p:cNvSpPr>
            <a:spLocks noGrp="1"/>
          </p:cNvSpPr>
          <p:nvPr>
            <p:ph sz="quarter" idx="1"/>
          </p:nvPr>
        </p:nvSpPr>
        <p:spPr/>
        <p:txBody>
          <a:bodyPr/>
          <a:lstStyle/>
          <a:p>
            <a:r>
              <a:rPr lang="en-US" dirty="0" smtClean="0"/>
              <a:t>Eight year qualifying use requirement</a:t>
            </a:r>
          </a:p>
          <a:p>
            <a:pPr>
              <a:buNone/>
            </a:pPr>
            <a:endParaRPr lang="en-US" dirty="0" smtClean="0"/>
          </a:p>
          <a:p>
            <a:r>
              <a:rPr lang="en-US" dirty="0" smtClean="0"/>
              <a:t>$1 million threshold to qualify for program</a:t>
            </a:r>
          </a:p>
          <a:p>
            <a:pPr>
              <a:buNone/>
            </a:pPr>
            <a:endParaRPr lang="en-US" dirty="0" smtClean="0"/>
          </a:p>
          <a:p>
            <a:r>
              <a:rPr lang="en-US" dirty="0" smtClean="0"/>
              <a:t>Annual survey participation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Technology Deferral</a:t>
            </a:r>
            <a:endParaRPr lang="en-US" dirty="0"/>
          </a:p>
        </p:txBody>
      </p:sp>
      <p:sp>
        <p:nvSpPr>
          <p:cNvPr id="3" name="Content Placeholder 2"/>
          <p:cNvSpPr>
            <a:spLocks noGrp="1"/>
          </p:cNvSpPr>
          <p:nvPr>
            <p:ph sz="quarter" idx="1"/>
          </p:nvPr>
        </p:nvSpPr>
        <p:spPr/>
        <p:txBody>
          <a:bodyPr/>
          <a:lstStyle/>
          <a:p>
            <a:r>
              <a:rPr lang="en-US" dirty="0" smtClean="0"/>
              <a:t>For more information, visit the UW’s High-Tech Tax Deferral webpage at </a:t>
            </a:r>
            <a:r>
              <a:rPr lang="en-US" dirty="0" smtClean="0">
                <a:solidFill>
                  <a:srgbClr val="969696"/>
                </a:solidFill>
              </a:rPr>
              <a:t>http://www.washington.edu/admin/sp/office/hitechdeferral.htm</a:t>
            </a:r>
          </a:p>
          <a:p>
            <a:r>
              <a:rPr lang="en-US" dirty="0" smtClean="0"/>
              <a:t>If you think that you have a qualifying project contact:</a:t>
            </a:r>
          </a:p>
          <a:p>
            <a:pPr>
              <a:buNone/>
            </a:pPr>
            <a:r>
              <a:rPr lang="en-US" dirty="0" smtClean="0"/>
              <a:t>Julia Shanahan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817197"/>
          </a:xfrm>
        </p:spPr>
        <p:txBody>
          <a:bodyPr>
            <a:normAutofit fontScale="90000"/>
          </a:bodyPr>
          <a:lstStyle/>
          <a:p>
            <a:r>
              <a:rPr lang="en-US" sz="3600" dirty="0" smtClean="0"/>
              <a:t/>
            </a:r>
            <a:br>
              <a:rPr lang="en-US" sz="3600" dirty="0" smtClean="0"/>
            </a:br>
            <a:r>
              <a:rPr lang="en-US" sz="3100" dirty="0" smtClean="0"/>
              <a:t>eCommerce: </a:t>
            </a:r>
            <a:br>
              <a:rPr lang="en-US" sz="3100" dirty="0" smtClean="0"/>
            </a:br>
            <a:r>
              <a:rPr lang="en-US" sz="3100" dirty="0" smtClean="0"/>
              <a:t>ProCurement Card &amp; eProcurement</a:t>
            </a:r>
            <a:r>
              <a:rPr lang="en-US" dirty="0" smtClean="0"/>
              <a:t>	</a:t>
            </a:r>
            <a:endParaRPr lang="en-US" dirty="0"/>
          </a:p>
        </p:txBody>
      </p:sp>
      <p:sp>
        <p:nvSpPr>
          <p:cNvPr id="11" name="Text Placeholder 10"/>
          <p:cNvSpPr>
            <a:spLocks noGrp="1"/>
          </p:cNvSpPr>
          <p:nvPr>
            <p:ph type="body" sz="quarter" idx="10"/>
          </p:nvPr>
        </p:nvSpPr>
        <p:spPr>
          <a:xfrm>
            <a:off x="4572000" y="3657600"/>
            <a:ext cx="3048000" cy="990600"/>
          </a:xfrm>
        </p:spPr>
        <p:txBody>
          <a:bodyPr>
            <a:normAutofit fontScale="92500" lnSpcReduction="10000"/>
          </a:bodyPr>
          <a:lstStyle/>
          <a:p>
            <a:r>
              <a:rPr lang="en-US" sz="1800" dirty="0" smtClean="0"/>
              <a:t>A </a:t>
            </a:r>
            <a:r>
              <a:rPr lang="en-US" sz="1800" b="1" u="sng" dirty="0" smtClean="0"/>
              <a:t>checked tax</a:t>
            </a:r>
            <a:r>
              <a:rPr lang="en-US" sz="1800" dirty="0" smtClean="0"/>
              <a:t> box tells the system to</a:t>
            </a:r>
            <a:r>
              <a:rPr lang="en-US" sz="1800" b="1" dirty="0" smtClean="0"/>
              <a:t> CHARGE </a:t>
            </a:r>
            <a:r>
              <a:rPr lang="en-US" sz="1800" dirty="0" smtClean="0"/>
              <a:t>the purchase a Washington State Use tax.</a:t>
            </a:r>
            <a:endParaRPr lang="en-US" sz="1800" dirty="0"/>
          </a:p>
        </p:txBody>
      </p:sp>
      <p:sp>
        <p:nvSpPr>
          <p:cNvPr id="19" name="Text Placeholder 10"/>
          <p:cNvSpPr txBox="1">
            <a:spLocks/>
          </p:cNvSpPr>
          <p:nvPr/>
        </p:nvSpPr>
        <p:spPr>
          <a:xfrm>
            <a:off x="685800" y="3657600"/>
            <a:ext cx="3048000" cy="1246495"/>
          </a:xfrm>
          <a:prstGeom prst="rect">
            <a:avLst/>
          </a:prstGeom>
        </p:spPr>
        <p:txBody>
          <a:bodyPr vert="horz" wrap="square" lIns="0" tIns="0" rIns="0" bIns="0" rtlCol="0">
            <a:spAutoFit/>
          </a:bodyPr>
          <a:lstStyle/>
          <a:p>
            <a:pPr marL="460375" marR="0" lvl="0" indent="-4603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1800" b="0" i="0" u="none" strike="noStrike" kern="1200" cap="none" spc="0" normalizeH="0" baseline="0" noProof="0" dirty="0" smtClean="0">
                <a:ln>
                  <a:noFill/>
                </a:ln>
                <a:effectLst/>
                <a:uLnTx/>
                <a:uFillTx/>
                <a:latin typeface="+mn-lt"/>
                <a:ea typeface="+mn-ea"/>
                <a:cs typeface="+mn-cs"/>
              </a:rPr>
              <a:t>A </a:t>
            </a:r>
            <a:r>
              <a:rPr lang="en-US" b="1" u="sng" dirty="0" smtClean="0"/>
              <a:t>blank tax</a:t>
            </a:r>
            <a:r>
              <a:rPr kumimoji="0" lang="en-US" sz="1800" b="0" i="0" u="none" strike="noStrike" kern="1200" cap="none" spc="0" normalizeH="0" baseline="0" noProof="0" dirty="0" smtClean="0">
                <a:ln>
                  <a:noFill/>
                </a:ln>
                <a:effectLst/>
                <a:uLnTx/>
                <a:uFillTx/>
                <a:latin typeface="+mn-lt"/>
                <a:ea typeface="+mn-ea"/>
                <a:cs typeface="+mn-cs"/>
              </a:rPr>
              <a:t> box tells the system </a:t>
            </a:r>
            <a:r>
              <a:rPr kumimoji="0" lang="en-US" sz="1800" b="1" i="0" u="none" strike="noStrike" kern="1200" cap="none" spc="0" normalizeH="0" baseline="0" noProof="0" dirty="0" smtClean="0">
                <a:ln>
                  <a:noFill/>
                </a:ln>
                <a:effectLst/>
                <a:uLnTx/>
                <a:uFillTx/>
                <a:latin typeface="+mn-lt"/>
                <a:ea typeface="+mn-ea"/>
                <a:cs typeface="+mn-cs"/>
              </a:rPr>
              <a:t>NOT</a:t>
            </a:r>
            <a:r>
              <a:rPr kumimoji="0" lang="en-US" sz="1800" b="0" i="0" u="none" strike="noStrike" kern="1200" cap="none" spc="0" normalizeH="0" baseline="0" noProof="0" dirty="0" smtClean="0">
                <a:ln>
                  <a:noFill/>
                </a:ln>
                <a:effectLst/>
                <a:uLnTx/>
                <a:uFillTx/>
                <a:latin typeface="+mn-lt"/>
                <a:ea typeface="+mn-ea"/>
                <a:cs typeface="+mn-cs"/>
              </a:rPr>
              <a:t> </a:t>
            </a:r>
            <a:r>
              <a:rPr kumimoji="0" lang="en-US" sz="1800" i="0" u="none" strike="noStrike" kern="1200" cap="none" spc="0" normalizeH="0" baseline="0" noProof="0" dirty="0" smtClean="0">
                <a:ln>
                  <a:noFill/>
                </a:ln>
                <a:effectLst/>
                <a:uLnTx/>
                <a:uFillTx/>
                <a:latin typeface="+mn-lt"/>
                <a:ea typeface="+mn-ea"/>
                <a:cs typeface="+mn-cs"/>
              </a:rPr>
              <a:t>to charge </a:t>
            </a:r>
            <a:r>
              <a:rPr kumimoji="0" lang="en-US" sz="1800" b="0" i="0" u="none" strike="noStrike" kern="1200" cap="none" spc="0" normalizeH="0" baseline="0" noProof="0" dirty="0" smtClean="0">
                <a:ln>
                  <a:noFill/>
                </a:ln>
                <a:effectLst/>
                <a:uLnTx/>
                <a:uFillTx/>
                <a:latin typeface="+mn-lt"/>
                <a:ea typeface="+mn-ea"/>
                <a:cs typeface="+mn-cs"/>
              </a:rPr>
              <a:t>the purchase a Washington State Use tax.</a:t>
            </a:r>
          </a:p>
        </p:txBody>
      </p:sp>
      <p:sp>
        <p:nvSpPr>
          <p:cNvPr id="21" name="Text Placeholder 10"/>
          <p:cNvSpPr txBox="1">
            <a:spLocks/>
          </p:cNvSpPr>
          <p:nvPr/>
        </p:nvSpPr>
        <p:spPr>
          <a:xfrm>
            <a:off x="990600" y="3581400"/>
            <a:ext cx="6934200" cy="553998"/>
          </a:xfrm>
          <a:prstGeom prst="rect">
            <a:avLst/>
          </a:prstGeom>
        </p:spPr>
        <p:txBody>
          <a:bodyPr vert="horz" wrap="square" lIns="0" tIns="0" rIns="0" bIns="0" rtlCol="0">
            <a:spAutoFit/>
          </a:bodyPr>
          <a:lstStyle/>
          <a:p>
            <a:pPr marL="460375" lvl="0" indent="-460375" defTabSz="914363">
              <a:lnSpc>
                <a:spcPct val="90000"/>
              </a:lnSpc>
              <a:spcBef>
                <a:spcPct val="20000"/>
              </a:spcBef>
              <a:buBlip>
                <a:blip r:embed="rId3"/>
              </a:buBlip>
            </a:pPr>
            <a:endParaRPr lang="en-US" dirty="0" smtClean="0">
              <a:latin typeface="Arial" pitchFamily="34" charset="0"/>
              <a:cs typeface="Arial" pitchFamily="34" charset="0"/>
            </a:endParaRPr>
          </a:p>
          <a:p>
            <a:pPr marL="460375" lvl="0" indent="-460375" defTabSz="914363">
              <a:lnSpc>
                <a:spcPct val="90000"/>
              </a:lnSpc>
              <a:spcBef>
                <a:spcPct val="20000"/>
              </a:spcBef>
              <a:buBlip>
                <a:blip r:embed="rId3"/>
              </a:buBlip>
            </a:pPr>
            <a:endParaRPr kumimoji="0" lang="en-US" sz="1800" b="0" i="0" u="none" strike="noStrike" kern="1200" cap="none" spc="0" normalizeH="0" baseline="0" noProof="0" dirty="0">
              <a:ln>
                <a:noFill/>
              </a:ln>
              <a:effectLst/>
              <a:uLnTx/>
              <a:uFillTx/>
              <a:latin typeface="+mn-lt"/>
              <a:ea typeface="+mn-ea"/>
              <a:cs typeface="+mn-cs"/>
            </a:endParaRPr>
          </a:p>
        </p:txBody>
      </p:sp>
      <p:graphicFrame>
        <p:nvGraphicFramePr>
          <p:cNvPr id="14" name="Diagram 13"/>
          <p:cNvGraphicFramePr/>
          <p:nvPr/>
        </p:nvGraphicFramePr>
        <p:xfrm>
          <a:off x="457200" y="1752600"/>
          <a:ext cx="8077200" cy="369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p:cNvPicPr/>
          <p:nvPr/>
        </p:nvPicPr>
        <p:blipFill>
          <a:blip r:embed="rId9" cstate="print"/>
          <a:srcRect/>
          <a:stretch>
            <a:fillRect/>
          </a:stretch>
        </p:blipFill>
        <p:spPr bwMode="auto">
          <a:xfrm>
            <a:off x="457200" y="2133600"/>
            <a:ext cx="8077200" cy="1219200"/>
          </a:xfrm>
          <a:prstGeom prst="rect">
            <a:avLst/>
          </a:prstGeom>
          <a:noFill/>
          <a:ln w="9525">
            <a:noFill/>
            <a:miter lim="800000"/>
            <a:headEnd/>
            <a:tailEnd/>
          </a:ln>
        </p:spPr>
      </p:pic>
      <p:sp>
        <p:nvSpPr>
          <p:cNvPr id="1029" name="Line 5"/>
          <p:cNvSpPr>
            <a:spLocks noChangeShapeType="1"/>
          </p:cNvSpPr>
          <p:nvPr/>
        </p:nvSpPr>
        <p:spPr bwMode="auto">
          <a:xfrm flipH="1" flipV="1">
            <a:off x="4419600" y="3200400"/>
            <a:ext cx="762000" cy="3810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817197"/>
          </a:xfrm>
        </p:spPr>
        <p:txBody>
          <a:bodyPr>
            <a:normAutofit fontScale="90000"/>
          </a:bodyPr>
          <a:lstStyle/>
          <a:p>
            <a:r>
              <a:rPr lang="en-US" sz="3600" dirty="0" smtClean="0"/>
              <a:t/>
            </a:r>
            <a:br>
              <a:rPr lang="en-US" sz="3600" dirty="0" smtClean="0"/>
            </a:br>
            <a:r>
              <a:rPr lang="en-US" sz="3100" dirty="0" smtClean="0"/>
              <a:t>eCommerce: </a:t>
            </a:r>
            <a:br>
              <a:rPr lang="en-US" sz="3100" dirty="0" smtClean="0"/>
            </a:br>
            <a:r>
              <a:rPr lang="en-US" sz="3100" dirty="0" smtClean="0"/>
              <a:t>ProCurement Card &amp; eProcurement</a:t>
            </a:r>
            <a:r>
              <a:rPr lang="en-US" dirty="0" smtClean="0"/>
              <a:t>	</a:t>
            </a:r>
            <a:endParaRPr lang="en-US" dirty="0"/>
          </a:p>
        </p:txBody>
      </p:sp>
      <p:sp>
        <p:nvSpPr>
          <p:cNvPr id="21" name="Text Placeholder 10"/>
          <p:cNvSpPr txBox="1">
            <a:spLocks/>
          </p:cNvSpPr>
          <p:nvPr/>
        </p:nvSpPr>
        <p:spPr>
          <a:xfrm>
            <a:off x="914400" y="3581400"/>
            <a:ext cx="6934200" cy="553998"/>
          </a:xfrm>
          <a:prstGeom prst="rect">
            <a:avLst/>
          </a:prstGeom>
        </p:spPr>
        <p:txBody>
          <a:bodyPr vert="horz" wrap="square" lIns="0" tIns="0" rIns="0" bIns="0" rtlCol="0">
            <a:spAutoFit/>
          </a:bodyPr>
          <a:lstStyle/>
          <a:p>
            <a:pPr marL="460375" lvl="0" indent="-460375" defTabSz="914363">
              <a:lnSpc>
                <a:spcPct val="90000"/>
              </a:lnSpc>
              <a:spcBef>
                <a:spcPct val="20000"/>
              </a:spcBef>
              <a:buBlip>
                <a:blip r:embed="rId3"/>
              </a:buBlip>
            </a:pPr>
            <a:endParaRPr lang="en-US" dirty="0" smtClean="0">
              <a:latin typeface="Arial" pitchFamily="34" charset="0"/>
              <a:cs typeface="Arial" pitchFamily="34" charset="0"/>
            </a:endParaRPr>
          </a:p>
          <a:p>
            <a:pPr marL="460375" lvl="0" indent="-460375" defTabSz="914363">
              <a:lnSpc>
                <a:spcPct val="90000"/>
              </a:lnSpc>
              <a:spcBef>
                <a:spcPct val="20000"/>
              </a:spcBef>
              <a:buBlip>
                <a:blip r:embed="rId3"/>
              </a:buBlip>
            </a:pPr>
            <a:endParaRPr kumimoji="0" lang="en-US" sz="1800" b="0" i="0" u="none" strike="noStrike" kern="1200" cap="none" spc="0" normalizeH="0" baseline="0" noProof="0" dirty="0">
              <a:ln>
                <a:noFill/>
              </a:ln>
              <a:effectLst/>
              <a:uLnTx/>
              <a:uFillTx/>
              <a:latin typeface="+mn-lt"/>
              <a:ea typeface="+mn-ea"/>
              <a:cs typeface="+mn-cs"/>
            </a:endParaRPr>
          </a:p>
        </p:txBody>
      </p:sp>
      <p:graphicFrame>
        <p:nvGraphicFramePr>
          <p:cNvPr id="14" name="Diagram 13"/>
          <p:cNvGraphicFramePr/>
          <p:nvPr/>
        </p:nvGraphicFramePr>
        <p:xfrm>
          <a:off x="457200" y="1524000"/>
          <a:ext cx="8077200" cy="369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5" name="Diagram 14"/>
          <p:cNvGraphicFramePr/>
          <p:nvPr/>
        </p:nvGraphicFramePr>
        <p:xfrm>
          <a:off x="685800" y="5105400"/>
          <a:ext cx="7772400" cy="36933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TextBox 11"/>
          <p:cNvSpPr txBox="1"/>
          <p:nvPr/>
        </p:nvSpPr>
        <p:spPr>
          <a:xfrm>
            <a:off x="685800" y="5486400"/>
            <a:ext cx="6934200" cy="341632"/>
          </a:xfrm>
          <a:prstGeom prst="rect">
            <a:avLst/>
          </a:prstGeom>
          <a:solidFill>
            <a:schemeClr val="bg1">
              <a:lumMod val="85000"/>
            </a:schemeClr>
          </a:solidFill>
        </p:spPr>
        <p:txBody>
          <a:bodyPr wrap="square" rtlCol="0">
            <a:spAutoFit/>
          </a:bodyPr>
          <a:lstStyle/>
          <a:p>
            <a:pPr marL="460375" indent="-460375" defTabSz="914363">
              <a:lnSpc>
                <a:spcPct val="90000"/>
              </a:lnSpc>
              <a:spcBef>
                <a:spcPct val="20000"/>
              </a:spcBef>
              <a:buBlip>
                <a:blip r:embed="rId3"/>
              </a:buBlip>
              <a:defRPr/>
            </a:pPr>
            <a:r>
              <a:rPr lang="en-US" dirty="0" smtClean="0"/>
              <a:t>Sales tax is paid as billed by the vendor.</a:t>
            </a:r>
          </a:p>
        </p:txBody>
      </p:sp>
      <p:sp>
        <p:nvSpPr>
          <p:cNvPr id="16" name="Text Placeholder 15"/>
          <p:cNvSpPr>
            <a:spLocks noGrp="1"/>
          </p:cNvSpPr>
          <p:nvPr>
            <p:ph type="body" sz="quarter" idx="10"/>
          </p:nvPr>
        </p:nvSpPr>
        <p:spPr>
          <a:xfrm>
            <a:off x="228600" y="1981200"/>
            <a:ext cx="8382000" cy="2971800"/>
          </a:xfrm>
        </p:spPr>
        <p:txBody>
          <a:bodyPr>
            <a:noAutofit/>
          </a:bodyPr>
          <a:lstStyle/>
          <a:p>
            <a:pPr>
              <a:buNone/>
            </a:pPr>
            <a:r>
              <a:rPr lang="en-US" sz="1800" dirty="0" smtClean="0"/>
              <a:t>Steps</a:t>
            </a:r>
          </a:p>
          <a:p>
            <a:pPr>
              <a:buNone/>
            </a:pPr>
            <a:r>
              <a:rPr lang="en-US" sz="1800" dirty="0" smtClean="0"/>
              <a:t> </a:t>
            </a:r>
          </a:p>
          <a:p>
            <a:r>
              <a:rPr lang="en-US" sz="1800" dirty="0" smtClean="0"/>
              <a:t>Receipt/invoice for ProCard transactions with an out of state merchant should be reviewed to determine if the merchant charged sales tax. </a:t>
            </a:r>
          </a:p>
          <a:p>
            <a:pPr lvl="1"/>
            <a:r>
              <a:rPr lang="en-US" sz="1800" dirty="0" smtClean="0"/>
              <a:t> 	The tax box should be blank if an out of state merchant charged tax on 	the transaction. </a:t>
            </a:r>
          </a:p>
          <a:p>
            <a:pPr lvl="1"/>
            <a:r>
              <a:rPr lang="en-US" sz="1800" dirty="0" smtClean="0"/>
              <a:t> 	The box should be checked if sales tax was not collected on the 	transaction and the item is subject to sales or use tax. If the tax box is 	checked, a Use Tax (Washington State sales tax) will be added to the 	transaction amount.  </a:t>
            </a:r>
          </a:p>
          <a:p>
            <a:pPr>
              <a:buNone/>
            </a:pPr>
            <a:endParaRPr lang="en-US" sz="180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&amp; Accounting System (PAS)</a:t>
            </a:r>
            <a:endParaRPr lang="en-US" dirty="0"/>
          </a:p>
        </p:txBody>
      </p:sp>
      <p:graphicFrame>
        <p:nvGraphicFramePr>
          <p:cNvPr id="4" name="Content Placeholder 3"/>
          <p:cNvGraphicFramePr>
            <a:graphicFrameLocks noGrp="1"/>
          </p:cNvGraphicFramePr>
          <p:nvPr>
            <p:ph sz="quarter" idx="1"/>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fontScale="90000"/>
          </a:bodyPr>
          <a:lstStyle/>
          <a:p>
            <a:r>
              <a:rPr lang="en-US" dirty="0" smtClean="0"/>
              <a:t>Purchasing &amp; Accounting System (PAS)</a:t>
            </a:r>
            <a:endParaRPr lang="en-US" dirty="0"/>
          </a:p>
        </p:txBody>
      </p:sp>
      <p:pic>
        <p:nvPicPr>
          <p:cNvPr id="4" name="Content Placeholder 3" descr="Sales Tax.jpg"/>
          <p:cNvPicPr>
            <a:picLocks noGrp="1" noChangeAspect="1"/>
          </p:cNvPicPr>
          <p:nvPr>
            <p:ph sz="quarter" idx="1"/>
          </p:nvPr>
        </p:nvPicPr>
        <p:blipFill>
          <a:blip r:embed="rId2" cstate="print"/>
          <a:stretch>
            <a:fillRect/>
          </a:stretch>
        </p:blipFill>
        <p:spPr>
          <a:xfrm>
            <a:off x="1371600" y="685800"/>
            <a:ext cx="6324600" cy="60198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err="1" smtClean="0"/>
              <a:t>ProCard</a:t>
            </a:r>
            <a:r>
              <a:rPr lang="en-US" b="1" dirty="0" smtClean="0"/>
              <a:t> Case study</a:t>
            </a:r>
          </a:p>
          <a:p>
            <a:r>
              <a:rPr lang="en-US" dirty="0" smtClean="0"/>
              <a:t>Card holder has split the transaction to separate shipping, and handling into 03-24. Item being purchased is under 05-99.</a:t>
            </a:r>
          </a:p>
          <a:p>
            <a:r>
              <a:rPr lang="en-US" dirty="0" smtClean="0"/>
              <a:t>Reconciler reviews the account and makes no modification. </a:t>
            </a:r>
          </a:p>
          <a:p>
            <a:r>
              <a:rPr lang="en-US" dirty="0" err="1" smtClean="0"/>
              <a:t>ProCard</a:t>
            </a:r>
            <a:r>
              <a:rPr lang="en-US" dirty="0" smtClean="0"/>
              <a:t> staff has already made the monthly payment to JP Morgan and the transaction is now posted to </a:t>
            </a:r>
            <a:r>
              <a:rPr lang="en-US" dirty="0" err="1" smtClean="0"/>
              <a:t>MyFinancial</a:t>
            </a:r>
            <a:r>
              <a:rPr lang="en-US" dirty="0" smtClean="0"/>
              <a:t> Desktop.</a:t>
            </a:r>
          </a:p>
          <a:p>
            <a:r>
              <a:rPr lang="en-US" dirty="0" smtClean="0"/>
              <a:t>What is the problem and how do you correct it?</a:t>
            </a:r>
          </a:p>
          <a:p>
            <a:r>
              <a:rPr lang="en-US" dirty="0" smtClean="0"/>
              <a:t>  </a:t>
            </a:r>
          </a:p>
          <a:p>
            <a:r>
              <a:rPr lang="en-US" dirty="0" smtClean="0"/>
              <a:t>Hint: Freight by itself is a service and not taxable.</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quarter" idx="1"/>
          </p:nvPr>
        </p:nvSpPr>
        <p:spPr/>
        <p:txBody>
          <a:bodyPr/>
          <a:lstStyle/>
          <a:p>
            <a:r>
              <a:rPr lang="en-US" dirty="0" smtClean="0"/>
              <a:t>Reconciler can change it in payment net before the payment is made to the bank to make shipping taxable.</a:t>
            </a:r>
          </a:p>
          <a:p>
            <a:r>
              <a:rPr lang="en-US" dirty="0" smtClean="0"/>
              <a:t>If payment is already made, though, have to go through </a:t>
            </a:r>
            <a:r>
              <a:rPr lang="en-US" dirty="0" err="1" smtClean="0"/>
              <a:t>Procard</a:t>
            </a:r>
            <a:r>
              <a:rPr lang="en-US" dirty="0" smtClean="0"/>
              <a:t> department and request a correction.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Sales Tax Defined</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dirty="0" smtClean="0"/>
              <a:t>Retail Sales Tax</a:t>
            </a:r>
          </a:p>
          <a:p>
            <a:pPr>
              <a:lnSpc>
                <a:spcPct val="90000"/>
              </a:lnSpc>
              <a:buNone/>
            </a:pPr>
            <a:endParaRPr lang="en-US" dirty="0" smtClean="0"/>
          </a:p>
          <a:p>
            <a:pPr lvl="1">
              <a:lnSpc>
                <a:spcPct val="90000"/>
              </a:lnSpc>
            </a:pPr>
            <a:r>
              <a:rPr lang="en-US" sz="2700" dirty="0" smtClean="0"/>
              <a:t>Applies to tangible personal property</a:t>
            </a:r>
          </a:p>
          <a:p>
            <a:pPr lvl="1">
              <a:lnSpc>
                <a:spcPct val="90000"/>
              </a:lnSpc>
              <a:buNone/>
            </a:pPr>
            <a:endParaRPr lang="en-US" sz="2700" dirty="0" smtClean="0"/>
          </a:p>
          <a:p>
            <a:pPr lvl="1">
              <a:lnSpc>
                <a:spcPct val="90000"/>
              </a:lnSpc>
            </a:pPr>
            <a:r>
              <a:rPr lang="en-US" sz="2700" dirty="0" smtClean="0"/>
              <a:t>Doesn’t apply to pure services</a:t>
            </a:r>
          </a:p>
          <a:p>
            <a:pPr lvl="1">
              <a:lnSpc>
                <a:spcPct val="90000"/>
              </a:lnSpc>
              <a:buNone/>
            </a:pPr>
            <a:endParaRPr lang="en-US" sz="2700" dirty="0" smtClean="0"/>
          </a:p>
          <a:p>
            <a:pPr lvl="1">
              <a:lnSpc>
                <a:spcPct val="90000"/>
              </a:lnSpc>
            </a:pPr>
            <a:r>
              <a:rPr lang="en-US" sz="2700" dirty="0" smtClean="0"/>
              <a:t>State (6.5%) and Local (3.0%) components</a:t>
            </a:r>
          </a:p>
          <a:p>
            <a:pPr lvl="1">
              <a:lnSpc>
                <a:spcPct val="90000"/>
              </a:lnSpc>
            </a:pPr>
            <a:endParaRPr lang="en-US" sz="2700" dirty="0" smtClean="0"/>
          </a:p>
          <a:p>
            <a:pPr lvl="1">
              <a:lnSpc>
                <a:spcPct val="90000"/>
              </a:lnSpc>
            </a:pPr>
            <a:r>
              <a:rPr lang="en-US" sz="2700" dirty="0" smtClean="0"/>
              <a:t>Seller is liable, even if not collected</a:t>
            </a:r>
          </a:p>
          <a:p>
            <a:pPr lvl="1">
              <a:lnSpc>
                <a:spcPct val="90000"/>
              </a:lnSpc>
            </a:pPr>
            <a:endParaRPr lang="en-US" sz="27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Case Study	</a:t>
            </a:r>
            <a:endParaRPr lang="en-US" dirty="0"/>
          </a:p>
        </p:txBody>
      </p:sp>
      <p:sp>
        <p:nvSpPr>
          <p:cNvPr id="3" name="Content Placeholder 2"/>
          <p:cNvSpPr>
            <a:spLocks noGrp="1"/>
          </p:cNvSpPr>
          <p:nvPr>
            <p:ph sz="quarter" idx="1"/>
          </p:nvPr>
        </p:nvSpPr>
        <p:spPr/>
        <p:txBody>
          <a:bodyPr/>
          <a:lstStyle/>
          <a:p>
            <a:r>
              <a:rPr lang="en-US" dirty="0" smtClean="0"/>
              <a:t>The vendor has asked us for documentation that we paid the use tax on specific invoices because they did not charge sales tax.</a:t>
            </a:r>
          </a:p>
          <a:p>
            <a:r>
              <a:rPr lang="en-US" dirty="0" smtClean="0"/>
              <a:t>Are we obligated to provide this information to the vendor?</a:t>
            </a:r>
          </a:p>
          <a:p>
            <a:r>
              <a:rPr lang="en-US" dirty="0" smtClean="0"/>
              <a:t>What kind of documents can we provide?</a:t>
            </a:r>
          </a:p>
          <a:p>
            <a:r>
              <a:rPr lang="en-US" dirty="0" smtClean="0"/>
              <a:t>If use tax wasn’t paid what happens?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en-US" dirty="0"/>
          </a:p>
        </p:txBody>
      </p:sp>
      <p:sp>
        <p:nvSpPr>
          <p:cNvPr id="3" name="Content Placeholder 2"/>
          <p:cNvSpPr>
            <a:spLocks noGrp="1"/>
          </p:cNvSpPr>
          <p:nvPr>
            <p:ph sz="quarter" idx="1"/>
          </p:nvPr>
        </p:nvSpPr>
        <p:spPr/>
        <p:txBody>
          <a:bodyPr/>
          <a:lstStyle/>
          <a:p>
            <a:r>
              <a:rPr lang="en-US" dirty="0" smtClean="0"/>
              <a:t>Currently provide a letter rather than the DOR form</a:t>
            </a:r>
          </a:p>
          <a:p>
            <a:r>
              <a:rPr lang="en-US" dirty="0" smtClean="0"/>
              <a:t>Check that use tax actually was paid</a:t>
            </a:r>
          </a:p>
          <a:p>
            <a:r>
              <a:rPr lang="en-US" dirty="0" smtClean="0"/>
              <a:t>Terms and conditions in contracts often say we will pay use tax if sales tax not charged. </a:t>
            </a:r>
          </a:p>
          <a:p>
            <a:r>
              <a:rPr lang="en-US" dirty="0" smtClean="0"/>
              <a:t>We may be required to provide the DOR form at some point.</a:t>
            </a:r>
          </a:p>
          <a:p>
            <a:r>
              <a:rPr lang="en-US" dirty="0" smtClean="0"/>
              <a:t>If no use tax paid, then department will have to pay it and may owe penalties and interest.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Case Study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FACTS:  </a:t>
            </a:r>
          </a:p>
          <a:p>
            <a:r>
              <a:rPr lang="en-US" dirty="0" smtClean="0"/>
              <a:t>Buyer placed the order correctly</a:t>
            </a:r>
          </a:p>
          <a:p>
            <a:r>
              <a:rPr lang="en-US" dirty="0" smtClean="0"/>
              <a:t>Department chose the correct object code</a:t>
            </a:r>
          </a:p>
          <a:p>
            <a:r>
              <a:rPr lang="en-US" dirty="0" smtClean="0"/>
              <a:t>AP staff decided not to enter sales tax in the sales tax –  XXXXXXX</a:t>
            </a:r>
          </a:p>
          <a:p>
            <a:r>
              <a:rPr lang="en-US" dirty="0" smtClean="0"/>
              <a:t>	PAS programming - realize that object code is taxable, budget is taxable, delivery address is local.  Therefore, the system added use tax.  </a:t>
            </a:r>
          </a:p>
          <a:p>
            <a:r>
              <a:rPr lang="en-US" dirty="0" smtClean="0"/>
              <a:t> Vendor Control:  - flagged the vendor incorrectly in vendor file </a:t>
            </a:r>
          </a:p>
          <a:p>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quarter" idx="1"/>
          </p:nvPr>
        </p:nvSpPr>
        <p:spPr/>
        <p:txBody>
          <a:bodyPr/>
          <a:lstStyle/>
          <a:p>
            <a:r>
              <a:rPr lang="en-US" dirty="0" smtClean="0"/>
              <a:t>Sales/use tax charged twice</a:t>
            </a:r>
          </a:p>
          <a:p>
            <a:r>
              <a:rPr lang="en-US" dirty="0" smtClean="0"/>
              <a:t>Buyer could place order with two separate line items – one for water – flagged tax exempt, one for the rental which is taxable</a:t>
            </a:r>
          </a:p>
          <a:p>
            <a:r>
              <a:rPr lang="en-US" dirty="0" smtClean="0"/>
              <a:t>Department discovered the issue too late, should reconcile monthly</a:t>
            </a:r>
          </a:p>
          <a:p>
            <a:r>
              <a:rPr lang="en-US" dirty="0" smtClean="0"/>
              <a:t>If there is a tax exempt item, department should enter comments if using PAS</a:t>
            </a:r>
          </a:p>
          <a:p>
            <a:r>
              <a:rPr lang="en-US" dirty="0" smtClean="0"/>
              <a:t>If on </a:t>
            </a:r>
            <a:r>
              <a:rPr lang="en-US" dirty="0" err="1" smtClean="0"/>
              <a:t>Procard</a:t>
            </a:r>
            <a:r>
              <a:rPr lang="en-US" dirty="0" smtClean="0"/>
              <a:t> make sure box is not checked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contacts	</a:t>
            </a:r>
            <a:endParaRPr lang="en-US" dirty="0"/>
          </a:p>
        </p:txBody>
      </p:sp>
      <p:sp>
        <p:nvSpPr>
          <p:cNvPr id="3" name="Content Placeholder 2"/>
          <p:cNvSpPr>
            <a:spLocks noGrp="1"/>
          </p:cNvSpPr>
          <p:nvPr>
            <p:ph sz="quarter" idx="1"/>
          </p:nvPr>
        </p:nvSpPr>
        <p:spPr/>
        <p:txBody>
          <a:bodyPr/>
          <a:lstStyle/>
          <a:p>
            <a:r>
              <a:rPr lang="en-US" dirty="0" smtClean="0"/>
              <a:t>Procurement Customer Service</a:t>
            </a:r>
          </a:p>
          <a:p>
            <a:pPr lvl="1"/>
            <a:r>
              <a:rPr lang="en-US" dirty="0" smtClean="0"/>
              <a:t>Pramilla Chand, 616-9021, </a:t>
            </a:r>
            <a:r>
              <a:rPr lang="en-US" dirty="0" smtClean="0">
                <a:hlinkClick r:id="rId2"/>
              </a:rPr>
              <a:t>pchand@u.washington.edu</a:t>
            </a:r>
            <a:endParaRPr lang="en-US" dirty="0" smtClean="0"/>
          </a:p>
          <a:p>
            <a:pPr lvl="1">
              <a:buNone/>
            </a:pPr>
            <a:endParaRPr lang="en-US" dirty="0" smtClean="0"/>
          </a:p>
          <a:p>
            <a:r>
              <a:rPr lang="en-US" dirty="0" smtClean="0"/>
              <a:t>Tax Office</a:t>
            </a:r>
          </a:p>
          <a:p>
            <a:pPr lvl="1"/>
            <a:r>
              <a:rPr lang="en-US" dirty="0" smtClean="0"/>
              <a:t>Julia Shanahan, 616-3003, </a:t>
            </a:r>
            <a:r>
              <a:rPr lang="en-US" dirty="0" smtClean="0">
                <a:hlinkClick r:id="rId3"/>
              </a:rPr>
              <a:t>jeshana@u.washington.edu</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Tax Defined</a:t>
            </a:r>
            <a:endParaRPr lang="en-US" dirty="0"/>
          </a:p>
        </p:txBody>
      </p:sp>
      <p:sp>
        <p:nvSpPr>
          <p:cNvPr id="3" name="Content Placeholder 2"/>
          <p:cNvSpPr>
            <a:spLocks noGrp="1"/>
          </p:cNvSpPr>
          <p:nvPr>
            <p:ph sz="quarter" idx="1"/>
          </p:nvPr>
        </p:nvSpPr>
        <p:spPr/>
        <p:txBody>
          <a:bodyPr>
            <a:normAutofit/>
          </a:bodyPr>
          <a:lstStyle/>
          <a:p>
            <a:r>
              <a:rPr lang="en-US" sz="2800" dirty="0" smtClean="0"/>
              <a:t>Either sales or use tax, but not both</a:t>
            </a:r>
          </a:p>
          <a:p>
            <a:endParaRPr lang="en-US" sz="2800" dirty="0" smtClean="0"/>
          </a:p>
          <a:p>
            <a:r>
              <a:rPr lang="en-US" sz="2800" dirty="0" smtClean="0"/>
              <a:t>Tax on the use of goods or certain services when sales tax has not been paid</a:t>
            </a:r>
          </a:p>
          <a:p>
            <a:endParaRPr lang="en-US" sz="2800" dirty="0" smtClean="0"/>
          </a:p>
          <a:p>
            <a:r>
              <a:rPr lang="en-US" sz="2800" dirty="0" smtClean="0"/>
              <a:t>Paid by the consumer when the retail sales tax was not collected by the seller/service provider</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Tangible personal property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No definition in statute</a:t>
            </a:r>
          </a:p>
          <a:p>
            <a:endParaRPr lang="en-US" dirty="0" smtClean="0"/>
          </a:p>
          <a:p>
            <a:r>
              <a:rPr lang="en-US" dirty="0" smtClean="0"/>
              <a:t>Generally something you can touch, smell, see but not real property</a:t>
            </a:r>
          </a:p>
          <a:p>
            <a:endParaRPr lang="en-US" dirty="0" smtClean="0"/>
          </a:p>
          <a:p>
            <a:r>
              <a:rPr lang="en-US" dirty="0" smtClean="0"/>
              <a:t>Includes services related to the tangible property</a:t>
            </a:r>
          </a:p>
          <a:p>
            <a:pPr>
              <a:buNone/>
            </a:pPr>
            <a:endParaRPr lang="en-US" dirty="0" smtClean="0"/>
          </a:p>
          <a:p>
            <a:r>
              <a:rPr lang="en-US" dirty="0" smtClean="0"/>
              <a:t>Many exemptions provided by statute</a:t>
            </a:r>
          </a:p>
          <a:p>
            <a:pPr lvl="1"/>
            <a:r>
              <a:rPr lang="en-US" dirty="0" err="1" smtClean="0"/>
              <a:t>Eg</a:t>
            </a:r>
            <a:r>
              <a:rPr lang="en-US" dirty="0" smtClean="0"/>
              <a:t>. Some medical items used for patients, but does not apply to use in research.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Autofit/>
          </a:bodyPr>
          <a:lstStyle/>
          <a:p>
            <a:r>
              <a:rPr lang="en-US" sz="2400" dirty="0" smtClean="0"/>
              <a:t/>
            </a:r>
            <a:br>
              <a:rPr lang="en-US" sz="2400" dirty="0" smtClean="0"/>
            </a:br>
            <a:r>
              <a:rPr lang="en-US" sz="2800" dirty="0" smtClean="0"/>
              <a:t>Services</a:t>
            </a:r>
            <a:endParaRPr lang="en-US" sz="2800" dirty="0"/>
          </a:p>
        </p:txBody>
      </p:sp>
      <p:sp>
        <p:nvSpPr>
          <p:cNvPr id="3" name="Content Placeholder 2"/>
          <p:cNvSpPr>
            <a:spLocks noGrp="1"/>
          </p:cNvSpPr>
          <p:nvPr>
            <p:ph sz="quarter" idx="1"/>
          </p:nvPr>
        </p:nvSpPr>
        <p:spPr/>
        <p:txBody>
          <a:bodyPr>
            <a:normAutofit fontScale="55000" lnSpcReduction="20000"/>
          </a:bodyPr>
          <a:lstStyle/>
          <a:p>
            <a:pPr>
              <a:lnSpc>
                <a:spcPct val="120000"/>
              </a:lnSpc>
            </a:pPr>
            <a:r>
              <a:rPr lang="en-US" sz="5100" dirty="0" smtClean="0"/>
              <a:t>Services related to tangible property are taxable</a:t>
            </a:r>
          </a:p>
          <a:p>
            <a:pPr>
              <a:lnSpc>
                <a:spcPct val="120000"/>
              </a:lnSpc>
              <a:buNone/>
            </a:pPr>
            <a:endParaRPr lang="en-US" sz="5100" dirty="0" smtClean="0"/>
          </a:p>
          <a:p>
            <a:pPr>
              <a:lnSpc>
                <a:spcPct val="120000"/>
              </a:lnSpc>
            </a:pPr>
            <a:r>
              <a:rPr lang="en-US" sz="5100" dirty="0" smtClean="0"/>
              <a:t>Personal services generally are not</a:t>
            </a:r>
          </a:p>
          <a:p>
            <a:pPr lvl="1">
              <a:lnSpc>
                <a:spcPct val="120000"/>
              </a:lnSpc>
            </a:pPr>
            <a:r>
              <a:rPr lang="en-US" sz="5100" dirty="0" smtClean="0"/>
              <a:t>Examples: Attorneys, Doctors, Dentists, Engineers, Public accountants</a:t>
            </a:r>
          </a:p>
          <a:p>
            <a:pPr lvl="1">
              <a:lnSpc>
                <a:spcPct val="120000"/>
              </a:lnSpc>
              <a:buNone/>
            </a:pPr>
            <a:endParaRPr lang="en-US" sz="5100" dirty="0" smtClean="0"/>
          </a:p>
          <a:p>
            <a:pPr>
              <a:lnSpc>
                <a:spcPct val="120000"/>
              </a:lnSpc>
            </a:pPr>
            <a:r>
              <a:rPr lang="en-US" sz="5100" dirty="0" smtClean="0"/>
              <a:t>Test:  Is the purchaser buying the service itself or the property related to the service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400" dirty="0" smtClean="0"/>
              <a:t/>
            </a:r>
            <a:br>
              <a:rPr lang="en-US" sz="2400" dirty="0" smtClean="0"/>
            </a:br>
            <a:r>
              <a:rPr lang="en-US" dirty="0" smtClean="0"/>
              <a:t>Destination Based Sales Tax</a:t>
            </a:r>
            <a:r>
              <a:rPr lang="en-US" sz="2400" dirty="0" smtClean="0"/>
              <a:t/>
            </a:r>
            <a:br>
              <a:rPr lang="en-US" sz="2400" dirty="0" smtClean="0"/>
            </a:br>
            <a:endParaRPr lang="en-US" sz="2400" dirty="0"/>
          </a:p>
        </p:txBody>
      </p:sp>
      <p:sp>
        <p:nvSpPr>
          <p:cNvPr id="3" name="Content Placeholder 2"/>
          <p:cNvSpPr>
            <a:spLocks noGrp="1"/>
          </p:cNvSpPr>
          <p:nvPr>
            <p:ph sz="quarter" idx="1"/>
          </p:nvPr>
        </p:nvSpPr>
        <p:spPr/>
        <p:txBody>
          <a:bodyPr>
            <a:normAutofit/>
          </a:bodyPr>
          <a:lstStyle/>
          <a:p>
            <a:pPr>
              <a:lnSpc>
                <a:spcPct val="90000"/>
              </a:lnSpc>
            </a:pPr>
            <a:r>
              <a:rPr lang="en-US" sz="2400" dirty="0" smtClean="0"/>
              <a:t>Came into effect July 2008</a:t>
            </a:r>
          </a:p>
          <a:p>
            <a:pPr>
              <a:lnSpc>
                <a:spcPct val="90000"/>
              </a:lnSpc>
              <a:buNone/>
            </a:pPr>
            <a:endParaRPr lang="en-US" sz="2400" dirty="0" smtClean="0"/>
          </a:p>
          <a:p>
            <a:pPr>
              <a:lnSpc>
                <a:spcPct val="90000"/>
              </a:lnSpc>
            </a:pPr>
            <a:r>
              <a:rPr lang="en-US" sz="2400" dirty="0" smtClean="0"/>
              <a:t>Rate imposed depends on whether item will be shipped or picked up:</a:t>
            </a:r>
          </a:p>
          <a:p>
            <a:pPr lvl="1">
              <a:lnSpc>
                <a:spcPct val="90000"/>
              </a:lnSpc>
            </a:pPr>
            <a:r>
              <a:rPr lang="en-US" sz="2400" dirty="0" smtClean="0"/>
              <a:t>If shipped, then rate at customer location applies</a:t>
            </a:r>
            <a:endParaRPr lang="en-US" dirty="0" smtClean="0"/>
          </a:p>
          <a:p>
            <a:pPr lvl="1">
              <a:lnSpc>
                <a:spcPct val="90000"/>
              </a:lnSpc>
            </a:pPr>
            <a:r>
              <a:rPr lang="en-US" sz="2400" dirty="0" smtClean="0"/>
              <a:t>If picked up, then rate at seller location applies</a:t>
            </a:r>
          </a:p>
          <a:p>
            <a:pPr lvl="1">
              <a:lnSpc>
                <a:spcPct val="90000"/>
              </a:lnSpc>
            </a:pPr>
            <a:endParaRPr lang="en-US" sz="2400" dirty="0" smtClean="0"/>
          </a:p>
          <a:p>
            <a:pPr>
              <a:lnSpc>
                <a:spcPct val="90000"/>
              </a:lnSpc>
            </a:pPr>
            <a:r>
              <a:rPr lang="en-US" sz="2400" dirty="0" smtClean="0"/>
              <a:t>Example: Store is in Seattle. Customer is in Tacoma.</a:t>
            </a:r>
          </a:p>
          <a:p>
            <a:pPr lvl="1">
              <a:lnSpc>
                <a:spcPct val="90000"/>
              </a:lnSpc>
            </a:pPr>
            <a:r>
              <a:rPr lang="en-US" sz="2400" dirty="0" smtClean="0"/>
              <a:t>If shipped – 9.3%     </a:t>
            </a:r>
          </a:p>
          <a:p>
            <a:pPr lvl="1">
              <a:lnSpc>
                <a:spcPct val="90000"/>
              </a:lnSpc>
            </a:pPr>
            <a:r>
              <a:rPr lang="en-US" sz="2400" dirty="0" smtClean="0"/>
              <a:t>If picked up – 9.5%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destination based sales tax</a:t>
            </a:r>
            <a:endParaRPr lang="en-US" dirty="0"/>
          </a:p>
        </p:txBody>
      </p:sp>
      <p:sp>
        <p:nvSpPr>
          <p:cNvPr id="3" name="Content Placeholder 2"/>
          <p:cNvSpPr>
            <a:spLocks noGrp="1"/>
          </p:cNvSpPr>
          <p:nvPr>
            <p:ph sz="quarter" idx="1"/>
          </p:nvPr>
        </p:nvSpPr>
        <p:spPr/>
        <p:txBody>
          <a:bodyPr/>
          <a:lstStyle/>
          <a:p>
            <a:r>
              <a:rPr lang="en-US" dirty="0" smtClean="0"/>
              <a:t>UW reports destination based sales based on location codes</a:t>
            </a:r>
          </a:p>
          <a:p>
            <a:pPr>
              <a:buNone/>
            </a:pPr>
            <a:endParaRPr lang="en-US" dirty="0" smtClean="0"/>
          </a:p>
          <a:p>
            <a:r>
              <a:rPr lang="en-US" dirty="0" smtClean="0"/>
              <a:t>Department of Revenue allocates the tax to the appropriate city</a:t>
            </a:r>
          </a:p>
          <a:p>
            <a:pPr>
              <a:buNone/>
            </a:pPr>
            <a:endParaRPr lang="en-US" dirty="0" smtClean="0"/>
          </a:p>
          <a:p>
            <a:r>
              <a:rPr lang="en-US" dirty="0" smtClean="0"/>
              <a:t>UW Department needs to provide tax details to Cathy Sleipnes – </a:t>
            </a:r>
            <a:r>
              <a:rPr lang="en-US" dirty="0" smtClean="0">
                <a:hlinkClick r:id="rId2"/>
              </a:rPr>
              <a:t>sleipnes@uw.edu</a:t>
            </a:r>
            <a:endParaRPr lang="en-US" dirty="0" smtClean="0"/>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in and outside of Washington</a:t>
            </a:r>
            <a:endParaRPr lang="en-US" dirty="0"/>
          </a:p>
        </p:txBody>
      </p:sp>
      <p:sp>
        <p:nvSpPr>
          <p:cNvPr id="3" name="Content Placeholder 2"/>
          <p:cNvSpPr>
            <a:spLocks noGrp="1"/>
          </p:cNvSpPr>
          <p:nvPr>
            <p:ph sz="quarter" idx="1"/>
          </p:nvPr>
        </p:nvSpPr>
        <p:spPr/>
        <p:txBody>
          <a:bodyPr/>
          <a:lstStyle/>
          <a:p>
            <a:r>
              <a:rPr lang="en-US" dirty="0" smtClean="0"/>
              <a:t>Goods received in WA even if the property will be used elsewhere - taxable</a:t>
            </a:r>
          </a:p>
          <a:p>
            <a:endParaRPr lang="en-US" dirty="0" smtClean="0"/>
          </a:p>
          <a:p>
            <a:r>
              <a:rPr lang="en-US" dirty="0" smtClean="0"/>
              <a:t>Delivery of goods to a freight forwarder to transport goods out of the state is not receipt of goods</a:t>
            </a:r>
          </a:p>
          <a:p>
            <a:endParaRPr lang="en-US" dirty="0" smtClean="0"/>
          </a:p>
          <a:p>
            <a:r>
              <a:rPr lang="en-US" dirty="0" smtClean="0"/>
              <a:t>Delivery to buyer outside of state not subject to WA taxes (may be subject to other state’s taxes)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3414</TotalTime>
  <Words>1736</Words>
  <Application>Microsoft Office PowerPoint</Application>
  <PresentationFormat>On-screen Show (4:3)</PresentationFormat>
  <Paragraphs>245</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Washington Sales and Use Tax</vt:lpstr>
      <vt:lpstr>Agenda</vt:lpstr>
      <vt:lpstr>Retail Sales Tax Defined</vt:lpstr>
      <vt:lpstr>Use Tax Defined</vt:lpstr>
      <vt:lpstr>Tangible personal property</vt:lpstr>
      <vt:lpstr> Services</vt:lpstr>
      <vt:lpstr> Destination Based Sales Tax </vt:lpstr>
      <vt:lpstr>Reporting destination based sales tax</vt:lpstr>
      <vt:lpstr>Items in and outside of Washington</vt:lpstr>
      <vt:lpstr>Foreign Purchases</vt:lpstr>
      <vt:lpstr>Delivery Charges</vt:lpstr>
      <vt:lpstr>Common Examples</vt:lpstr>
      <vt:lpstr>Case Study</vt:lpstr>
      <vt:lpstr>        Exemptions We See</vt:lpstr>
      <vt:lpstr>EXEMPTIONS: Items Acquired for Resale</vt:lpstr>
      <vt:lpstr>EXEMPTIONS: Items Acquired for Resale</vt:lpstr>
      <vt:lpstr>Subsequent Sale of Items Acquired for Resale</vt:lpstr>
      <vt:lpstr>Exemptions: Items Acquired for Out-of-State Use</vt:lpstr>
      <vt:lpstr>Exemptions: Machinery and Equipment</vt:lpstr>
      <vt:lpstr>Exemptions: Machinery &amp; Equipment</vt:lpstr>
      <vt:lpstr>High Technology Deferral</vt:lpstr>
      <vt:lpstr>High Technology Deferral</vt:lpstr>
      <vt:lpstr>High Technology Deferral</vt:lpstr>
      <vt:lpstr> eCommerce:  ProCurement Card &amp; eProcurement </vt:lpstr>
      <vt:lpstr> eCommerce:  ProCurement Card &amp; eProcurement </vt:lpstr>
      <vt:lpstr>Purchasing &amp; Accounting System (PAS)</vt:lpstr>
      <vt:lpstr>Purchasing &amp; Accounting System (PAS)</vt:lpstr>
      <vt:lpstr>Case Studies</vt:lpstr>
      <vt:lpstr>Answer</vt:lpstr>
      <vt:lpstr>Audit Case Study </vt:lpstr>
      <vt:lpstr>Answer </vt:lpstr>
      <vt:lpstr>Water Case Study</vt:lpstr>
      <vt:lpstr>Answer</vt:lpstr>
      <vt:lpstr>Questions and contacts </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Sales Tax</dc:title>
  <dc:creator>Julia Shanahan</dc:creator>
  <cp:lastModifiedBy>jeshana</cp:lastModifiedBy>
  <cp:revision>305</cp:revision>
  <dcterms:created xsi:type="dcterms:W3CDTF">2008-08-19T17:44:18Z</dcterms:created>
  <dcterms:modified xsi:type="dcterms:W3CDTF">2010-04-26T16:35:00Z</dcterms:modified>
</cp:coreProperties>
</file>