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56" r:id="rId2"/>
    <p:sldId id="284" r:id="rId3"/>
    <p:sldId id="279" r:id="rId4"/>
    <p:sldId id="258" r:id="rId5"/>
    <p:sldId id="262" r:id="rId6"/>
    <p:sldId id="261" r:id="rId7"/>
    <p:sldId id="260" r:id="rId8"/>
    <p:sldId id="259" r:id="rId9"/>
    <p:sldId id="278" r:id="rId10"/>
    <p:sldId id="280" r:id="rId11"/>
    <p:sldId id="281" r:id="rId12"/>
    <p:sldId id="282" r:id="rId13"/>
    <p:sldId id="283" r:id="rId14"/>
    <p:sldId id="270" r:id="rId15"/>
    <p:sldId id="257" r:id="rId16"/>
    <p:sldId id="266" r:id="rId17"/>
    <p:sldId id="265" r:id="rId18"/>
    <p:sldId id="264" r:id="rId19"/>
    <p:sldId id="267" r:id="rId20"/>
    <p:sldId id="275" r:id="rId21"/>
    <p:sldId id="276" r:id="rId22"/>
    <p:sldId id="271" r:id="rId23"/>
    <p:sldId id="272" r:id="rId24"/>
    <p:sldId id="273" r:id="rId25"/>
    <p:sldId id="277" r:id="rId26"/>
    <p:sldId id="274" r:id="rId27"/>
    <p:sldId id="26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4871" autoAdjust="0"/>
  </p:normalViewPr>
  <p:slideViewPr>
    <p:cSldViewPr>
      <p:cViewPr varScale="1">
        <p:scale>
          <a:sx n="80" d="100"/>
          <a:sy n="80" d="100"/>
        </p:scale>
        <p:origin x="96" y="3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AC9CB3-F16D-4875-8D3B-0CC6C48C3F2A}" type="datetimeFigureOut">
              <a:rPr lang="en-US" smtClean="0"/>
              <a:pPr/>
              <a:t>9/17/2014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86F3C-70F3-4F63-A809-E941BABB963D}" type="slidenum">
              <a:rPr lang="en-US" smtClean="0"/>
              <a:pPr/>
              <a:t>‹#›</a:t>
            </a:fld>
            <a:endParaRPr lang="en-US"/>
          </a:p>
        </p:txBody>
      </p:sp>
    </p:spTree>
    <p:extLst>
      <p:ext uri="{BB962C8B-B14F-4D97-AF65-F5344CB8AC3E}">
        <p14:creationId xmlns:p14="http://schemas.microsoft.com/office/powerpoint/2010/main" val="685936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03D302-AF75-47BF-BC04-EF3EF999C978}" type="datetimeFigureOut">
              <a:rPr lang="en-US" smtClean="0"/>
              <a:t>9/17/2014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A12EDF-A0DE-49FE-91A2-C0ED3626E0D0}" type="slidenum">
              <a:rPr lang="en-US" smtClean="0"/>
              <a:t>‹#›</a:t>
            </a:fld>
            <a:endParaRPr lang="en-US"/>
          </a:p>
        </p:txBody>
      </p:sp>
    </p:spTree>
    <p:extLst>
      <p:ext uri="{BB962C8B-B14F-4D97-AF65-F5344CB8AC3E}">
        <p14:creationId xmlns:p14="http://schemas.microsoft.com/office/powerpoint/2010/main" val="1210817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3</a:t>
            </a:fld>
            <a:endParaRPr lang="en-US"/>
          </a:p>
        </p:txBody>
      </p:sp>
    </p:spTree>
    <p:extLst>
      <p:ext uri="{BB962C8B-B14F-4D97-AF65-F5344CB8AC3E}">
        <p14:creationId xmlns:p14="http://schemas.microsoft.com/office/powerpoint/2010/main" val="3457301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13</a:t>
            </a:fld>
            <a:endParaRPr lang="en-US"/>
          </a:p>
        </p:txBody>
      </p:sp>
    </p:spTree>
    <p:extLst>
      <p:ext uri="{BB962C8B-B14F-4D97-AF65-F5344CB8AC3E}">
        <p14:creationId xmlns:p14="http://schemas.microsoft.com/office/powerpoint/2010/main" val="4029750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paying self-employment Tax:</a:t>
            </a:r>
          </a:p>
          <a:p>
            <a:pPr lvl="1"/>
            <a:r>
              <a:rPr lang="en-US" dirty="0" smtClean="0"/>
              <a:t>Double rate for Social security (6.2% x 2)</a:t>
            </a:r>
          </a:p>
          <a:p>
            <a:pPr lvl="1"/>
            <a:r>
              <a:rPr lang="en-US" dirty="0" smtClean="0"/>
              <a:t>Double rate for Medicare (1.45% x 2)</a:t>
            </a:r>
            <a:endParaRPr lang="en-US" dirty="0" smtClean="0"/>
          </a:p>
        </p:txBody>
      </p:sp>
      <p:sp>
        <p:nvSpPr>
          <p:cNvPr id="4" name="Slide Number Placeholder 3"/>
          <p:cNvSpPr>
            <a:spLocks noGrp="1"/>
          </p:cNvSpPr>
          <p:nvPr>
            <p:ph type="sldNum" sz="quarter" idx="10"/>
          </p:nvPr>
        </p:nvSpPr>
        <p:spPr/>
        <p:txBody>
          <a:bodyPr/>
          <a:lstStyle/>
          <a:p>
            <a:fld id="{12A12EDF-A0DE-49FE-91A2-C0ED3626E0D0}" type="slidenum">
              <a:rPr lang="en-US" smtClean="0"/>
              <a:t>17</a:t>
            </a:fld>
            <a:endParaRPr lang="en-US"/>
          </a:p>
        </p:txBody>
      </p:sp>
    </p:spTree>
    <p:extLst>
      <p:ext uri="{BB962C8B-B14F-4D97-AF65-F5344CB8AC3E}">
        <p14:creationId xmlns:p14="http://schemas.microsoft.com/office/powerpoint/2010/main" val="3119733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19</a:t>
            </a:fld>
            <a:endParaRPr lang="en-US"/>
          </a:p>
        </p:txBody>
      </p:sp>
    </p:spTree>
    <p:extLst>
      <p:ext uri="{BB962C8B-B14F-4D97-AF65-F5344CB8AC3E}">
        <p14:creationId xmlns:p14="http://schemas.microsoft.com/office/powerpoint/2010/main" val="1988618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a:t>
            </a:r>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22</a:t>
            </a:fld>
            <a:endParaRPr lang="en-US"/>
          </a:p>
        </p:txBody>
      </p:sp>
    </p:spTree>
    <p:extLst>
      <p:ext uri="{BB962C8B-B14F-4D97-AF65-F5344CB8AC3E}">
        <p14:creationId xmlns:p14="http://schemas.microsoft.com/office/powerpoint/2010/main" val="2058568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Hire as an employee.</a:t>
            </a:r>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23</a:t>
            </a:fld>
            <a:endParaRPr lang="en-US"/>
          </a:p>
        </p:txBody>
      </p:sp>
    </p:spTree>
    <p:extLst>
      <p:ext uri="{BB962C8B-B14F-4D97-AF65-F5344CB8AC3E}">
        <p14:creationId xmlns:p14="http://schemas.microsoft.com/office/powerpoint/2010/main" val="3731676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a:t>
            </a:r>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24</a:t>
            </a:fld>
            <a:endParaRPr lang="en-US"/>
          </a:p>
        </p:txBody>
      </p:sp>
    </p:spTree>
    <p:extLst>
      <p:ext uri="{BB962C8B-B14F-4D97-AF65-F5344CB8AC3E}">
        <p14:creationId xmlns:p14="http://schemas.microsoft.com/office/powerpoint/2010/main" val="2865384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25</a:t>
            </a:fld>
            <a:endParaRPr lang="en-US"/>
          </a:p>
        </p:txBody>
      </p:sp>
    </p:spTree>
    <p:extLst>
      <p:ext uri="{BB962C8B-B14F-4D97-AF65-F5344CB8AC3E}">
        <p14:creationId xmlns:p14="http://schemas.microsoft.com/office/powerpoint/2010/main" val="3855825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26</a:t>
            </a:fld>
            <a:endParaRPr lang="en-US"/>
          </a:p>
        </p:txBody>
      </p:sp>
    </p:spTree>
    <p:extLst>
      <p:ext uri="{BB962C8B-B14F-4D97-AF65-F5344CB8AC3E}">
        <p14:creationId xmlns:p14="http://schemas.microsoft.com/office/powerpoint/2010/main" val="1756799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IRS</a:t>
            </a:r>
            <a:r>
              <a:rPr lang="en-US" baseline="0" dirty="0" smtClean="0"/>
              <a:t> officials preform random audits for employment tax compliance and proper worker classification. In their audits, IRS looks for misclassification and non-filers; they review for proper issuance of form 199 </a:t>
            </a:r>
            <a:r>
              <a:rPr lang="en-US" baseline="0" dirty="0" err="1" smtClean="0"/>
              <a:t>Misc</a:t>
            </a:r>
            <a:r>
              <a:rPr lang="en-US" baseline="0" dirty="0" smtClean="0"/>
              <a:t> for any works classified as independent contractors; and they look at employee’s W-2s for missing fringe benefits, officer compensation, and employee expense reimbursement.</a:t>
            </a:r>
          </a:p>
          <a:p>
            <a:endParaRPr lang="en-US" baseline="0" dirty="0" smtClean="0"/>
          </a:p>
          <a:p>
            <a:r>
              <a:rPr lang="en-US" baseline="0" dirty="0" smtClean="0"/>
              <a:t>Complaint with laws pertaining to:</a:t>
            </a:r>
          </a:p>
          <a:p>
            <a:r>
              <a:rPr lang="en-US" dirty="0" smtClean="0"/>
              <a:t>Employees –Federal income tax, social security and Medicare taxes, reporting and withholding requirement</a:t>
            </a:r>
            <a:r>
              <a:rPr lang="en-US" baseline="0" dirty="0" smtClean="0"/>
              <a:t> </a:t>
            </a:r>
          </a:p>
          <a:p>
            <a:r>
              <a:rPr lang="en-US" dirty="0" smtClean="0"/>
              <a:t>Independent contractor (IC) – generally no withholding requirement, but there may be a reporting requirement</a:t>
            </a:r>
          </a:p>
          <a:p>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4</a:t>
            </a:fld>
            <a:endParaRPr lang="en-US"/>
          </a:p>
        </p:txBody>
      </p:sp>
    </p:spTree>
    <p:extLst>
      <p:ext uri="{BB962C8B-B14F-4D97-AF65-F5344CB8AC3E}">
        <p14:creationId xmlns:p14="http://schemas.microsoft.com/office/powerpoint/2010/main" val="1554409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Behavior</a:t>
            </a:r>
            <a:r>
              <a:rPr lang="en-US" baseline="0" dirty="0" smtClean="0"/>
              <a:t> control covers fac</a:t>
            </a:r>
            <a:r>
              <a:rPr lang="en-US" baseline="0" dirty="0" smtClean="0"/>
              <a:t>ts that show whether the business has a right to direct and control how work is done</a:t>
            </a:r>
            <a:endParaRPr lang="en-US" baseline="0" dirty="0" smtClean="0"/>
          </a:p>
          <a:p>
            <a:pPr marL="0" indent="0">
              <a:buNone/>
            </a:pPr>
            <a:endParaRPr lang="en-US" sz="3600" dirty="0" smtClean="0"/>
          </a:p>
          <a:p>
            <a:pPr lvl="1"/>
            <a:r>
              <a:rPr lang="en-US" sz="3000" dirty="0" smtClean="0"/>
              <a:t>Don’t actually have to direct or control.</a:t>
            </a:r>
          </a:p>
          <a:p>
            <a:pPr lvl="1"/>
            <a:r>
              <a:rPr lang="en-US" sz="3000" dirty="0" smtClean="0"/>
              <a:t>Type and degree of instruction given</a:t>
            </a:r>
          </a:p>
          <a:p>
            <a:pPr lvl="1"/>
            <a:r>
              <a:rPr lang="en-US" sz="3000" dirty="0" smtClean="0"/>
              <a:t>Evaluation systems</a:t>
            </a:r>
          </a:p>
          <a:p>
            <a:pPr lvl="1"/>
            <a:r>
              <a:rPr lang="en-US" sz="3000" dirty="0" smtClean="0"/>
              <a:t>Do we train the person on how to do their job?</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6</a:t>
            </a:fld>
            <a:endParaRPr lang="en-US"/>
          </a:p>
        </p:txBody>
      </p:sp>
    </p:spTree>
    <p:extLst>
      <p:ext uri="{BB962C8B-B14F-4D97-AF65-F5344CB8AC3E}">
        <p14:creationId xmlns:p14="http://schemas.microsoft.com/office/powerpoint/2010/main" val="376248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Financial</a:t>
            </a:r>
            <a:r>
              <a:rPr lang="en-US" baseline="0" dirty="0" smtClean="0"/>
              <a:t> Control refers to factors that show whether the business has a right to control the financial and business aspects of the worker’s job</a:t>
            </a:r>
          </a:p>
          <a:p>
            <a:r>
              <a:rPr lang="en-US" baseline="0" dirty="0" smtClean="0"/>
              <a:t>IC has s</a:t>
            </a:r>
            <a:r>
              <a:rPr lang="en-US" dirty="0" smtClean="0"/>
              <a:t>ignificant investment in</a:t>
            </a:r>
            <a:r>
              <a:rPr lang="en-US" baseline="0" dirty="0" smtClean="0"/>
              <a:t> </a:t>
            </a:r>
            <a:r>
              <a:rPr lang="en-US" dirty="0" smtClean="0"/>
              <a:t>Tools,</a:t>
            </a:r>
            <a:r>
              <a:rPr lang="en-US" baseline="0" dirty="0" smtClean="0"/>
              <a:t> </a:t>
            </a:r>
            <a:r>
              <a:rPr lang="en-US" dirty="0" smtClean="0"/>
              <a:t>equipment,</a:t>
            </a:r>
            <a:r>
              <a:rPr lang="en-US" baseline="0" dirty="0" smtClean="0"/>
              <a:t> and s</a:t>
            </a:r>
            <a:r>
              <a:rPr lang="en-US" dirty="0" smtClean="0"/>
              <a:t>upplies. The IC is not reimbursed for expenses</a:t>
            </a:r>
            <a:r>
              <a:rPr lang="en-US" baseline="0" dirty="0" smtClean="0"/>
              <a:t> such as:</a:t>
            </a:r>
          </a:p>
          <a:p>
            <a:pPr lvl="1"/>
            <a:r>
              <a:rPr lang="en-US" dirty="0" smtClean="0"/>
              <a:t>Insurance</a:t>
            </a:r>
          </a:p>
          <a:p>
            <a:pPr lvl="1"/>
            <a:r>
              <a:rPr lang="en-US" dirty="0" smtClean="0"/>
              <a:t>Travel</a:t>
            </a:r>
          </a:p>
          <a:p>
            <a:pPr lvl="1"/>
            <a:r>
              <a:rPr lang="en-US" dirty="0" smtClean="0"/>
              <a:t>Advertising</a:t>
            </a:r>
          </a:p>
          <a:p>
            <a:pPr lvl="1"/>
            <a:r>
              <a:rPr lang="en-US" dirty="0" smtClean="0"/>
              <a:t>Professional licenses</a:t>
            </a:r>
          </a:p>
          <a:p>
            <a:pPr lvl="0"/>
            <a:r>
              <a:rPr lang="en-US" dirty="0" smtClean="0"/>
              <a:t>The</a:t>
            </a:r>
            <a:r>
              <a:rPr lang="en-US" baseline="0" dirty="0" smtClean="0"/>
              <a:t> work has an opportunity for profit or loss. For instance, they have a fixed ongoing overhead costs or they can advertise to and seek out other business opportunities. They can provide services to others.</a:t>
            </a:r>
            <a:endParaRPr lang="en-US" dirty="0" smtClean="0"/>
          </a:p>
          <a:p>
            <a:r>
              <a:rPr lang="en-US" dirty="0" smtClean="0"/>
              <a:t>Paid a flat fee vs being</a:t>
            </a:r>
            <a:r>
              <a:rPr lang="en-US" baseline="0" dirty="0" smtClean="0"/>
              <a:t> paid hourly, weekly, or monthly.</a:t>
            </a:r>
            <a:endParaRPr lang="en-US" dirty="0" smtClean="0"/>
          </a:p>
          <a:p>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7</a:t>
            </a:fld>
            <a:endParaRPr lang="en-US"/>
          </a:p>
        </p:txBody>
      </p:sp>
    </p:spTree>
    <p:extLst>
      <p:ext uri="{BB962C8B-B14F-4D97-AF65-F5344CB8AC3E}">
        <p14:creationId xmlns:p14="http://schemas.microsoft.com/office/powerpoint/2010/main" val="4023961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Relationships include written contracts, ability to perform</a:t>
            </a:r>
            <a:r>
              <a:rPr lang="en-US" baseline="0" dirty="0" smtClean="0"/>
              <a:t> for other similar businesses, permanency of the relationship and importance of service to the company’s regular business. </a:t>
            </a:r>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8</a:t>
            </a:fld>
            <a:endParaRPr lang="en-US"/>
          </a:p>
        </p:txBody>
      </p:sp>
    </p:spTree>
    <p:extLst>
      <p:ext uri="{BB962C8B-B14F-4D97-AF65-F5344CB8AC3E}">
        <p14:creationId xmlns:p14="http://schemas.microsoft.com/office/powerpoint/2010/main" val="2496796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9</a:t>
            </a:fld>
            <a:endParaRPr lang="en-US"/>
          </a:p>
        </p:txBody>
      </p:sp>
    </p:spTree>
    <p:extLst>
      <p:ext uri="{BB962C8B-B14F-4D97-AF65-F5344CB8AC3E}">
        <p14:creationId xmlns:p14="http://schemas.microsoft.com/office/powerpoint/2010/main" val="920815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"Yes" answers are indicative of employee status per IRS.</a:t>
            </a:r>
            <a:r>
              <a:rPr lang="en-US" baseline="0" dirty="0" smtClean="0"/>
              <a:t> UW form </a:t>
            </a:r>
            <a:r>
              <a:rPr lang="en-US" dirty="0" smtClean="0"/>
              <a:t>1631/1632 include</a:t>
            </a:r>
            <a:r>
              <a:rPr lang="en-US" baseline="0" dirty="0" smtClean="0"/>
              <a:t> these questions and is used as a guideline.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10</a:t>
            </a:fld>
            <a:endParaRPr lang="en-US"/>
          </a:p>
        </p:txBody>
      </p:sp>
    </p:spTree>
    <p:extLst>
      <p:ext uri="{BB962C8B-B14F-4D97-AF65-F5344CB8AC3E}">
        <p14:creationId xmlns:p14="http://schemas.microsoft.com/office/powerpoint/2010/main" val="2511582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11</a:t>
            </a:fld>
            <a:endParaRPr lang="en-US"/>
          </a:p>
        </p:txBody>
      </p:sp>
    </p:spTree>
    <p:extLst>
      <p:ext uri="{BB962C8B-B14F-4D97-AF65-F5344CB8AC3E}">
        <p14:creationId xmlns:p14="http://schemas.microsoft.com/office/powerpoint/2010/main" val="4155197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12EDF-A0DE-49FE-91A2-C0ED3626E0D0}" type="slidenum">
              <a:rPr lang="en-US" smtClean="0"/>
              <a:t>12</a:t>
            </a:fld>
            <a:endParaRPr lang="en-US"/>
          </a:p>
        </p:txBody>
      </p:sp>
    </p:spTree>
    <p:extLst>
      <p:ext uri="{BB962C8B-B14F-4D97-AF65-F5344CB8AC3E}">
        <p14:creationId xmlns:p14="http://schemas.microsoft.com/office/powerpoint/2010/main" val="2432697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3B185A"/>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a:endParaRPr lang="en-US" altLang="en-US">
              <a:solidFill>
                <a:srgbClr val="FFFFFF"/>
              </a:solidFill>
            </a:endParaRPr>
          </a:p>
        </p:txBody>
      </p:sp>
      <p:sp>
        <p:nvSpPr>
          <p:cNvPr id="5" name="Rectangle 4"/>
          <p:cNvSpPr/>
          <p:nvPr/>
        </p:nvSpPr>
        <p:spPr>
          <a:xfrm>
            <a:off x="228600" y="228600"/>
            <a:ext cx="8686800" cy="6418263"/>
          </a:xfrm>
          <a:prstGeom prst="rect">
            <a:avLst/>
          </a:prstGeom>
          <a:noFill/>
          <a:ln w="2222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a:endParaRPr lang="en-US" altLang="en-US">
              <a:solidFill>
                <a:srgbClr val="FFFFFF"/>
              </a:solidFill>
            </a:endParaRPr>
          </a:p>
        </p:txBody>
      </p:sp>
      <p:sp>
        <p:nvSpPr>
          <p:cNvPr id="6" name="Trapezoid 5"/>
          <p:cNvSpPr/>
          <p:nvPr/>
        </p:nvSpPr>
        <p:spPr>
          <a:xfrm flipV="1">
            <a:off x="8167688" y="6323013"/>
            <a:ext cx="585787" cy="395287"/>
          </a:xfrm>
          <a:prstGeom prst="trapezoid">
            <a:avLst/>
          </a:prstGeom>
          <a:solidFill>
            <a:srgbClr val="3B185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a:endParaRPr lang="en-US" altLang="en-US">
              <a:solidFill>
                <a:srgbClr val="FFFFFF"/>
              </a:solidFill>
            </a:endParaRPr>
          </a:p>
        </p:txBody>
      </p:sp>
      <p:pic>
        <p:nvPicPr>
          <p:cNvPr id="7" name="Picture 9" descr="UW_W-Logo_RGB.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9275" y="6323013"/>
            <a:ext cx="593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752600"/>
            <a:ext cx="7772400" cy="1470025"/>
          </a:xfrm>
        </p:spPr>
        <p:txBody>
          <a:bodyPr/>
          <a:lstStyle>
            <a:lvl1pPr>
              <a:defRPr>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08375"/>
            <a:ext cx="6400800" cy="17526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Date Placeholder 3"/>
          <p:cNvSpPr>
            <a:spLocks noGrp="1"/>
          </p:cNvSpPr>
          <p:nvPr>
            <p:ph type="dt" sz="half" idx="10"/>
          </p:nvPr>
        </p:nvSpPr>
        <p:spPr>
          <a:xfrm>
            <a:off x="447675" y="5943600"/>
            <a:ext cx="2133600" cy="365125"/>
          </a:xfrm>
        </p:spPr>
        <p:txBody>
          <a:bodyPr/>
          <a:lstStyle>
            <a:lvl1pPr>
              <a:defRPr>
                <a:solidFill>
                  <a:srgbClr val="FFFFFF"/>
                </a:solidFill>
              </a:defRPr>
            </a:lvl1pPr>
          </a:lstStyle>
          <a:p>
            <a:fld id="{54FC7805-609B-4C8F-9BDF-794C2B64978B}" type="datetimeFigureOut">
              <a:rPr lang="en-US" smtClean="0"/>
              <a:pPr/>
              <a:t>9/17/2014</a:t>
            </a:fld>
            <a:endParaRPr lang="en-US"/>
          </a:p>
        </p:txBody>
      </p:sp>
      <p:sp>
        <p:nvSpPr>
          <p:cNvPr id="9" name="Footer Placeholder 4"/>
          <p:cNvSpPr>
            <a:spLocks noGrp="1"/>
          </p:cNvSpPr>
          <p:nvPr>
            <p:ph type="ftr" sz="quarter" idx="11"/>
          </p:nvPr>
        </p:nvSpPr>
        <p:spPr>
          <a:xfrm>
            <a:off x="3114675" y="5943600"/>
            <a:ext cx="2895600" cy="365125"/>
          </a:xfrm>
        </p:spPr>
        <p:txBody>
          <a:bodyPr/>
          <a:lstStyle>
            <a:lvl1pPr>
              <a:defRPr>
                <a:solidFill>
                  <a:srgbClr val="FFFFFF"/>
                </a:solidFill>
              </a:defRPr>
            </a:lvl1pPr>
          </a:lstStyle>
          <a:p>
            <a:endParaRPr lang="en-US"/>
          </a:p>
        </p:txBody>
      </p:sp>
      <p:sp>
        <p:nvSpPr>
          <p:cNvPr id="10" name="Slide Number Placeholder 5"/>
          <p:cNvSpPr>
            <a:spLocks noGrp="1"/>
          </p:cNvSpPr>
          <p:nvPr>
            <p:ph type="sldNum" sz="quarter" idx="12"/>
          </p:nvPr>
        </p:nvSpPr>
        <p:spPr>
          <a:xfrm>
            <a:off x="6543675" y="5943600"/>
            <a:ext cx="2133600" cy="365125"/>
          </a:xfrm>
        </p:spPr>
        <p:txBody>
          <a:bodyPr/>
          <a:lstStyle>
            <a:lvl1pPr>
              <a:defRPr>
                <a:solidFill>
                  <a:srgbClr val="FFFFFF"/>
                </a:solidFill>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867501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327037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1"/>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410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19113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228600" y="228600"/>
            <a:ext cx="8686800" cy="6418263"/>
          </a:xfrm>
          <a:prstGeom prst="rect">
            <a:avLst/>
          </a:prstGeom>
          <a:noFill/>
          <a:ln w="22225" cap="flat" cmpd="sng" algn="ctr">
            <a:solidFill>
              <a:srgbClr val="3B185A"/>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a:endParaRPr lang="en-US" altLang="en-US">
              <a:solidFill>
                <a:srgbClr val="FFFFFF"/>
              </a:solidFill>
            </a:endParaRPr>
          </a:p>
        </p:txBody>
      </p:sp>
      <p:grpSp>
        <p:nvGrpSpPr>
          <p:cNvPr id="5" name="Group 19"/>
          <p:cNvGrpSpPr>
            <a:grpSpLocks noChangeAspect="1"/>
          </p:cNvGrpSpPr>
          <p:nvPr/>
        </p:nvGrpSpPr>
        <p:grpSpPr bwMode="auto">
          <a:xfrm>
            <a:off x="8167688" y="6323013"/>
            <a:ext cx="595312" cy="400050"/>
            <a:chOff x="8045450" y="6222997"/>
            <a:chExt cx="745067" cy="500464"/>
          </a:xfrm>
        </p:grpSpPr>
        <p:sp>
          <p:nvSpPr>
            <p:cNvPr id="6" name="Trapezoid 5"/>
            <p:cNvSpPr/>
            <p:nvPr userDrawn="1"/>
          </p:nvSpPr>
          <p:spPr>
            <a:xfrm flipV="1">
              <a:off x="8045450" y="6222997"/>
              <a:ext cx="733146" cy="494505"/>
            </a:xfrm>
            <a:prstGeom prst="trapezoi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a:endParaRPr lang="en-US" altLang="en-US">
                <a:solidFill>
                  <a:srgbClr val="FFFFFF"/>
                </a:solidFill>
              </a:endParaRPr>
            </a:p>
          </p:txBody>
        </p:sp>
        <p:pic>
          <p:nvPicPr>
            <p:cNvPr id="7" name="Picture 6" descr="UW_W-Logo_RGB.png"/>
            <p:cNvPicPr>
              <a:picLocks noChangeAspect="1"/>
            </p:cNvPicPr>
            <p:nvPr userDrawn="1"/>
          </p:nvPicPr>
          <p:blipFill>
            <a:blip r:embed="rId2"/>
            <a:stretch>
              <a:fillRect/>
            </a:stretch>
          </p:blipFill>
          <p:spPr>
            <a:xfrm>
              <a:off x="8047567" y="6223002"/>
              <a:ext cx="742950" cy="500459"/>
            </a:xfrm>
            <a:prstGeom prst="rect">
              <a:avLst/>
            </a:prstGeom>
            <a:ln>
              <a:noFill/>
            </a:ln>
            <a:effectLst>
              <a:glow rad="38100">
                <a:schemeClr val="bg1"/>
              </a:glow>
            </a:effectLst>
          </p:spPr>
        </p:pic>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9" name="Footer Placeholder 4"/>
          <p:cNvSpPr>
            <a:spLocks noGrp="1"/>
          </p:cNvSpPr>
          <p:nvPr>
            <p:ph type="ftr" sz="quarter" idx="11"/>
          </p:nvPr>
        </p:nvSpPr>
        <p:spPr/>
        <p:txBody>
          <a:bodyPr/>
          <a:lstStyle>
            <a:lvl1pPr>
              <a:defRPr/>
            </a:lvl1pPr>
          </a:lstStyle>
          <a:p>
            <a:endParaRPr lang="en-US"/>
          </a:p>
        </p:txBody>
      </p:sp>
      <p:sp>
        <p:nvSpPr>
          <p:cNvPr id="10"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3597980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3063061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63496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211783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392056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39810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10668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33401"/>
            <a:ext cx="5111750" cy="5410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2672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328883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482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3959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2149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4FC7805-609B-4C8F-9BDF-794C2B64978B}" type="datetimeFigureOut">
              <a:rPr lang="en-US" smtClean="0"/>
              <a:pPr/>
              <a:t>9/17/2014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477644E-4F98-40DF-85AE-29084D7A091A}" type="slidenum">
              <a:rPr lang="en-US" smtClean="0"/>
              <a:pPr/>
              <a:t>‹#›</a:t>
            </a:fld>
            <a:endParaRPr lang="en-US"/>
          </a:p>
        </p:txBody>
      </p:sp>
    </p:spTree>
    <p:extLst>
      <p:ext uri="{BB962C8B-B14F-4D97-AF65-F5344CB8AC3E}">
        <p14:creationId xmlns:p14="http://schemas.microsoft.com/office/powerpoint/2010/main" val="150893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334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764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47675" y="60960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54FC7805-609B-4C8F-9BDF-794C2B64978B}" type="datetimeFigureOut">
              <a:rPr lang="en-US" smtClean="0"/>
              <a:pPr/>
              <a:t>9/17/2014</a:t>
            </a:fld>
            <a:endParaRPr lang="en-US"/>
          </a:p>
        </p:txBody>
      </p:sp>
      <p:sp>
        <p:nvSpPr>
          <p:cNvPr id="5" name="Footer Placeholder 4"/>
          <p:cNvSpPr>
            <a:spLocks noGrp="1"/>
          </p:cNvSpPr>
          <p:nvPr>
            <p:ph type="ftr" sz="quarter" idx="3"/>
          </p:nvPr>
        </p:nvSpPr>
        <p:spPr>
          <a:xfrm>
            <a:off x="3114675" y="609600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endParaRPr lang="en-US"/>
          </a:p>
        </p:txBody>
      </p:sp>
      <p:sp>
        <p:nvSpPr>
          <p:cNvPr id="6" name="Slide Number Placeholder 5"/>
          <p:cNvSpPr>
            <a:spLocks noGrp="1"/>
          </p:cNvSpPr>
          <p:nvPr>
            <p:ph type="sldNum" sz="quarter" idx="4"/>
          </p:nvPr>
        </p:nvSpPr>
        <p:spPr>
          <a:xfrm>
            <a:off x="6543675" y="60960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C477644E-4F98-40DF-85AE-29084D7A09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f2.washington.edu/fm/tax/fed-taxes/employee-independent-contractor" TargetMode="External"/><Relationship Id="rId2" Type="http://schemas.openxmlformats.org/officeDocument/2006/relationships/hyperlink" Target="http://www.irs.gov/businesses/small/article/0,,id=99921,00.html" TargetMode="External"/><Relationship Id="rId1" Type="http://schemas.openxmlformats.org/officeDocument/2006/relationships/slideLayout" Target="../slideLayouts/slideLayout2.xml"/><Relationship Id="rId5" Type="http://schemas.openxmlformats.org/officeDocument/2006/relationships/hyperlink" Target="mailto:taxofc@uw.edu" TargetMode="External"/><Relationship Id="rId4" Type="http://schemas.openxmlformats.org/officeDocument/2006/relationships/hyperlink" Target="http://www.washington.edu/admin/rules/policies/APS/32.03.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Employee or Independent Contractor?</a:t>
            </a:r>
            <a:endParaRPr lang="en-US" sz="3600" dirty="0"/>
          </a:p>
        </p:txBody>
      </p:sp>
      <p:sp>
        <p:nvSpPr>
          <p:cNvPr id="3" name="Subtitle 2"/>
          <p:cNvSpPr>
            <a:spLocks noGrp="1"/>
          </p:cNvSpPr>
          <p:nvPr>
            <p:ph type="subTitle" idx="1"/>
          </p:nvPr>
        </p:nvSpPr>
        <p:spPr/>
        <p:txBody>
          <a:bodyPr/>
          <a:lstStyle/>
          <a:p>
            <a:endParaRPr lang="en-US" dirty="0" smtClean="0"/>
          </a:p>
          <a:p>
            <a:r>
              <a:rPr lang="en-US" dirty="0" smtClean="0"/>
              <a:t>UW Campus Tax Training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245" y="304800"/>
            <a:ext cx="8229600" cy="838200"/>
          </a:xfrm>
        </p:spPr>
        <p:txBody>
          <a:bodyPr/>
          <a:lstStyle/>
          <a:p>
            <a:r>
              <a:rPr lang="en-US" dirty="0" smtClean="0"/>
              <a:t>20 factors Test</a:t>
            </a:r>
            <a:endParaRPr lang="en-US" dirty="0"/>
          </a:p>
        </p:txBody>
      </p:sp>
      <p:sp>
        <p:nvSpPr>
          <p:cNvPr id="3" name="Content Placeholder 2"/>
          <p:cNvSpPr>
            <a:spLocks noGrp="1"/>
          </p:cNvSpPr>
          <p:nvPr>
            <p:ph idx="1"/>
          </p:nvPr>
        </p:nvSpPr>
        <p:spPr>
          <a:xfrm>
            <a:off x="268045" y="1524000"/>
            <a:ext cx="8382000" cy="5257800"/>
          </a:xfrm>
        </p:spPr>
        <p:txBody>
          <a:bodyPr/>
          <a:lstStyle/>
          <a:p>
            <a:pPr marL="514350" indent="-514350">
              <a:buFont typeface="+mj-lt"/>
              <a:buAutoNum type="arabicPeriod"/>
            </a:pPr>
            <a:r>
              <a:rPr lang="en-US" dirty="0" smtClean="0"/>
              <a:t>Worker is required to comply with instructions about when, where, and how work is done. </a:t>
            </a:r>
          </a:p>
          <a:p>
            <a:pPr marL="514350" indent="-514350">
              <a:buFont typeface="+mj-lt"/>
              <a:buAutoNum type="arabicPeriod"/>
            </a:pPr>
            <a:r>
              <a:rPr lang="en-US" dirty="0" smtClean="0"/>
              <a:t>Worker needs to be trained. </a:t>
            </a:r>
          </a:p>
          <a:p>
            <a:pPr marL="514350" indent="-514350">
              <a:buFont typeface="+mj-lt"/>
              <a:buAutoNum type="arabicPeriod"/>
            </a:pPr>
            <a:r>
              <a:rPr lang="en-US" dirty="0" smtClean="0"/>
              <a:t>Worker's tasks are integrated into normal business operations. </a:t>
            </a:r>
          </a:p>
          <a:p>
            <a:pPr marL="514350" indent="-514350">
              <a:buFont typeface="+mj-lt"/>
              <a:buAutoNum type="arabicPeriod"/>
            </a:pPr>
            <a:r>
              <a:rPr lang="en-US" dirty="0" smtClean="0"/>
              <a:t>Worker's services must be personally rendered. </a:t>
            </a:r>
          </a:p>
          <a:p>
            <a:pPr marL="514350" indent="-514350">
              <a:buFont typeface="+mj-lt"/>
              <a:buAutoNum type="arabicPeriod"/>
            </a:pPr>
            <a:r>
              <a:rPr lang="en-US" dirty="0" smtClean="0"/>
              <a:t>Worker is not responsible for hiring, paying, or supervising assistants.</a:t>
            </a:r>
          </a:p>
          <a:p>
            <a:endParaRPr lang="en-US" dirty="0"/>
          </a:p>
        </p:txBody>
      </p:sp>
      <p:sp>
        <p:nvSpPr>
          <p:cNvPr id="4" name="Rectangle 3"/>
          <p:cNvSpPr/>
          <p:nvPr/>
        </p:nvSpPr>
        <p:spPr>
          <a:xfrm>
            <a:off x="298525" y="1143000"/>
            <a:ext cx="8686800" cy="369332"/>
          </a:xfrm>
          <a:prstGeom prst="rect">
            <a:avLst/>
          </a:prstGeom>
        </p:spPr>
        <p:txBody>
          <a:bodyPr wrap="square">
            <a:spAutoFit/>
          </a:bodyPr>
          <a:lstStyle/>
          <a:p>
            <a:r>
              <a:rPr lang="en-US" dirty="0"/>
              <a:t>Note: "Yes" answers are indicative of employee status per IRS</a:t>
            </a:r>
          </a:p>
        </p:txBody>
      </p:sp>
    </p:spTree>
    <p:extLst>
      <p:ext uri="{BB962C8B-B14F-4D97-AF65-F5344CB8AC3E}">
        <p14:creationId xmlns:p14="http://schemas.microsoft.com/office/powerpoint/2010/main" val="48472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factors Test</a:t>
            </a:r>
            <a:endParaRPr lang="en-US" dirty="0"/>
          </a:p>
        </p:txBody>
      </p:sp>
      <p:sp>
        <p:nvSpPr>
          <p:cNvPr id="3" name="Content Placeholder 2"/>
          <p:cNvSpPr>
            <a:spLocks noGrp="1"/>
          </p:cNvSpPr>
          <p:nvPr>
            <p:ph idx="1"/>
          </p:nvPr>
        </p:nvSpPr>
        <p:spPr>
          <a:xfrm>
            <a:off x="268045" y="1524000"/>
            <a:ext cx="8382000" cy="5257800"/>
          </a:xfrm>
        </p:spPr>
        <p:txBody>
          <a:bodyPr/>
          <a:lstStyle/>
          <a:p>
            <a:pPr marL="514350" indent="-514350">
              <a:buFont typeface="+mj-lt"/>
              <a:buAutoNum type="arabicPeriod" startAt="6"/>
            </a:pPr>
            <a:r>
              <a:rPr lang="en-US" dirty="0"/>
              <a:t>Worker has continuing relationship with "employer". </a:t>
            </a:r>
          </a:p>
          <a:p>
            <a:pPr marL="514350" indent="-514350">
              <a:buFont typeface="+mj-lt"/>
              <a:buAutoNum type="arabicPeriod" startAt="6"/>
            </a:pPr>
            <a:r>
              <a:rPr lang="en-US" dirty="0"/>
              <a:t>Working hours are set by "employer". </a:t>
            </a:r>
          </a:p>
          <a:p>
            <a:pPr marL="514350" indent="-514350">
              <a:buFont typeface="+mj-lt"/>
              <a:buAutoNum type="arabicPeriod" startAt="6"/>
            </a:pPr>
            <a:r>
              <a:rPr lang="en-US" dirty="0"/>
              <a:t>Worker is required to devote full-time efforts to "employer's" business. </a:t>
            </a:r>
          </a:p>
          <a:p>
            <a:pPr marL="514350" indent="-514350">
              <a:buFont typeface="+mj-lt"/>
              <a:buAutoNum type="arabicPeriod" startAt="6"/>
            </a:pPr>
            <a:r>
              <a:rPr lang="en-US" dirty="0"/>
              <a:t>Worker must perform or execute duties on "employer's" premises. </a:t>
            </a:r>
          </a:p>
          <a:p>
            <a:pPr marL="514350" indent="-514350">
              <a:buFont typeface="+mj-lt"/>
              <a:buAutoNum type="arabicPeriod" startAt="6"/>
            </a:pPr>
            <a:r>
              <a:rPr lang="en-US" dirty="0"/>
              <a:t>Worker's services must conform to order or sequence set by "employer". </a:t>
            </a:r>
          </a:p>
          <a:p>
            <a:pPr marL="0" indent="0">
              <a:buNone/>
            </a:pPr>
            <a:endParaRPr lang="en-US" dirty="0"/>
          </a:p>
        </p:txBody>
      </p:sp>
    </p:spTree>
    <p:extLst>
      <p:ext uri="{BB962C8B-B14F-4D97-AF65-F5344CB8AC3E}">
        <p14:creationId xmlns:p14="http://schemas.microsoft.com/office/powerpoint/2010/main" val="3097744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factors Test</a:t>
            </a:r>
            <a:endParaRPr lang="en-US" dirty="0"/>
          </a:p>
        </p:txBody>
      </p:sp>
      <p:sp>
        <p:nvSpPr>
          <p:cNvPr id="3" name="Content Placeholder 2"/>
          <p:cNvSpPr>
            <a:spLocks noGrp="1"/>
          </p:cNvSpPr>
          <p:nvPr>
            <p:ph idx="1"/>
          </p:nvPr>
        </p:nvSpPr>
        <p:spPr>
          <a:xfrm>
            <a:off x="304800" y="1371600"/>
            <a:ext cx="8382000" cy="5257800"/>
          </a:xfrm>
        </p:spPr>
        <p:txBody>
          <a:bodyPr/>
          <a:lstStyle/>
          <a:p>
            <a:pPr marL="514350" indent="-514350">
              <a:buFont typeface="+mj-lt"/>
              <a:buAutoNum type="arabicPeriod" startAt="11"/>
            </a:pPr>
            <a:r>
              <a:rPr lang="en-US" dirty="0"/>
              <a:t>Worker is required to submit regular oral or written reports. </a:t>
            </a:r>
          </a:p>
          <a:p>
            <a:pPr marL="514350" indent="-514350">
              <a:buFont typeface="+mj-lt"/>
              <a:buAutoNum type="arabicPeriod" startAt="11"/>
            </a:pPr>
            <a:r>
              <a:rPr lang="en-US" dirty="0"/>
              <a:t>Worker's payment is based on time spent instead of by the job. </a:t>
            </a:r>
          </a:p>
          <a:p>
            <a:pPr marL="514350" indent="-514350">
              <a:buFont typeface="+mj-lt"/>
              <a:buAutoNum type="arabicPeriod" startAt="11"/>
            </a:pPr>
            <a:r>
              <a:rPr lang="en-US" dirty="0"/>
              <a:t>Worker is reimbursed for travel and other expenses. </a:t>
            </a:r>
          </a:p>
          <a:p>
            <a:pPr marL="514350" indent="-514350">
              <a:buFont typeface="+mj-lt"/>
              <a:buAutoNum type="arabicPeriod" startAt="11"/>
            </a:pPr>
            <a:r>
              <a:rPr lang="en-US" dirty="0"/>
              <a:t>Worker is furnished tools, materials, and other equipment by "employer". </a:t>
            </a:r>
          </a:p>
          <a:p>
            <a:pPr marL="514350" indent="-514350">
              <a:buFont typeface="+mj-lt"/>
              <a:buAutoNum type="arabicPeriod" startAt="11"/>
            </a:pPr>
            <a:r>
              <a:rPr lang="en-US" dirty="0"/>
              <a:t>Worker has no significant investment in facilities (such as an office). </a:t>
            </a:r>
          </a:p>
          <a:p>
            <a:pPr marL="0" indent="0">
              <a:buNone/>
            </a:pPr>
            <a:endParaRPr lang="en-US" dirty="0"/>
          </a:p>
        </p:txBody>
      </p:sp>
    </p:spTree>
    <p:extLst>
      <p:ext uri="{BB962C8B-B14F-4D97-AF65-F5344CB8AC3E}">
        <p14:creationId xmlns:p14="http://schemas.microsoft.com/office/powerpoint/2010/main" val="492943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factors Test</a:t>
            </a:r>
            <a:endParaRPr lang="en-US" dirty="0"/>
          </a:p>
        </p:txBody>
      </p:sp>
      <p:sp>
        <p:nvSpPr>
          <p:cNvPr id="3" name="Content Placeholder 2"/>
          <p:cNvSpPr>
            <a:spLocks noGrp="1"/>
          </p:cNvSpPr>
          <p:nvPr>
            <p:ph idx="1"/>
          </p:nvPr>
        </p:nvSpPr>
        <p:spPr>
          <a:xfrm>
            <a:off x="304800" y="1371600"/>
            <a:ext cx="8382000" cy="5257800"/>
          </a:xfrm>
        </p:spPr>
        <p:txBody>
          <a:bodyPr/>
          <a:lstStyle/>
          <a:p>
            <a:pPr marL="514350" indent="-514350">
              <a:buFont typeface="+mj-lt"/>
              <a:buAutoNum type="arabicPeriod" startAt="16"/>
            </a:pPr>
            <a:r>
              <a:rPr lang="en-US" dirty="0"/>
              <a:t>Worker has no risk of real economic loss. </a:t>
            </a:r>
          </a:p>
          <a:p>
            <a:pPr marL="514350" indent="-514350">
              <a:buFont typeface="+mj-lt"/>
              <a:buAutoNum type="arabicPeriod" startAt="16"/>
            </a:pPr>
            <a:r>
              <a:rPr lang="en-US" dirty="0"/>
              <a:t>Worker is not working for more than one "employer" at a time. </a:t>
            </a:r>
          </a:p>
          <a:p>
            <a:pPr marL="514350" indent="-514350">
              <a:buFont typeface="+mj-lt"/>
              <a:buAutoNum type="arabicPeriod" startAt="16"/>
            </a:pPr>
            <a:r>
              <a:rPr lang="en-US" dirty="0"/>
              <a:t>Worker does not make services available to the general public. </a:t>
            </a:r>
          </a:p>
          <a:p>
            <a:pPr marL="514350" indent="-514350">
              <a:buFont typeface="+mj-lt"/>
              <a:buAutoNum type="arabicPeriod" startAt="16"/>
            </a:pPr>
            <a:r>
              <a:rPr lang="en-US" dirty="0"/>
              <a:t>Worker is subject to discharge without "employer" penalty -- even if job specifications are met. </a:t>
            </a:r>
          </a:p>
          <a:p>
            <a:pPr marL="514350" indent="-514350">
              <a:buFont typeface="+mj-lt"/>
              <a:buAutoNum type="arabicPeriod" startAt="16"/>
            </a:pPr>
            <a:r>
              <a:rPr lang="en-US" dirty="0"/>
              <a:t>Worker can terminate relationship with "employer" without worker liability. </a:t>
            </a:r>
          </a:p>
          <a:p>
            <a:pPr marL="0" indent="0">
              <a:buNone/>
            </a:pPr>
            <a:endParaRPr lang="en-US" dirty="0"/>
          </a:p>
        </p:txBody>
      </p:sp>
    </p:spTree>
    <p:extLst>
      <p:ext uri="{BB962C8B-B14F-4D97-AF65-F5344CB8AC3E}">
        <p14:creationId xmlns:p14="http://schemas.microsoft.com/office/powerpoint/2010/main" val="1517040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an Employee - Recap</a:t>
            </a:r>
            <a:endParaRPr lang="en-US" dirty="0"/>
          </a:p>
        </p:txBody>
      </p:sp>
      <p:sp>
        <p:nvSpPr>
          <p:cNvPr id="3" name="Content Placeholder 2"/>
          <p:cNvSpPr>
            <a:spLocks noGrp="1"/>
          </p:cNvSpPr>
          <p:nvPr>
            <p:ph idx="1"/>
          </p:nvPr>
        </p:nvSpPr>
        <p:spPr>
          <a:xfrm>
            <a:off x="457200" y="1371600"/>
            <a:ext cx="8229600" cy="4267200"/>
          </a:xfrm>
        </p:spPr>
        <p:txBody>
          <a:bodyPr/>
          <a:lstStyle/>
          <a:p>
            <a:endParaRPr lang="en-US" dirty="0" smtClean="0"/>
          </a:p>
          <a:p>
            <a:r>
              <a:rPr lang="en-US" dirty="0" smtClean="0"/>
              <a:t>UW has the right to control the work</a:t>
            </a:r>
          </a:p>
          <a:p>
            <a:r>
              <a:rPr lang="en-US" dirty="0" smtClean="0"/>
              <a:t>UW provides all supplies and equipment</a:t>
            </a:r>
          </a:p>
          <a:p>
            <a:r>
              <a:rPr lang="en-US" dirty="0" smtClean="0"/>
              <a:t>UW pays individual on an hourly, weekly, monthly basis</a:t>
            </a:r>
          </a:p>
          <a:p>
            <a:r>
              <a:rPr lang="en-US" dirty="0" smtClean="0"/>
              <a:t>UW provides benefits – health insurance, vacation time, sick leave</a:t>
            </a:r>
          </a:p>
          <a:p>
            <a:r>
              <a:rPr lang="en-US" dirty="0" smtClean="0"/>
              <a:t>Performing a core function of the UW</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and taxes for employees</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t>Federal income tax withholding</a:t>
            </a:r>
          </a:p>
          <a:p>
            <a:r>
              <a:rPr lang="en-US" sz="4000" dirty="0" smtClean="0"/>
              <a:t>Social Security and Medicare taxes (FICA)</a:t>
            </a:r>
          </a:p>
          <a:p>
            <a:pPr lvl="1"/>
            <a:r>
              <a:rPr lang="en-US" sz="4000" dirty="0" smtClean="0"/>
              <a:t>UW matches the amount</a:t>
            </a:r>
            <a:endParaRPr lang="en-US" sz="4000" dirty="0" smtClean="0"/>
          </a:p>
          <a:p>
            <a:r>
              <a:rPr lang="en-US" sz="4000" dirty="0" smtClean="0"/>
              <a:t>Federal unemployment tax</a:t>
            </a:r>
          </a:p>
          <a:p>
            <a:r>
              <a:rPr lang="en-US" sz="4000" dirty="0" smtClean="0"/>
              <a:t>W-2 reporting of income and withholding</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Who is an Independent Contractor - Recap</a:t>
            </a:r>
            <a:endParaRPr lang="en-US" sz="3600" dirty="0"/>
          </a:p>
        </p:txBody>
      </p:sp>
      <p:sp>
        <p:nvSpPr>
          <p:cNvPr id="3" name="Content Placeholder 2"/>
          <p:cNvSpPr>
            <a:spLocks noGrp="1"/>
          </p:cNvSpPr>
          <p:nvPr>
            <p:ph idx="1"/>
          </p:nvPr>
        </p:nvSpPr>
        <p:spPr/>
        <p:txBody>
          <a:bodyPr/>
          <a:lstStyle/>
          <a:p>
            <a:r>
              <a:rPr lang="en-US" sz="3600" dirty="0" smtClean="0"/>
              <a:t>UW has the right to control or direct </a:t>
            </a:r>
            <a:r>
              <a:rPr lang="en-US" sz="3600" i="1" dirty="0" smtClean="0"/>
              <a:t>only </a:t>
            </a:r>
            <a:r>
              <a:rPr lang="en-US" sz="3600" dirty="0" smtClean="0"/>
              <a:t>the result of the work</a:t>
            </a:r>
          </a:p>
          <a:p>
            <a:r>
              <a:rPr lang="en-US" sz="3600" dirty="0" smtClean="0"/>
              <a:t>IC gets fixed payment regardless of hours worked</a:t>
            </a:r>
          </a:p>
          <a:p>
            <a:r>
              <a:rPr lang="en-US" sz="3600" dirty="0" smtClean="0"/>
              <a:t>IC performs same services for other organizations</a:t>
            </a:r>
          </a:p>
          <a:p>
            <a:r>
              <a:rPr lang="en-US" sz="3600" dirty="0" smtClean="0"/>
              <a:t>IC supplies own equipment</a:t>
            </a:r>
          </a:p>
          <a:p>
            <a:endParaRPr lang="en-US"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80">
                                          <p:stCondLst>
                                            <p:cond delay="0"/>
                                          </p:stCondLst>
                                        </p:cTn>
                                        <p:tgtEl>
                                          <p:spTgt spid="3">
                                            <p:txEl>
                                              <p:pRg st="1" end="1"/>
                                            </p:txEl>
                                          </p:spTgt>
                                        </p:tgtEl>
                                      </p:cBhvr>
                                    </p:animEffect>
                                    <p:anim calcmode="lin" valueType="num">
                                      <p:cBhvr>
                                        <p:cTn id="1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1" end="1"/>
                                            </p:txEl>
                                          </p:spTgt>
                                        </p:tgtEl>
                                      </p:cBhvr>
                                      <p:to x="100000" y="60000"/>
                                    </p:animScale>
                                    <p:animScale>
                                      <p:cBhvr>
                                        <p:cTn id="22" dur="166" decel="50000">
                                          <p:stCondLst>
                                            <p:cond delay="676"/>
                                          </p:stCondLst>
                                        </p:cTn>
                                        <p:tgtEl>
                                          <p:spTgt spid="3">
                                            <p:txEl>
                                              <p:pRg st="1" end="1"/>
                                            </p:txEl>
                                          </p:spTgt>
                                        </p:tgtEl>
                                      </p:cBhvr>
                                      <p:to x="100000" y="100000"/>
                                    </p:animScale>
                                    <p:animScale>
                                      <p:cBhvr>
                                        <p:cTn id="23" dur="26">
                                          <p:stCondLst>
                                            <p:cond delay="1312"/>
                                          </p:stCondLst>
                                        </p:cTn>
                                        <p:tgtEl>
                                          <p:spTgt spid="3">
                                            <p:txEl>
                                              <p:pRg st="1" end="1"/>
                                            </p:txEl>
                                          </p:spTgt>
                                        </p:tgtEl>
                                      </p:cBhvr>
                                      <p:to x="100000" y="80000"/>
                                    </p:animScale>
                                    <p:animScale>
                                      <p:cBhvr>
                                        <p:cTn id="24" dur="166" decel="50000">
                                          <p:stCondLst>
                                            <p:cond delay="1338"/>
                                          </p:stCondLst>
                                        </p:cTn>
                                        <p:tgtEl>
                                          <p:spTgt spid="3">
                                            <p:txEl>
                                              <p:pRg st="1" end="1"/>
                                            </p:txEl>
                                          </p:spTgt>
                                        </p:tgtEl>
                                      </p:cBhvr>
                                      <p:to x="100000" y="100000"/>
                                    </p:animScale>
                                    <p:animScale>
                                      <p:cBhvr>
                                        <p:cTn id="25" dur="26">
                                          <p:stCondLst>
                                            <p:cond delay="1642"/>
                                          </p:stCondLst>
                                        </p:cTn>
                                        <p:tgtEl>
                                          <p:spTgt spid="3">
                                            <p:txEl>
                                              <p:pRg st="1" end="1"/>
                                            </p:txEl>
                                          </p:spTgt>
                                        </p:tgtEl>
                                      </p:cBhvr>
                                      <p:to x="100000" y="90000"/>
                                    </p:animScale>
                                    <p:animScale>
                                      <p:cBhvr>
                                        <p:cTn id="26" dur="166" decel="50000">
                                          <p:stCondLst>
                                            <p:cond delay="1668"/>
                                          </p:stCondLst>
                                        </p:cTn>
                                        <p:tgtEl>
                                          <p:spTgt spid="3">
                                            <p:txEl>
                                              <p:pRg st="1" end="1"/>
                                            </p:txEl>
                                          </p:spTgt>
                                        </p:tgtEl>
                                      </p:cBhvr>
                                      <p:to x="100000" y="100000"/>
                                    </p:animScale>
                                    <p:animScale>
                                      <p:cBhvr>
                                        <p:cTn id="27" dur="26">
                                          <p:stCondLst>
                                            <p:cond delay="1808"/>
                                          </p:stCondLst>
                                        </p:cTn>
                                        <p:tgtEl>
                                          <p:spTgt spid="3">
                                            <p:txEl>
                                              <p:pRg st="1" end="1"/>
                                            </p:txEl>
                                          </p:spTgt>
                                        </p:tgtEl>
                                      </p:cBhvr>
                                      <p:to x="100000" y="95000"/>
                                    </p:animScale>
                                    <p:animScale>
                                      <p:cBhvr>
                                        <p:cTn id="28" dur="166" decel="50000">
                                          <p:stCondLst>
                                            <p:cond delay="1834"/>
                                          </p:stCondLst>
                                        </p:cTn>
                                        <p:tgtEl>
                                          <p:spTgt spid="3">
                                            <p:txEl>
                                              <p:pRg st="1" end="1"/>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Taxes and forms for independent contractors</a:t>
            </a:r>
            <a:endParaRPr lang="en-US" dirty="0"/>
          </a:p>
        </p:txBody>
      </p:sp>
      <p:sp>
        <p:nvSpPr>
          <p:cNvPr id="3" name="Content Placeholder 2"/>
          <p:cNvSpPr>
            <a:spLocks noGrp="1"/>
          </p:cNvSpPr>
          <p:nvPr>
            <p:ph idx="1"/>
          </p:nvPr>
        </p:nvSpPr>
        <p:spPr>
          <a:xfrm>
            <a:off x="457200" y="1828800"/>
            <a:ext cx="8229600" cy="4267200"/>
          </a:xfrm>
        </p:spPr>
        <p:txBody>
          <a:bodyPr/>
          <a:lstStyle/>
          <a:p>
            <a:r>
              <a:rPr lang="en-US" dirty="0" smtClean="0"/>
              <a:t>IC is responsible for paying estimated taxes on income</a:t>
            </a:r>
          </a:p>
          <a:p>
            <a:r>
              <a:rPr lang="en-US" dirty="0" smtClean="0"/>
              <a:t>IC is responsible for </a:t>
            </a:r>
            <a:r>
              <a:rPr lang="en-US" dirty="0" smtClean="0"/>
              <a:t>paying self-employment tax </a:t>
            </a:r>
            <a:endParaRPr lang="en-US" dirty="0" smtClean="0"/>
          </a:p>
          <a:p>
            <a:r>
              <a:rPr lang="en-US" dirty="0" smtClean="0"/>
              <a:t>UW </a:t>
            </a:r>
            <a:r>
              <a:rPr lang="en-US" dirty="0" smtClean="0"/>
              <a:t>reports income on Form 1099 MISC</a:t>
            </a:r>
          </a:p>
          <a:p>
            <a:pPr lvl="1"/>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9" presetClass="entr" presetSubtype="0" accel="10000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39" presetClass="entr" presetSubtype="0" accel="10000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make the determination?	</a:t>
            </a:r>
            <a:endParaRPr lang="en-US" dirty="0"/>
          </a:p>
        </p:txBody>
      </p:sp>
      <p:sp>
        <p:nvSpPr>
          <p:cNvPr id="3" name="Content Placeholder 2"/>
          <p:cNvSpPr>
            <a:spLocks noGrp="1"/>
          </p:cNvSpPr>
          <p:nvPr>
            <p:ph idx="1"/>
          </p:nvPr>
        </p:nvSpPr>
        <p:spPr/>
        <p:txBody>
          <a:bodyPr/>
          <a:lstStyle/>
          <a:p>
            <a:r>
              <a:rPr lang="en-US" dirty="0" smtClean="0"/>
              <a:t>Look at all facts and circumstances</a:t>
            </a:r>
          </a:p>
          <a:p>
            <a:r>
              <a:rPr lang="en-US" dirty="0" smtClean="0"/>
              <a:t>Use twenty factor test as guideline – Form 1631/1632</a:t>
            </a:r>
          </a:p>
          <a:p>
            <a:r>
              <a:rPr lang="en-US" dirty="0" smtClean="0"/>
              <a:t>Make the determination </a:t>
            </a:r>
            <a:r>
              <a:rPr lang="en-US" b="1" i="1" dirty="0" smtClean="0"/>
              <a:t>before</a:t>
            </a:r>
            <a:r>
              <a:rPr lang="en-US" dirty="0" smtClean="0"/>
              <a:t> a contract is signed with the individual</a:t>
            </a:r>
          </a:p>
          <a:p>
            <a:pPr lvl="1"/>
            <a:r>
              <a:rPr lang="en-US" dirty="0" smtClean="0"/>
              <a:t>May have to go back and pay them as an </a:t>
            </a:r>
            <a:r>
              <a:rPr lang="en-US" dirty="0" smtClean="0"/>
              <a:t>employee. Is there a </a:t>
            </a:r>
            <a:r>
              <a:rPr lang="en-US" dirty="0" smtClean="0"/>
              <a:t>breach of contract?</a:t>
            </a:r>
          </a:p>
          <a:p>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Tricky situations	</a:t>
            </a:r>
            <a:endParaRPr lang="en-US" dirty="0"/>
          </a:p>
        </p:txBody>
      </p:sp>
      <p:sp>
        <p:nvSpPr>
          <p:cNvPr id="3" name="Content Placeholder 2"/>
          <p:cNvSpPr>
            <a:spLocks noGrp="1"/>
          </p:cNvSpPr>
          <p:nvPr>
            <p:ph idx="1"/>
          </p:nvPr>
        </p:nvSpPr>
        <p:spPr/>
        <p:txBody>
          <a:bodyPr>
            <a:normAutofit/>
          </a:bodyPr>
          <a:lstStyle/>
          <a:p>
            <a:r>
              <a:rPr lang="en-US" dirty="0" smtClean="0"/>
              <a:t>Contract with person’s corporation, not individual, ok if:</a:t>
            </a:r>
          </a:p>
          <a:p>
            <a:pPr lvl="1"/>
            <a:r>
              <a:rPr lang="en-US" dirty="0" smtClean="0"/>
              <a:t>Corporate formalities are followed</a:t>
            </a:r>
          </a:p>
          <a:p>
            <a:pPr lvl="1">
              <a:buNone/>
            </a:pPr>
            <a:endParaRPr lang="en-US" dirty="0" smtClean="0"/>
          </a:p>
          <a:p>
            <a:pPr lvl="1"/>
            <a:r>
              <a:rPr lang="en-US" dirty="0" smtClean="0"/>
              <a:t>At least one non-tax business reason exists for contracting with company</a:t>
            </a:r>
          </a:p>
          <a:p>
            <a:pPr marL="402336" lvl="1" indent="0">
              <a:buNone/>
            </a:pPr>
            <a:endParaRPr lang="en-US" dirty="0" smtClean="0"/>
          </a:p>
          <a:p>
            <a:pPr lvl="1"/>
            <a:r>
              <a:rPr lang="en-US" dirty="0" smtClean="0"/>
              <a:t>LLC? May not be a corporation!</a:t>
            </a:r>
          </a:p>
          <a:p>
            <a:pPr lvl="1"/>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16"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What is an Employee, What is an Independent contractor.</a:t>
            </a:r>
          </a:p>
          <a:p>
            <a:r>
              <a:rPr lang="en-US" dirty="0" smtClean="0"/>
              <a:t>Why should we care about the difference?</a:t>
            </a:r>
          </a:p>
          <a:p>
            <a:r>
              <a:rPr lang="en-US" dirty="0" smtClean="0"/>
              <a:t>Classification Rules</a:t>
            </a:r>
          </a:p>
          <a:p>
            <a:r>
              <a:rPr lang="en-US" dirty="0" smtClean="0"/>
              <a:t>20 factor test</a:t>
            </a:r>
          </a:p>
          <a:p>
            <a:r>
              <a:rPr lang="en-US" dirty="0" smtClean="0"/>
              <a:t>UW Policy</a:t>
            </a:r>
          </a:p>
          <a:p>
            <a:r>
              <a:rPr lang="en-US" dirty="0" smtClean="0"/>
              <a:t>Case Studies</a:t>
            </a:r>
          </a:p>
          <a:p>
            <a:endParaRPr lang="en-US" dirty="0"/>
          </a:p>
        </p:txBody>
      </p:sp>
    </p:spTree>
    <p:extLst>
      <p:ext uri="{BB962C8B-B14F-4D97-AF65-F5344CB8AC3E}">
        <p14:creationId xmlns:p14="http://schemas.microsoft.com/office/powerpoint/2010/main" val="670475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Independent Contractor Policy (APS 32.3)</a:t>
            </a:r>
            <a:endParaRPr lang="en-US" sz="3600" dirty="0"/>
          </a:p>
        </p:txBody>
      </p:sp>
      <p:sp>
        <p:nvSpPr>
          <p:cNvPr id="3" name="Content Placeholder 2"/>
          <p:cNvSpPr>
            <a:spLocks noGrp="1"/>
          </p:cNvSpPr>
          <p:nvPr>
            <p:ph idx="1"/>
          </p:nvPr>
        </p:nvSpPr>
        <p:spPr>
          <a:xfrm>
            <a:off x="533400" y="1524000"/>
            <a:ext cx="8153400" cy="4800600"/>
          </a:xfrm>
        </p:spPr>
        <p:txBody>
          <a:bodyPr>
            <a:normAutofit/>
          </a:bodyPr>
          <a:lstStyle/>
          <a:p>
            <a:pPr marL="82296" indent="0">
              <a:buNone/>
            </a:pPr>
            <a:endParaRPr lang="en-US" sz="1200" dirty="0" smtClean="0"/>
          </a:p>
          <a:p>
            <a:r>
              <a:rPr lang="en-US" dirty="0" smtClean="0"/>
              <a:t>Revised November 2012</a:t>
            </a:r>
          </a:p>
          <a:p>
            <a:pPr marL="82296" indent="0">
              <a:buNone/>
            </a:pPr>
            <a:endParaRPr lang="en-US" sz="1500" dirty="0" smtClean="0"/>
          </a:p>
          <a:p>
            <a:r>
              <a:rPr lang="en-US" dirty="0" smtClean="0"/>
              <a:t>Current UW employee cannot be paid as a contractor at the same time, regardless of differences in work provided</a:t>
            </a:r>
          </a:p>
          <a:p>
            <a:pPr marL="82296" indent="0">
              <a:buNone/>
            </a:pPr>
            <a:endParaRPr lang="en-US" sz="1500" dirty="0" smtClean="0"/>
          </a:p>
          <a:p>
            <a:r>
              <a:rPr lang="en-US" dirty="0" smtClean="0"/>
              <a:t>Doesn’t matter if different department</a:t>
            </a:r>
          </a:p>
          <a:p>
            <a:endParaRPr lang="en-US" sz="1500" dirty="0" smtClean="0"/>
          </a:p>
          <a:p>
            <a:r>
              <a:rPr lang="en-US" dirty="0" smtClean="0"/>
              <a:t>Pay as FEE or URD earn types through Payroll</a:t>
            </a:r>
            <a:endParaRPr lang="en-US" dirty="0"/>
          </a:p>
        </p:txBody>
      </p:sp>
    </p:spTree>
    <p:extLst>
      <p:ext uri="{BB962C8B-B14F-4D97-AF65-F5344CB8AC3E}">
        <p14:creationId xmlns:p14="http://schemas.microsoft.com/office/powerpoint/2010/main" val="64209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a:bodyPr>
          <a:lstStyle/>
          <a:p>
            <a:r>
              <a:rPr lang="en-US" sz="4000" dirty="0" smtClean="0"/>
              <a:t>Independent Contractor Classification</a:t>
            </a:r>
            <a:endParaRPr lang="en-US" sz="4000" dirty="0"/>
          </a:p>
        </p:txBody>
      </p:sp>
      <p:sp>
        <p:nvSpPr>
          <p:cNvPr id="3" name="Content Placeholder 2"/>
          <p:cNvSpPr>
            <a:spLocks noGrp="1"/>
          </p:cNvSpPr>
          <p:nvPr>
            <p:ph idx="1"/>
          </p:nvPr>
        </p:nvSpPr>
        <p:spPr>
          <a:xfrm>
            <a:off x="914400" y="1447800"/>
            <a:ext cx="7790688" cy="5105400"/>
          </a:xfrm>
        </p:spPr>
        <p:txBody>
          <a:bodyPr>
            <a:normAutofit/>
          </a:bodyPr>
          <a:lstStyle/>
          <a:p>
            <a:pPr marL="82296" indent="0">
              <a:buNone/>
            </a:pPr>
            <a:endParaRPr lang="en-US" dirty="0"/>
          </a:p>
          <a:p>
            <a:endParaRPr lang="en-US" dirty="0" smtClean="0"/>
          </a:p>
          <a:p>
            <a:endParaRPr lang="en-US" dirty="0"/>
          </a:p>
          <a:p>
            <a:endParaRPr lang="en-US" dirty="0" smtClean="0"/>
          </a:p>
          <a:p>
            <a:endParaRPr lang="en-US" dirty="0" smtClean="0"/>
          </a:p>
          <a:p>
            <a:r>
              <a:rPr lang="en-US" dirty="0" smtClean="0"/>
              <a:t>Consequences of misclassification</a:t>
            </a:r>
          </a:p>
          <a:p>
            <a:pPr lvl="1"/>
            <a:r>
              <a:rPr lang="en-US" dirty="0" smtClean="0"/>
              <a:t>Back taxes, penalties, and interest (can be steep!)</a:t>
            </a:r>
          </a:p>
          <a:p>
            <a:pPr lvl="1"/>
            <a:r>
              <a:rPr lang="en-US" dirty="0" smtClean="0"/>
              <a:t>Falls on UW and individual</a:t>
            </a:r>
          </a:p>
          <a:p>
            <a:pPr marL="402336" lvl="1"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50118261"/>
              </p:ext>
            </p:extLst>
          </p:nvPr>
        </p:nvGraphicFramePr>
        <p:xfrm>
          <a:off x="1066800" y="1447800"/>
          <a:ext cx="6934200" cy="2565400"/>
        </p:xfrm>
        <a:graphic>
          <a:graphicData uri="http://schemas.openxmlformats.org/drawingml/2006/table">
            <a:tbl>
              <a:tblPr firstRow="1" bandRow="1">
                <a:tableStyleId>{5C22544A-7EE6-4342-B048-85BDC9FD1C3A}</a:tableStyleId>
              </a:tblPr>
              <a:tblGrid>
                <a:gridCol w="2311400"/>
                <a:gridCol w="2311400"/>
                <a:gridCol w="2311400"/>
              </a:tblGrid>
              <a:tr h="370840">
                <a:tc>
                  <a:txBody>
                    <a:bodyPr/>
                    <a:lstStyle/>
                    <a:p>
                      <a:pPr algn="ctr"/>
                      <a:r>
                        <a:rPr lang="en-US" dirty="0" smtClean="0"/>
                        <a:t>Consequences</a:t>
                      </a:r>
                      <a:endParaRPr lang="en-US" dirty="0"/>
                    </a:p>
                  </a:txBody>
                  <a:tcPr/>
                </a:tc>
                <a:tc>
                  <a:txBody>
                    <a:bodyPr/>
                    <a:lstStyle/>
                    <a:p>
                      <a:pPr algn="ctr"/>
                      <a:r>
                        <a:rPr lang="en-US" dirty="0" smtClean="0"/>
                        <a:t>Ind.</a:t>
                      </a:r>
                      <a:r>
                        <a:rPr lang="en-US" baseline="0" dirty="0" smtClean="0"/>
                        <a:t> Contractor</a:t>
                      </a:r>
                      <a:endParaRPr lang="en-US" dirty="0"/>
                    </a:p>
                  </a:txBody>
                  <a:tcPr/>
                </a:tc>
                <a:tc>
                  <a:txBody>
                    <a:bodyPr/>
                    <a:lstStyle/>
                    <a:p>
                      <a:pPr algn="ctr"/>
                      <a:r>
                        <a:rPr lang="en-US" dirty="0" smtClean="0"/>
                        <a:t>UW</a:t>
                      </a:r>
                      <a:endParaRPr lang="en-US" dirty="0"/>
                    </a:p>
                  </a:txBody>
                  <a:tcPr/>
                </a:tc>
              </a:tr>
              <a:tr h="370840">
                <a:tc>
                  <a:txBody>
                    <a:bodyPr/>
                    <a:lstStyle/>
                    <a:p>
                      <a:r>
                        <a:rPr lang="en-US" dirty="0" smtClean="0"/>
                        <a:t>Taxes</a:t>
                      </a:r>
                      <a:endParaRPr lang="en-US" dirty="0"/>
                    </a:p>
                  </a:txBody>
                  <a:tcPr/>
                </a:tc>
                <a:tc>
                  <a:txBody>
                    <a:bodyPr/>
                    <a:lstStyle/>
                    <a:p>
                      <a:r>
                        <a:rPr lang="en-US" dirty="0" smtClean="0"/>
                        <a:t>Individual responsible for self-paying</a:t>
                      </a:r>
                      <a:r>
                        <a:rPr lang="en-US" baseline="0" dirty="0" smtClean="0"/>
                        <a:t> all taxes</a:t>
                      </a:r>
                      <a:endParaRPr lang="en-US" dirty="0"/>
                    </a:p>
                  </a:txBody>
                  <a:tcPr/>
                </a:tc>
                <a:tc>
                  <a:txBody>
                    <a:bodyPr/>
                    <a:lstStyle/>
                    <a:p>
                      <a:r>
                        <a:rPr lang="en-US" dirty="0" smtClean="0"/>
                        <a:t>Does not withhold any taxes. Reports income on 1099 </a:t>
                      </a:r>
                      <a:endParaRPr lang="en-US" dirty="0"/>
                    </a:p>
                  </a:txBody>
                  <a:tcPr/>
                </a:tc>
              </a:tr>
              <a:tr h="370840">
                <a:tc>
                  <a:txBody>
                    <a:bodyPr/>
                    <a:lstStyle/>
                    <a:p>
                      <a:r>
                        <a:rPr lang="en-US" dirty="0" smtClean="0"/>
                        <a:t>Benefits</a:t>
                      </a:r>
                      <a:endParaRPr lang="en-US" dirty="0"/>
                    </a:p>
                  </a:txBody>
                  <a:tcPr/>
                </a:tc>
                <a:tc>
                  <a:txBody>
                    <a:bodyPr/>
                    <a:lstStyle/>
                    <a:p>
                      <a:r>
                        <a:rPr lang="en-US" dirty="0" smtClean="0"/>
                        <a:t>Not entitled</a:t>
                      </a:r>
                      <a:r>
                        <a:rPr lang="en-US" baseline="0" dirty="0" smtClean="0"/>
                        <a:t> to UW benefits</a:t>
                      </a:r>
                      <a:endParaRPr lang="en-US" dirty="0"/>
                    </a:p>
                  </a:txBody>
                  <a:tcPr/>
                </a:tc>
                <a:tc>
                  <a:txBody>
                    <a:bodyPr/>
                    <a:lstStyle/>
                    <a:p>
                      <a:r>
                        <a:rPr lang="en-US" dirty="0" smtClean="0"/>
                        <a:t>Provides to benefits to ICs</a:t>
                      </a:r>
                      <a:endParaRPr lang="en-US" dirty="0"/>
                    </a:p>
                  </a:txBody>
                  <a:tcPr/>
                </a:tc>
              </a:tr>
              <a:tr h="370840">
                <a:tc>
                  <a:txBody>
                    <a:bodyPr/>
                    <a:lstStyle/>
                    <a:p>
                      <a:r>
                        <a:rPr lang="en-US" dirty="0" smtClean="0"/>
                        <a:t>Workers Comp.</a:t>
                      </a:r>
                      <a:endParaRPr lang="en-US" dirty="0"/>
                    </a:p>
                  </a:txBody>
                  <a:tcPr/>
                </a:tc>
                <a:tc>
                  <a:txBody>
                    <a:bodyPr/>
                    <a:lstStyle/>
                    <a:p>
                      <a:r>
                        <a:rPr lang="en-US" dirty="0" smtClean="0"/>
                        <a:t>Individual</a:t>
                      </a:r>
                      <a:r>
                        <a:rPr lang="en-US" baseline="0" dirty="0" smtClean="0"/>
                        <a:t> required to obtain own coverage</a:t>
                      </a:r>
                      <a:endParaRPr lang="en-US" dirty="0"/>
                    </a:p>
                  </a:txBody>
                  <a:tcPr/>
                </a:tc>
                <a:tc>
                  <a:txBody>
                    <a:bodyPr/>
                    <a:lstStyle/>
                    <a:p>
                      <a:r>
                        <a:rPr lang="en-US" dirty="0" smtClean="0"/>
                        <a:t>Does</a:t>
                      </a:r>
                      <a:r>
                        <a:rPr lang="en-US" baseline="0" dirty="0" smtClean="0"/>
                        <a:t> not cover ICs</a:t>
                      </a:r>
                      <a:endParaRPr lang="en-US" dirty="0"/>
                    </a:p>
                  </a:txBody>
                  <a:tcPr/>
                </a:tc>
              </a:tr>
            </a:tbl>
          </a:graphicData>
        </a:graphic>
      </p:graphicFrame>
    </p:spTree>
    <p:extLst>
      <p:ext uri="{BB962C8B-B14F-4D97-AF65-F5344CB8AC3E}">
        <p14:creationId xmlns:p14="http://schemas.microsoft.com/office/powerpoint/2010/main" val="4073661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
        <p:nvSpPr>
          <p:cNvPr id="3" name="Content Placeholder 2"/>
          <p:cNvSpPr>
            <a:spLocks noGrp="1"/>
          </p:cNvSpPr>
          <p:nvPr>
            <p:ph idx="1"/>
          </p:nvPr>
        </p:nvSpPr>
        <p:spPr/>
        <p:txBody>
          <a:bodyPr>
            <a:normAutofit/>
          </a:bodyPr>
          <a:lstStyle/>
          <a:p>
            <a:r>
              <a:rPr lang="en-US" dirty="0" smtClean="0"/>
              <a:t>UW professor of psychology</a:t>
            </a:r>
          </a:p>
          <a:p>
            <a:r>
              <a:rPr lang="en-US" dirty="0" smtClean="0"/>
              <a:t>Business school asks him to give a lecture on Psychology of Wall Street traders and will pay him $200 for the lecture. </a:t>
            </a:r>
          </a:p>
          <a:p>
            <a:r>
              <a:rPr lang="en-US" dirty="0" smtClean="0"/>
              <a:t>Pay Prof as EE or IC?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
        <p:nvSpPr>
          <p:cNvPr id="3" name="Content Placeholder 2"/>
          <p:cNvSpPr>
            <a:spLocks noGrp="1"/>
          </p:cNvSpPr>
          <p:nvPr>
            <p:ph idx="1"/>
          </p:nvPr>
        </p:nvSpPr>
        <p:spPr/>
        <p:txBody>
          <a:bodyPr/>
          <a:lstStyle/>
          <a:p>
            <a:r>
              <a:rPr lang="en-US" dirty="0" smtClean="0"/>
              <a:t>Jane was laid off in June due to budget cuts. Her former department wants to hire her as an independent contractor for 40 hours in August to finish up the project she was working on because they have found some temporary funding. What should the department do?</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Law school hires </a:t>
            </a:r>
            <a:r>
              <a:rPr lang="en-US" dirty="0" err="1" smtClean="0"/>
              <a:t>Ima</a:t>
            </a:r>
            <a:r>
              <a:rPr lang="en-US" dirty="0" smtClean="0"/>
              <a:t> Lawyer, in November, as an independent contractor to advise the tax clinic on low income taxpayer IRS options. They like her so much they want to hire her as a permanent staff. Can they?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
        <p:nvSpPr>
          <p:cNvPr id="3" name="Content Placeholder 2"/>
          <p:cNvSpPr>
            <a:spLocks noGrp="1"/>
          </p:cNvSpPr>
          <p:nvPr>
            <p:ph idx="1"/>
          </p:nvPr>
        </p:nvSpPr>
        <p:spPr/>
        <p:txBody>
          <a:bodyPr/>
          <a:lstStyle/>
          <a:p>
            <a:r>
              <a:rPr lang="en-US" dirty="0" smtClean="0"/>
              <a:t>Art department wants to hire the company, Studio </a:t>
            </a:r>
            <a:r>
              <a:rPr lang="en-US" dirty="0" err="1" smtClean="0"/>
              <a:t>Bonzai</a:t>
            </a:r>
            <a:r>
              <a:rPr lang="en-US" dirty="0" smtClean="0"/>
              <a:t>, to do some design work</a:t>
            </a:r>
          </a:p>
          <a:p>
            <a:r>
              <a:rPr lang="en-US" dirty="0" smtClean="0"/>
              <a:t>Studio </a:t>
            </a:r>
            <a:r>
              <a:rPr lang="en-US" dirty="0" err="1" smtClean="0"/>
              <a:t>Bonzai</a:t>
            </a:r>
            <a:r>
              <a:rPr lang="en-US" dirty="0" smtClean="0"/>
              <a:t> is owned and operated by current UW employee</a:t>
            </a:r>
          </a:p>
          <a:p>
            <a:r>
              <a:rPr lang="en-US" dirty="0" smtClean="0"/>
              <a:t>Is this okay?</a:t>
            </a:r>
          </a:p>
          <a:p>
            <a:endParaRPr lang="en-US" dirty="0"/>
          </a:p>
          <a:p>
            <a:pPr marL="82296" indent="0">
              <a:buNone/>
            </a:pPr>
            <a:endParaRPr lang="en-US" dirty="0" smtClean="0"/>
          </a:p>
        </p:txBody>
      </p:sp>
    </p:spTree>
    <p:extLst>
      <p:ext uri="{BB962C8B-B14F-4D97-AF65-F5344CB8AC3E}">
        <p14:creationId xmlns:p14="http://schemas.microsoft.com/office/powerpoint/2010/main" val="1095855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a:t>
            </a:r>
            <a:endParaRPr lang="en-US" dirty="0"/>
          </a:p>
        </p:txBody>
      </p:sp>
      <p:sp>
        <p:nvSpPr>
          <p:cNvPr id="3" name="Content Placeholder 2"/>
          <p:cNvSpPr>
            <a:spLocks noGrp="1"/>
          </p:cNvSpPr>
          <p:nvPr>
            <p:ph idx="1"/>
          </p:nvPr>
        </p:nvSpPr>
        <p:spPr/>
        <p:txBody>
          <a:bodyPr/>
          <a:lstStyle/>
          <a:p>
            <a:r>
              <a:rPr lang="en-US" dirty="0" smtClean="0"/>
              <a:t>Mark leaves UW Fisheries department in December, 2010 to work on The Deadliest Catch TV show. The show goes off the air in January and Fisheries wants to hire Mark to give a lecture on how to get on a TV fishing show. They want to hire him in March 2011 as an independent contractor. Can they?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http://www.irs.gov/businesses/small/article/0,,id=99921,00.html</a:t>
            </a:r>
            <a:endParaRPr lang="en-US" dirty="0" smtClean="0"/>
          </a:p>
          <a:p>
            <a:r>
              <a:rPr lang="en-US" dirty="0" smtClean="0"/>
              <a:t>IRS Publication 1779 @ IRS.gov</a:t>
            </a:r>
          </a:p>
          <a:p>
            <a:r>
              <a:rPr lang="en-US" dirty="0" smtClean="0"/>
              <a:t>Tax </a:t>
            </a:r>
            <a:r>
              <a:rPr lang="en-US" dirty="0"/>
              <a:t>Office Website: </a:t>
            </a:r>
            <a:r>
              <a:rPr lang="en-US" dirty="0">
                <a:hlinkClick r:id="rId3"/>
              </a:rPr>
              <a:t>http://</a:t>
            </a:r>
            <a:r>
              <a:rPr lang="en-US" dirty="0" smtClean="0">
                <a:hlinkClick r:id="rId3"/>
              </a:rPr>
              <a:t>f2.washington.edu/fm/tax/fed-taxes/employee-independent-contractor</a:t>
            </a:r>
            <a:endParaRPr lang="en-US" dirty="0" smtClean="0"/>
          </a:p>
          <a:p>
            <a:r>
              <a:rPr lang="en-US" dirty="0" smtClean="0"/>
              <a:t>APS</a:t>
            </a:r>
            <a:r>
              <a:rPr lang="en-US" dirty="0"/>
              <a:t>: </a:t>
            </a:r>
            <a:r>
              <a:rPr lang="en-US" dirty="0">
                <a:hlinkClick r:id="rId4"/>
              </a:rPr>
              <a:t>http://</a:t>
            </a:r>
            <a:r>
              <a:rPr lang="en-US" dirty="0" smtClean="0">
                <a:hlinkClick r:id="rId4"/>
              </a:rPr>
              <a:t>www.washington.edu/admin/rules/policies/APS/32.03.html</a:t>
            </a:r>
            <a:endParaRPr lang="en-US" dirty="0" smtClean="0"/>
          </a:p>
          <a:p>
            <a:r>
              <a:rPr lang="en-US" dirty="0" smtClean="0"/>
              <a:t>Tax Office: </a:t>
            </a:r>
            <a:r>
              <a:rPr lang="en-US" dirty="0" smtClean="0">
                <a:hlinkClick r:id="rId5"/>
              </a:rPr>
              <a:t>taxofc@uw.edu</a:t>
            </a:r>
            <a:endParaRPr lang="en-US" dirty="0" smtClean="0"/>
          </a:p>
          <a:p>
            <a:pPr marL="82296"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Placeholder 4"/>
          <p:cNvSpPr>
            <a:spLocks noGrp="1"/>
          </p:cNvSpPr>
          <p:nvPr>
            <p:ph type="body" idx="1"/>
          </p:nvPr>
        </p:nvSpPr>
        <p:spPr bwMode="auto">
          <a:xfrm>
            <a:off x="521503" y="533400"/>
            <a:ext cx="4040188"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2800" dirty="0" smtClean="0"/>
              <a:t>Employee</a:t>
            </a:r>
          </a:p>
        </p:txBody>
      </p:sp>
      <p:sp>
        <p:nvSpPr>
          <p:cNvPr id="27652" name="Content Placeholder 2"/>
          <p:cNvSpPr>
            <a:spLocks noGrp="1"/>
          </p:cNvSpPr>
          <p:nvPr>
            <p:ph sz="half" idx="2"/>
          </p:nvPr>
        </p:nvSpPr>
        <p:spPr bwMode="auto">
          <a:xfrm>
            <a:off x="304800" y="1905000"/>
            <a:ext cx="4040188" cy="3951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Anyone who performs services for a business where </a:t>
            </a:r>
            <a:r>
              <a:rPr lang="en-US" altLang="en-US" dirty="0" smtClean="0"/>
              <a:t>UW controls </a:t>
            </a:r>
            <a:r>
              <a:rPr lang="en-US" altLang="en-US" dirty="0" smtClean="0"/>
              <a:t>what will be done and how it will be done.</a:t>
            </a:r>
          </a:p>
          <a:p>
            <a:pPr eaLnBrk="1" hangingPunct="1"/>
            <a:r>
              <a:rPr lang="en-US" altLang="en-US" dirty="0" smtClean="0"/>
              <a:t>Must pay benefits such as vacation, health, etc.</a:t>
            </a:r>
          </a:p>
          <a:p>
            <a:pPr eaLnBrk="1" hangingPunct="1"/>
            <a:r>
              <a:rPr lang="en-US" altLang="en-US" dirty="0" smtClean="0"/>
              <a:t>Must remove (i.e. withhold) taxes from paycheck and provide W-2</a:t>
            </a:r>
          </a:p>
        </p:txBody>
      </p:sp>
      <p:sp>
        <p:nvSpPr>
          <p:cNvPr id="27653" name="Text Placeholder 5"/>
          <p:cNvSpPr>
            <a:spLocks noGrp="1"/>
          </p:cNvSpPr>
          <p:nvPr>
            <p:ph type="body" sz="quarter" idx="3"/>
          </p:nvPr>
        </p:nvSpPr>
        <p:spPr bwMode="auto">
          <a:xfrm>
            <a:off x="5029200" y="533400"/>
            <a:ext cx="4041775"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2800" dirty="0" smtClean="0"/>
              <a:t>Independent Contractor</a:t>
            </a:r>
          </a:p>
        </p:txBody>
      </p:sp>
      <p:sp>
        <p:nvSpPr>
          <p:cNvPr id="7" name="Content Placeholder 6"/>
          <p:cNvSpPr>
            <a:spLocks noGrp="1"/>
          </p:cNvSpPr>
          <p:nvPr>
            <p:ph sz="quarter" idx="4"/>
          </p:nvPr>
        </p:nvSpPr>
        <p:spPr>
          <a:xfrm>
            <a:off x="4567966" y="1577180"/>
            <a:ext cx="4038600" cy="4495801"/>
          </a:xfrm>
        </p:spPr>
        <p:txBody>
          <a:bodyPr rtlCol="0">
            <a:noAutofit/>
          </a:bodyPr>
          <a:lstStyle/>
          <a:p>
            <a:pPr eaLnBrk="1" fontAlgn="auto" hangingPunct="1">
              <a:spcAft>
                <a:spcPts val="0"/>
              </a:spcAft>
              <a:defRPr/>
            </a:pPr>
            <a:r>
              <a:rPr lang="en-US" dirty="0" smtClean="0"/>
              <a:t>When the person for whom services are provided has the right to control or direct only the result of the work and not the means or the methods of the work</a:t>
            </a:r>
          </a:p>
          <a:p>
            <a:pPr eaLnBrk="1" fontAlgn="auto" hangingPunct="1">
              <a:spcAft>
                <a:spcPts val="0"/>
              </a:spcAft>
              <a:defRPr/>
            </a:pPr>
            <a:r>
              <a:rPr lang="en-US" dirty="0" smtClean="0"/>
              <a:t>IC has flexibility to purchase and structure own benefit plans</a:t>
            </a:r>
          </a:p>
          <a:p>
            <a:pPr eaLnBrk="1" fontAlgn="auto" hangingPunct="1">
              <a:spcAft>
                <a:spcPts val="0"/>
              </a:spcAft>
              <a:defRPr/>
            </a:pPr>
            <a:r>
              <a:rPr lang="en-US" dirty="0" smtClean="0"/>
              <a:t>Provide form 1099, as opposed to W-2</a:t>
            </a:r>
          </a:p>
          <a:p>
            <a:pPr eaLnBrk="1" fontAlgn="auto" hangingPunct="1">
              <a:spcAft>
                <a:spcPts val="0"/>
              </a:spcAft>
              <a:defRPr/>
            </a:pPr>
            <a:r>
              <a:rPr lang="en-US" dirty="0" smtClean="0"/>
              <a:t>No withholdings</a:t>
            </a:r>
          </a:p>
        </p:txBody>
      </p:sp>
      <p:sp>
        <p:nvSpPr>
          <p:cNvPr id="8" name="Slide Number Placeholder 7"/>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8C421E-1D23-445A-A32C-500150C2431B}" type="slidenum">
              <a:rPr lang="en-US" altLang="en-US">
                <a:solidFill>
                  <a:srgbClr val="898989"/>
                </a:solidFill>
                <a:latin typeface="Calibri" panose="020F0502020204030204" pitchFamily="34" charset="0"/>
              </a:rPr>
              <a:pPr eaLnBrk="1" hangingPunct="1"/>
              <a:t>3</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8647477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65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27652" grpId="0" build="p"/>
      <p:bldP spid="27653"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a:t>
            </a:r>
            <a:endParaRPr lang="en-US" dirty="0"/>
          </a:p>
        </p:txBody>
      </p:sp>
      <p:sp>
        <p:nvSpPr>
          <p:cNvPr id="3" name="Content Placeholder 2"/>
          <p:cNvSpPr>
            <a:spLocks noGrp="1"/>
          </p:cNvSpPr>
          <p:nvPr>
            <p:ph idx="1"/>
          </p:nvPr>
        </p:nvSpPr>
        <p:spPr/>
        <p:txBody>
          <a:bodyPr>
            <a:normAutofit/>
          </a:bodyPr>
          <a:lstStyle/>
          <a:p>
            <a:r>
              <a:rPr lang="en-US" dirty="0" smtClean="0"/>
              <a:t>Because the IRS cares – A LOT!</a:t>
            </a:r>
          </a:p>
          <a:p>
            <a:r>
              <a:rPr lang="en-US" dirty="0" smtClean="0"/>
              <a:t>Because we want to be compliant with the law</a:t>
            </a:r>
          </a:p>
          <a:p>
            <a:r>
              <a:rPr lang="en-US" dirty="0" smtClean="0"/>
              <a:t>Because </a:t>
            </a:r>
            <a:r>
              <a:rPr lang="en-US" dirty="0" smtClean="0"/>
              <a:t>penalties can be steep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strips(downLeft)">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0" presetClass="entr" presetSubtype="0" decel="10000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267200"/>
          </a:xfrm>
        </p:spPr>
        <p:txBody>
          <a:bodyPr/>
          <a:lstStyle/>
          <a:p>
            <a:endParaRPr lang="en-US" sz="1000" dirty="0" smtClean="0"/>
          </a:p>
          <a:p>
            <a:r>
              <a:rPr lang="en-US" dirty="0" smtClean="0"/>
              <a:t>Look at </a:t>
            </a:r>
            <a:r>
              <a:rPr lang="en-US" dirty="0" smtClean="0"/>
              <a:t>control:</a:t>
            </a:r>
          </a:p>
          <a:p>
            <a:pPr lvl="1"/>
            <a:r>
              <a:rPr lang="en-US" dirty="0" smtClean="0"/>
              <a:t>Behavioral </a:t>
            </a:r>
            <a:r>
              <a:rPr lang="en-US" dirty="0" smtClean="0"/>
              <a:t>control</a:t>
            </a:r>
          </a:p>
          <a:p>
            <a:pPr lvl="1"/>
            <a:r>
              <a:rPr lang="en-US" dirty="0" smtClean="0"/>
              <a:t>Financial </a:t>
            </a:r>
            <a:r>
              <a:rPr lang="en-US" dirty="0" smtClean="0"/>
              <a:t>control</a:t>
            </a:r>
          </a:p>
          <a:p>
            <a:r>
              <a:rPr lang="en-US" dirty="0" smtClean="0"/>
              <a:t>Look at Relationships</a:t>
            </a:r>
            <a:endParaRPr lang="en-US" dirty="0" smtClean="0"/>
          </a:p>
          <a:p>
            <a:pPr lvl="1">
              <a:buNone/>
            </a:pPr>
            <a:endParaRPr lang="en-US" dirty="0"/>
          </a:p>
        </p:txBody>
      </p:sp>
      <p:sp>
        <p:nvSpPr>
          <p:cNvPr id="4" name="Title 3"/>
          <p:cNvSpPr>
            <a:spLocks noGrp="1"/>
          </p:cNvSpPr>
          <p:nvPr>
            <p:ph type="title"/>
          </p:nvPr>
        </p:nvSpPr>
        <p:spPr/>
        <p:txBody>
          <a:bodyPr/>
          <a:lstStyle/>
          <a:p>
            <a:r>
              <a:rPr lang="en-US" dirty="0" smtClean="0"/>
              <a:t>Classification Rules</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Control	</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smtClean="0"/>
              <a:t>Do we have the </a:t>
            </a:r>
            <a:r>
              <a:rPr lang="en-US" sz="3600" i="1" dirty="0" smtClean="0"/>
              <a:t>right</a:t>
            </a:r>
            <a:r>
              <a:rPr lang="en-US" sz="3600" dirty="0" smtClean="0"/>
              <a:t> to direct or control the worker</a:t>
            </a:r>
            <a:r>
              <a:rPr lang="en-US" sz="3600" dirty="0" smtClean="0"/>
              <a:t>?</a:t>
            </a:r>
          </a:p>
          <a:p>
            <a:r>
              <a:rPr lang="en-US" dirty="0"/>
              <a:t>Indicators of behavioral control</a:t>
            </a:r>
          </a:p>
          <a:p>
            <a:pPr lvl="1"/>
            <a:r>
              <a:rPr lang="en-US" dirty="0"/>
              <a:t>When to do the work</a:t>
            </a:r>
          </a:p>
          <a:p>
            <a:pPr lvl="1"/>
            <a:r>
              <a:rPr lang="en-US" dirty="0"/>
              <a:t>Where to do the work</a:t>
            </a:r>
          </a:p>
          <a:p>
            <a:pPr lvl="1"/>
            <a:r>
              <a:rPr lang="en-US" dirty="0"/>
              <a:t>How they do their work</a:t>
            </a:r>
          </a:p>
          <a:p>
            <a:pPr lvl="1"/>
            <a:r>
              <a:rPr lang="en-US" dirty="0"/>
              <a:t>What tools are used</a:t>
            </a:r>
          </a:p>
          <a:p>
            <a:pPr lvl="1"/>
            <a:r>
              <a:rPr lang="en-US" dirty="0"/>
              <a:t>What order or sequence to follow</a:t>
            </a:r>
          </a:p>
          <a:p>
            <a:pPr lvl="1"/>
            <a:r>
              <a:rPr lang="en-US" dirty="0"/>
              <a:t>Is prior approval required?</a:t>
            </a:r>
          </a:p>
          <a:p>
            <a:pPr marL="0" indent="0">
              <a:buNone/>
            </a:pPr>
            <a:r>
              <a:rPr lang="en-US" sz="3600" dirty="0" smtClean="0"/>
              <a:t> </a:t>
            </a:r>
            <a:endParaRPr lang="en-US" sz="30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t>
            </a:r>
            <a:r>
              <a:rPr lang="en-US" dirty="0" smtClean="0"/>
              <a:t>Control</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Indicators </a:t>
            </a:r>
            <a:r>
              <a:rPr lang="en-US" sz="3600" dirty="0" smtClean="0"/>
              <a:t>of a independent contractor:</a:t>
            </a:r>
          </a:p>
          <a:p>
            <a:r>
              <a:rPr lang="en-US" dirty="0" smtClean="0"/>
              <a:t>Significant investment in equipment</a:t>
            </a:r>
          </a:p>
          <a:p>
            <a:r>
              <a:rPr lang="en-US" sz="3600" dirty="0" smtClean="0"/>
              <a:t>Unreimbursed </a:t>
            </a:r>
            <a:r>
              <a:rPr lang="en-US" sz="3600" dirty="0" smtClean="0"/>
              <a:t>expenses</a:t>
            </a:r>
          </a:p>
          <a:p>
            <a:r>
              <a:rPr lang="en-US" dirty="0" smtClean="0"/>
              <a:t>Have fixed costs</a:t>
            </a:r>
          </a:p>
          <a:p>
            <a:r>
              <a:rPr lang="en-US" sz="3600" dirty="0" smtClean="0"/>
              <a:t>Services </a:t>
            </a:r>
            <a:r>
              <a:rPr lang="en-US" sz="3600" dirty="0"/>
              <a:t>available to the market</a:t>
            </a:r>
          </a:p>
          <a:p>
            <a:r>
              <a:rPr lang="en-US" sz="3600" dirty="0" smtClean="0"/>
              <a:t>Paid a flat fee</a:t>
            </a:r>
            <a:endParaRPr lang="en-US" sz="3600" dirty="0"/>
          </a:p>
          <a:p>
            <a:pPr marL="457200" lvl="1" indent="0">
              <a:buNone/>
            </a:pPr>
            <a:endParaRPr lang="en-US" dirty="0" smtClean="0"/>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Bottom)">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lide(fromBottom)">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Relationship	</a:t>
            </a:r>
            <a:endParaRPr lang="en-US" dirty="0"/>
          </a:p>
        </p:txBody>
      </p:sp>
      <p:sp>
        <p:nvSpPr>
          <p:cNvPr id="3" name="Content Placeholder 2"/>
          <p:cNvSpPr>
            <a:spLocks noGrp="1"/>
          </p:cNvSpPr>
          <p:nvPr>
            <p:ph idx="1"/>
          </p:nvPr>
        </p:nvSpPr>
        <p:spPr/>
        <p:txBody>
          <a:bodyPr>
            <a:normAutofit/>
          </a:bodyPr>
          <a:lstStyle/>
          <a:p>
            <a:r>
              <a:rPr lang="en-US" sz="4000" dirty="0" smtClean="0"/>
              <a:t>Written contracts</a:t>
            </a:r>
          </a:p>
          <a:p>
            <a:pPr lvl="1"/>
            <a:r>
              <a:rPr lang="en-US" sz="3600" dirty="0" smtClean="0"/>
              <a:t>But substance, not label rules</a:t>
            </a:r>
          </a:p>
          <a:p>
            <a:r>
              <a:rPr lang="en-US" sz="4000" dirty="0" smtClean="0"/>
              <a:t>Employee benefits</a:t>
            </a:r>
          </a:p>
          <a:p>
            <a:r>
              <a:rPr lang="en-US" sz="4000" dirty="0" smtClean="0"/>
              <a:t>Permanency of the relationship</a:t>
            </a:r>
          </a:p>
          <a:p>
            <a:r>
              <a:rPr lang="en-US" sz="4000" dirty="0" smtClean="0"/>
              <a:t>Services provided as key activity of the business</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4"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from="(-#ppt_w/2)" to="(#ppt_x)" calcmode="lin" valueType="num">
                                      <p:cBhvr>
                                        <p:cTn id="41" dur="600" fill="hold">
                                          <p:stCondLst>
                                            <p:cond delay="0"/>
                                          </p:stCondLst>
                                        </p:cTn>
                                        <p:tgtEl>
                                          <p:spTgt spid="3">
                                            <p:txEl>
                                              <p:pRg st="2" end="2"/>
                                            </p:txEl>
                                          </p:spTgt>
                                        </p:tgtEl>
                                        <p:attrNameLst>
                                          <p:attrName>ppt_x</p:attrName>
                                        </p:attrNameLst>
                                      </p:cBhvr>
                                    </p:anim>
                                    <p:anim from="0" to="-1.0" calcmode="lin" valueType="num">
                                      <p:cBhvr>
                                        <p:cTn id="42" dur="200" decel="50000" autoRev="1" fill="hold">
                                          <p:stCondLst>
                                            <p:cond delay="600"/>
                                          </p:stCondLst>
                                        </p:cTn>
                                        <p:tgtEl>
                                          <p:spTgt spid="3">
                                            <p:txEl>
                                              <p:pRg st="2" end="2"/>
                                            </p:txEl>
                                          </p:spTgt>
                                        </p:tgtEl>
                                        <p:attrNameLst>
                                          <p:attrName>xshear</p:attrName>
                                        </p:attrNameLst>
                                      </p:cBhvr>
                                    </p:anim>
                                    <p:animScale>
                                      <p:cBhvr>
                                        <p:cTn id="43" dur="200" decel="100000" autoRev="1" fill="hold">
                                          <p:stCondLst>
                                            <p:cond delay="600"/>
                                          </p:stCondLst>
                                        </p:cTn>
                                        <p:tgtEl>
                                          <p:spTgt spid="3">
                                            <p:txEl>
                                              <p:pRg st="2" end="2"/>
                                            </p:txEl>
                                          </p:spTgt>
                                        </p:tgtEl>
                                      </p:cBhvr>
                                      <p:from x="100000" y="100000"/>
                                      <p:to x="80000" y="100000"/>
                                    </p:animScale>
                                    <p:anim by="(#ppt_h/3+#ppt_w*0.1)" calcmode="lin" valueType="num">
                                      <p:cBhvr additive="sum">
                                        <p:cTn id="44"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p:cTn id="4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54" presetClass="entr" presetSubtype="0" accel="10000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6"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7"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038600"/>
          </a:xfrm>
        </p:spPr>
        <p:txBody>
          <a:bodyPr/>
          <a:lstStyle/>
          <a:p>
            <a:endParaRPr lang="en-US" sz="1000" dirty="0" smtClean="0"/>
          </a:p>
          <a:p>
            <a:r>
              <a:rPr lang="en-US" dirty="0"/>
              <a:t>Specific factors that are used by the IRS in determining whether an individual is an employee or an independent </a:t>
            </a:r>
            <a:r>
              <a:rPr lang="en-US" dirty="0" smtClean="0"/>
              <a:t>contractor. The </a:t>
            </a:r>
            <a:r>
              <a:rPr lang="en-US" dirty="0"/>
              <a:t>listing is commonly referred to as the "20 factors" test</a:t>
            </a:r>
            <a:r>
              <a:rPr lang="en-US" dirty="0" smtClean="0"/>
              <a:t>.</a:t>
            </a:r>
          </a:p>
          <a:p>
            <a:r>
              <a:rPr lang="en-US" dirty="0" smtClean="0"/>
              <a:t>No one factor is determinative. Need to weigh all the facts and circumstance.</a:t>
            </a:r>
          </a:p>
          <a:p>
            <a:r>
              <a:rPr lang="en-US" dirty="0" smtClean="0"/>
              <a:t>The t</a:t>
            </a:r>
            <a:r>
              <a:rPr lang="en-US" dirty="0" smtClean="0"/>
              <a:t>wenty factors are not all inclusive and other factors might come into play.</a:t>
            </a:r>
            <a:endParaRPr lang="en-US" dirty="0" smtClean="0"/>
          </a:p>
          <a:p>
            <a:pPr lvl="1">
              <a:buNone/>
            </a:pPr>
            <a:endParaRPr lang="en-US" dirty="0"/>
          </a:p>
        </p:txBody>
      </p:sp>
      <p:sp>
        <p:nvSpPr>
          <p:cNvPr id="4" name="Title 3"/>
          <p:cNvSpPr>
            <a:spLocks noGrp="1"/>
          </p:cNvSpPr>
          <p:nvPr>
            <p:ph type="title"/>
          </p:nvPr>
        </p:nvSpPr>
        <p:spPr/>
        <p:txBody>
          <a:bodyPr/>
          <a:lstStyle/>
          <a:p>
            <a:r>
              <a:rPr lang="en-US" dirty="0" smtClean="0"/>
              <a:t>Factors to consider</a:t>
            </a:r>
            <a:endParaRPr lang="en-US" dirty="0"/>
          </a:p>
        </p:txBody>
      </p:sp>
    </p:spTree>
    <p:extLst>
      <p:ext uri="{BB962C8B-B14F-4D97-AF65-F5344CB8AC3E}">
        <p14:creationId xmlns:p14="http://schemas.microsoft.com/office/powerpoint/2010/main" val="300221253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UW_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UW_Logo</Template>
  <TotalTime>3286</TotalTime>
  <Words>1571</Words>
  <Application>Microsoft Office PowerPoint</Application>
  <PresentationFormat>On-screen Show (4:3)</PresentationFormat>
  <Paragraphs>213</Paragraphs>
  <Slides>27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ＭＳ Ｐゴシック</vt:lpstr>
      <vt:lpstr>Arial</vt:lpstr>
      <vt:lpstr>Calibri</vt:lpstr>
      <vt:lpstr>UW_Logo</vt:lpstr>
      <vt:lpstr>Employee or Independent Contractor?</vt:lpstr>
      <vt:lpstr>Outline</vt:lpstr>
      <vt:lpstr>PowerPoint Presentation</vt:lpstr>
      <vt:lpstr>Why do we care?</vt:lpstr>
      <vt:lpstr>Classification Rules</vt:lpstr>
      <vt:lpstr>Behavioral Control </vt:lpstr>
      <vt:lpstr>Financial Control</vt:lpstr>
      <vt:lpstr>Type of Relationship </vt:lpstr>
      <vt:lpstr>Factors to consider</vt:lpstr>
      <vt:lpstr>20 factors Test</vt:lpstr>
      <vt:lpstr>20 factors Test</vt:lpstr>
      <vt:lpstr>20 factors Test</vt:lpstr>
      <vt:lpstr>20 factors Test</vt:lpstr>
      <vt:lpstr>Who is an Employee - Recap</vt:lpstr>
      <vt:lpstr>Forms and taxes for employees</vt:lpstr>
      <vt:lpstr>Who is an Independent Contractor - Recap</vt:lpstr>
      <vt:lpstr>Taxes and forms for independent contractors</vt:lpstr>
      <vt:lpstr>How do I make the determination? </vt:lpstr>
      <vt:lpstr>Tricky situations </vt:lpstr>
      <vt:lpstr>Independent Contractor Policy (APS 32.3)</vt:lpstr>
      <vt:lpstr>Independent Contractor Classification</vt:lpstr>
      <vt:lpstr>Case Studies</vt:lpstr>
      <vt:lpstr>Case Studies</vt:lpstr>
      <vt:lpstr>Case Studies</vt:lpstr>
      <vt:lpstr>Case Studies</vt:lpstr>
      <vt:lpstr>Case Studies </vt:lpstr>
      <vt:lpstr>Questions? &amp; Resources</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or Independent Contractor?</dc:title>
  <dc:creator>jeshana</dc:creator>
  <cp:lastModifiedBy>Mona El Souessy</cp:lastModifiedBy>
  <cp:revision>169</cp:revision>
  <dcterms:created xsi:type="dcterms:W3CDTF">2010-04-22T17:06:40Z</dcterms:created>
  <dcterms:modified xsi:type="dcterms:W3CDTF">2014-09-18T17:29:51Z</dcterms:modified>
</cp:coreProperties>
</file>