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8" r:id="rId3"/>
    <p:sldId id="262" r:id="rId4"/>
    <p:sldId id="261" r:id="rId5"/>
    <p:sldId id="268" r:id="rId6"/>
    <p:sldId id="260" r:id="rId7"/>
    <p:sldId id="269" r:id="rId8"/>
    <p:sldId id="259" r:id="rId9"/>
    <p:sldId id="267" r:id="rId10"/>
    <p:sldId id="270" r:id="rId11"/>
    <p:sldId id="257" r:id="rId12"/>
    <p:sldId id="266" r:id="rId13"/>
    <p:sldId id="265" r:id="rId14"/>
    <p:sldId id="264" r:id="rId15"/>
    <p:sldId id="271" r:id="rId16"/>
    <p:sldId id="272" r:id="rId17"/>
    <p:sldId id="273" r:id="rId18"/>
    <p:sldId id="274" r:id="rId19"/>
    <p:sldId id="26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9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AC9CB3-F16D-4875-8D3B-0CC6C48C3F2A}" type="datetimeFigureOut">
              <a:rPr lang="en-US" smtClean="0"/>
              <a:pPr/>
              <a:t>8/18/2010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86F3C-70F3-4F63-A809-E941BABB963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3650CB-8E42-4302-B75C-08C96EBCA208}" type="datetimeFigureOut">
              <a:rPr lang="en-US" smtClean="0"/>
              <a:t>8/18/2010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1DFD13-D051-4E81-B01A-8C5B6CBF49F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5FD4009-32BA-4925-82C9-71712E812623}" type="datetime1">
              <a:rPr lang="en-US" smtClean="0"/>
              <a:t>8/18/2010</a:t>
            </a:fld>
            <a:endParaRPr lang="en-US"/>
          </a:p>
        </p:txBody>
      </p:sp>
      <p:sp>
        <p:nvSpPr>
          <p:cNvPr id="20" name="Footer Placeholder 19"/>
          <p:cNvSpPr>
            <a:spLocks noGrp="1"/>
          </p:cNvSpPr>
          <p:nvPr>
            <p:ph type="ftr" sz="quarter" idx="11"/>
          </p:nvPr>
        </p:nvSpPr>
        <p:spPr/>
        <p:txBody>
          <a:bodyPr/>
          <a:lstStyle>
            <a:extLst/>
          </a:lstStyle>
          <a:p>
            <a:r>
              <a:rPr lang="en-US" smtClean="0"/>
              <a:t>          © 2010 </a:t>
            </a:r>
            <a:endParaRPr lang="en-US"/>
          </a:p>
        </p:txBody>
      </p:sp>
      <p:sp>
        <p:nvSpPr>
          <p:cNvPr id="10" name="Slide Number Placeholder 9"/>
          <p:cNvSpPr>
            <a:spLocks noGrp="1"/>
          </p:cNvSpPr>
          <p:nvPr>
            <p:ph type="sldNum" sz="quarter" idx="12"/>
          </p:nvPr>
        </p:nvSpPr>
        <p:spPr/>
        <p:txBody>
          <a:bodyPr/>
          <a:lstStyle>
            <a:extLst/>
          </a:lstStyle>
          <a:p>
            <a:fld id="{C477644E-4F98-40DF-85AE-29084D7A091A}"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ABDEE8-5EBE-43D2-B95A-D08BCD15EB49}" type="datetime1">
              <a:rPr lang="en-US" smtClean="0"/>
              <a:t>8/18/2010</a:t>
            </a:fld>
            <a:endParaRPr lang="en-US"/>
          </a:p>
        </p:txBody>
      </p:sp>
      <p:sp>
        <p:nvSpPr>
          <p:cNvPr id="5" name="Footer Placeholder 4"/>
          <p:cNvSpPr>
            <a:spLocks noGrp="1"/>
          </p:cNvSpPr>
          <p:nvPr>
            <p:ph type="ftr" sz="quarter" idx="11"/>
          </p:nvPr>
        </p:nvSpPr>
        <p:spPr/>
        <p:txBody>
          <a:bodyPr/>
          <a:lstStyle>
            <a:extLst/>
          </a:lstStyle>
          <a:p>
            <a:r>
              <a:rPr lang="en-US" smtClean="0"/>
              <a:t>          © 2010 </a:t>
            </a:r>
            <a:endParaRPr lang="en-US"/>
          </a:p>
        </p:txBody>
      </p:sp>
      <p:sp>
        <p:nvSpPr>
          <p:cNvPr id="6" name="Slide Number Placeholder 5"/>
          <p:cNvSpPr>
            <a:spLocks noGrp="1"/>
          </p:cNvSpPr>
          <p:nvPr>
            <p:ph type="sldNum" sz="quarter" idx="12"/>
          </p:nvPr>
        </p:nvSpPr>
        <p:spPr/>
        <p:txBody>
          <a:bodyPr/>
          <a:lstStyle>
            <a:extLst/>
          </a:lstStyle>
          <a:p>
            <a:fld id="{C477644E-4F98-40DF-85AE-29084D7A09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EA2862-36C4-4834-8F98-A0DD676E529C}" type="datetime1">
              <a:rPr lang="en-US" smtClean="0"/>
              <a:t>8/18/2010</a:t>
            </a:fld>
            <a:endParaRPr lang="en-US"/>
          </a:p>
        </p:txBody>
      </p:sp>
      <p:sp>
        <p:nvSpPr>
          <p:cNvPr id="5" name="Footer Placeholder 4"/>
          <p:cNvSpPr>
            <a:spLocks noGrp="1"/>
          </p:cNvSpPr>
          <p:nvPr>
            <p:ph type="ftr" sz="quarter" idx="11"/>
          </p:nvPr>
        </p:nvSpPr>
        <p:spPr/>
        <p:txBody>
          <a:bodyPr/>
          <a:lstStyle>
            <a:extLst/>
          </a:lstStyle>
          <a:p>
            <a:r>
              <a:rPr lang="en-US" smtClean="0"/>
              <a:t>          © 2010 </a:t>
            </a:r>
            <a:endParaRPr lang="en-US"/>
          </a:p>
        </p:txBody>
      </p:sp>
      <p:sp>
        <p:nvSpPr>
          <p:cNvPr id="6" name="Slide Number Placeholder 5"/>
          <p:cNvSpPr>
            <a:spLocks noGrp="1"/>
          </p:cNvSpPr>
          <p:nvPr>
            <p:ph type="sldNum" sz="quarter" idx="12"/>
          </p:nvPr>
        </p:nvSpPr>
        <p:spPr/>
        <p:txBody>
          <a:bodyPr/>
          <a:lstStyle>
            <a:extLst/>
          </a:lstStyle>
          <a:p>
            <a:fld id="{C477644E-4F98-40DF-85AE-29084D7A09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2A5E7E-8CE4-43B7-8784-A1EAC4467926}" type="datetime1">
              <a:rPr lang="en-US" smtClean="0"/>
              <a:t>8/18/2010</a:t>
            </a:fld>
            <a:endParaRPr lang="en-US"/>
          </a:p>
        </p:txBody>
      </p:sp>
      <p:sp>
        <p:nvSpPr>
          <p:cNvPr id="5" name="Footer Placeholder 4"/>
          <p:cNvSpPr>
            <a:spLocks noGrp="1"/>
          </p:cNvSpPr>
          <p:nvPr>
            <p:ph type="ftr" sz="quarter" idx="11"/>
          </p:nvPr>
        </p:nvSpPr>
        <p:spPr/>
        <p:txBody>
          <a:bodyPr/>
          <a:lstStyle>
            <a:extLst/>
          </a:lstStyle>
          <a:p>
            <a:r>
              <a:rPr lang="en-US" smtClean="0"/>
              <a:t>          © 2010 </a:t>
            </a:r>
            <a:endParaRPr lang="en-US"/>
          </a:p>
        </p:txBody>
      </p:sp>
      <p:sp>
        <p:nvSpPr>
          <p:cNvPr id="6" name="Slide Number Placeholder 5"/>
          <p:cNvSpPr>
            <a:spLocks noGrp="1"/>
          </p:cNvSpPr>
          <p:nvPr>
            <p:ph type="sldNum" sz="quarter" idx="12"/>
          </p:nvPr>
        </p:nvSpPr>
        <p:spPr/>
        <p:txBody>
          <a:bodyPr/>
          <a:lstStyle>
            <a:extLst/>
          </a:lstStyle>
          <a:p>
            <a:fld id="{C477644E-4F98-40DF-85AE-29084D7A09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8371C6A-59E6-4DBC-9831-5787AC306BFC}" type="datetime1">
              <a:rPr lang="en-US" smtClean="0"/>
              <a:t>8/18/2010</a:t>
            </a:fld>
            <a:endParaRPr lang="en-US"/>
          </a:p>
        </p:txBody>
      </p:sp>
      <p:sp>
        <p:nvSpPr>
          <p:cNvPr id="5" name="Footer Placeholder 4"/>
          <p:cNvSpPr>
            <a:spLocks noGrp="1"/>
          </p:cNvSpPr>
          <p:nvPr>
            <p:ph type="ftr" sz="quarter" idx="11"/>
          </p:nvPr>
        </p:nvSpPr>
        <p:spPr/>
        <p:txBody>
          <a:bodyPr/>
          <a:lstStyle>
            <a:extLst/>
          </a:lstStyle>
          <a:p>
            <a:r>
              <a:rPr lang="en-US" smtClean="0"/>
              <a:t>          © 2010 </a:t>
            </a:r>
            <a:endParaRPr lang="en-US"/>
          </a:p>
        </p:txBody>
      </p:sp>
      <p:sp>
        <p:nvSpPr>
          <p:cNvPr id="6" name="Slide Number Placeholder 5"/>
          <p:cNvSpPr>
            <a:spLocks noGrp="1"/>
          </p:cNvSpPr>
          <p:nvPr>
            <p:ph type="sldNum" sz="quarter" idx="12"/>
          </p:nvPr>
        </p:nvSpPr>
        <p:spPr/>
        <p:txBody>
          <a:bodyPr/>
          <a:lstStyle>
            <a:extLst/>
          </a:lstStyle>
          <a:p>
            <a:fld id="{C477644E-4F98-40DF-85AE-29084D7A091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B818AA-8A21-49CA-902D-B9B28BF238AA}" type="datetime1">
              <a:rPr lang="en-US" smtClean="0"/>
              <a:t>8/18/2010</a:t>
            </a:fld>
            <a:endParaRPr lang="en-US"/>
          </a:p>
        </p:txBody>
      </p:sp>
      <p:sp>
        <p:nvSpPr>
          <p:cNvPr id="6" name="Footer Placeholder 5"/>
          <p:cNvSpPr>
            <a:spLocks noGrp="1"/>
          </p:cNvSpPr>
          <p:nvPr>
            <p:ph type="ftr" sz="quarter" idx="11"/>
          </p:nvPr>
        </p:nvSpPr>
        <p:spPr/>
        <p:txBody>
          <a:bodyPr/>
          <a:lstStyle>
            <a:extLst/>
          </a:lstStyle>
          <a:p>
            <a:r>
              <a:rPr lang="en-US" smtClean="0"/>
              <a:t>          © 2010 </a:t>
            </a:r>
            <a:endParaRPr lang="en-US"/>
          </a:p>
        </p:txBody>
      </p:sp>
      <p:sp>
        <p:nvSpPr>
          <p:cNvPr id="7" name="Slide Number Placeholder 6"/>
          <p:cNvSpPr>
            <a:spLocks noGrp="1"/>
          </p:cNvSpPr>
          <p:nvPr>
            <p:ph type="sldNum" sz="quarter" idx="12"/>
          </p:nvPr>
        </p:nvSpPr>
        <p:spPr/>
        <p:txBody>
          <a:bodyPr/>
          <a:lstStyle>
            <a:extLst/>
          </a:lstStyle>
          <a:p>
            <a:fld id="{C477644E-4F98-40DF-85AE-29084D7A09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A9F4F31-FA0C-43E3-B6B1-2E5EF17B63AB}" type="datetime1">
              <a:rPr lang="en-US" smtClean="0"/>
              <a:t>8/18/2010</a:t>
            </a:fld>
            <a:endParaRPr lang="en-US"/>
          </a:p>
        </p:txBody>
      </p:sp>
      <p:sp>
        <p:nvSpPr>
          <p:cNvPr id="8" name="Footer Placeholder 7"/>
          <p:cNvSpPr>
            <a:spLocks noGrp="1"/>
          </p:cNvSpPr>
          <p:nvPr>
            <p:ph type="ftr" sz="quarter" idx="11"/>
          </p:nvPr>
        </p:nvSpPr>
        <p:spPr/>
        <p:txBody>
          <a:bodyPr/>
          <a:lstStyle>
            <a:extLst/>
          </a:lstStyle>
          <a:p>
            <a:r>
              <a:rPr lang="en-US" smtClean="0"/>
              <a:t>          © 2010 </a:t>
            </a:r>
            <a:endParaRPr lang="en-US"/>
          </a:p>
        </p:txBody>
      </p:sp>
      <p:sp>
        <p:nvSpPr>
          <p:cNvPr id="9" name="Slide Number Placeholder 8"/>
          <p:cNvSpPr>
            <a:spLocks noGrp="1"/>
          </p:cNvSpPr>
          <p:nvPr>
            <p:ph type="sldNum" sz="quarter" idx="12"/>
          </p:nvPr>
        </p:nvSpPr>
        <p:spPr/>
        <p:txBody>
          <a:bodyPr/>
          <a:lstStyle>
            <a:extLst/>
          </a:lstStyle>
          <a:p>
            <a:fld id="{C477644E-4F98-40DF-85AE-29084D7A09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47889AF-D108-48D0-AF0E-EB0777F0ED9A}" type="datetime1">
              <a:rPr lang="en-US" smtClean="0"/>
              <a:t>8/18/2010</a:t>
            </a:fld>
            <a:endParaRPr lang="en-US"/>
          </a:p>
        </p:txBody>
      </p:sp>
      <p:sp>
        <p:nvSpPr>
          <p:cNvPr id="4" name="Footer Placeholder 3"/>
          <p:cNvSpPr>
            <a:spLocks noGrp="1"/>
          </p:cNvSpPr>
          <p:nvPr>
            <p:ph type="ftr" sz="quarter" idx="11"/>
          </p:nvPr>
        </p:nvSpPr>
        <p:spPr/>
        <p:txBody>
          <a:bodyPr/>
          <a:lstStyle>
            <a:extLst/>
          </a:lstStyle>
          <a:p>
            <a:r>
              <a:rPr lang="en-US" smtClean="0"/>
              <a:t>          © 2010 </a:t>
            </a:r>
            <a:endParaRPr lang="en-US"/>
          </a:p>
        </p:txBody>
      </p:sp>
      <p:sp>
        <p:nvSpPr>
          <p:cNvPr id="5" name="Slide Number Placeholder 4"/>
          <p:cNvSpPr>
            <a:spLocks noGrp="1"/>
          </p:cNvSpPr>
          <p:nvPr>
            <p:ph type="sldNum" sz="quarter" idx="12"/>
          </p:nvPr>
        </p:nvSpPr>
        <p:spPr/>
        <p:txBody>
          <a:bodyPr/>
          <a:lstStyle>
            <a:extLst/>
          </a:lstStyle>
          <a:p>
            <a:fld id="{C477644E-4F98-40DF-85AE-29084D7A09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B70A701-F2EE-4124-872D-9C85E2035BA9}" type="datetime1">
              <a:rPr lang="en-US" smtClean="0"/>
              <a:t>8/18/2010</a:t>
            </a:fld>
            <a:endParaRPr lang="en-US"/>
          </a:p>
        </p:txBody>
      </p:sp>
      <p:sp>
        <p:nvSpPr>
          <p:cNvPr id="3" name="Footer Placeholder 2"/>
          <p:cNvSpPr>
            <a:spLocks noGrp="1"/>
          </p:cNvSpPr>
          <p:nvPr>
            <p:ph type="ftr" sz="quarter" idx="11"/>
          </p:nvPr>
        </p:nvSpPr>
        <p:spPr/>
        <p:txBody>
          <a:bodyPr/>
          <a:lstStyle>
            <a:extLst/>
          </a:lstStyle>
          <a:p>
            <a:r>
              <a:rPr lang="en-US" smtClean="0"/>
              <a:t>          © 2010 </a:t>
            </a:r>
            <a:endParaRPr lang="en-US"/>
          </a:p>
        </p:txBody>
      </p:sp>
      <p:sp>
        <p:nvSpPr>
          <p:cNvPr id="4" name="Slide Number Placeholder 3"/>
          <p:cNvSpPr>
            <a:spLocks noGrp="1"/>
          </p:cNvSpPr>
          <p:nvPr>
            <p:ph type="sldNum" sz="quarter" idx="12"/>
          </p:nvPr>
        </p:nvSpPr>
        <p:spPr/>
        <p:txBody>
          <a:bodyPr/>
          <a:lstStyle>
            <a:extLst/>
          </a:lstStyle>
          <a:p>
            <a:fld id="{C477644E-4F98-40DF-85AE-29084D7A091A}"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338D221-FD8D-4337-909F-F2A9A21A5D94}" type="datetime1">
              <a:rPr lang="en-US" smtClean="0"/>
              <a:t>8/18/2010</a:t>
            </a:fld>
            <a:endParaRPr lang="en-US"/>
          </a:p>
        </p:txBody>
      </p:sp>
      <p:sp>
        <p:nvSpPr>
          <p:cNvPr id="6" name="Footer Placeholder 5"/>
          <p:cNvSpPr>
            <a:spLocks noGrp="1"/>
          </p:cNvSpPr>
          <p:nvPr>
            <p:ph type="ftr" sz="quarter" idx="11"/>
          </p:nvPr>
        </p:nvSpPr>
        <p:spPr/>
        <p:txBody>
          <a:bodyPr/>
          <a:lstStyle>
            <a:extLst/>
          </a:lstStyle>
          <a:p>
            <a:r>
              <a:rPr lang="en-US" smtClean="0"/>
              <a:t>          © 2010 </a:t>
            </a:r>
            <a:endParaRPr lang="en-US"/>
          </a:p>
        </p:txBody>
      </p:sp>
      <p:sp>
        <p:nvSpPr>
          <p:cNvPr id="7" name="Slide Number Placeholder 6"/>
          <p:cNvSpPr>
            <a:spLocks noGrp="1"/>
          </p:cNvSpPr>
          <p:nvPr>
            <p:ph type="sldNum" sz="quarter" idx="12"/>
          </p:nvPr>
        </p:nvSpPr>
        <p:spPr/>
        <p:txBody>
          <a:bodyPr/>
          <a:lstStyle>
            <a:extLst/>
          </a:lstStyle>
          <a:p>
            <a:fld id="{C477644E-4F98-40DF-85AE-29084D7A09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73F69A9-388A-4265-B783-936F5CD9E8D3}" type="datetime1">
              <a:rPr lang="en-US" smtClean="0"/>
              <a:t>8/18/2010</a:t>
            </a:fld>
            <a:endParaRPr lang="en-US"/>
          </a:p>
        </p:txBody>
      </p:sp>
      <p:sp>
        <p:nvSpPr>
          <p:cNvPr id="6" name="Footer Placeholder 5"/>
          <p:cNvSpPr>
            <a:spLocks noGrp="1"/>
          </p:cNvSpPr>
          <p:nvPr>
            <p:ph type="ftr" sz="quarter" idx="11"/>
          </p:nvPr>
        </p:nvSpPr>
        <p:spPr/>
        <p:txBody>
          <a:bodyPr/>
          <a:lstStyle>
            <a:extLst/>
          </a:lstStyle>
          <a:p>
            <a:r>
              <a:rPr lang="en-US" smtClean="0"/>
              <a:t>          © 2010 </a:t>
            </a:r>
            <a:endParaRPr lang="en-US"/>
          </a:p>
        </p:txBody>
      </p:sp>
      <p:sp>
        <p:nvSpPr>
          <p:cNvPr id="7" name="Slide Number Placeholder 6"/>
          <p:cNvSpPr>
            <a:spLocks noGrp="1"/>
          </p:cNvSpPr>
          <p:nvPr>
            <p:ph type="sldNum" sz="quarter" idx="12"/>
          </p:nvPr>
        </p:nvSpPr>
        <p:spPr/>
        <p:txBody>
          <a:bodyPr/>
          <a:lstStyle>
            <a:extLst/>
          </a:lstStyle>
          <a:p>
            <a:fld id="{C477644E-4F98-40DF-85AE-29084D7A091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41D234B-E0B3-4AC7-BB16-C594DF26CA47}" type="datetime1">
              <a:rPr lang="en-US" smtClean="0"/>
              <a:t>8/18/2010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          © 2010 </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477644E-4F98-40DF-85AE-29084D7A091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f2.washington.edu/fm/tax/ee-ic/independent-contractors" TargetMode="External"/><Relationship Id="rId2" Type="http://schemas.openxmlformats.org/officeDocument/2006/relationships/hyperlink" Target="http://www.irs.gov/businesses/small/article/0,,id=99921,00.html" TargetMode="External"/><Relationship Id="rId1" Type="http://schemas.openxmlformats.org/officeDocument/2006/relationships/slideLayout" Target="../slideLayouts/slideLayout2.xml"/><Relationship Id="rId4" Type="http://schemas.openxmlformats.org/officeDocument/2006/relationships/hyperlink" Target="mailto:jeshana@uw.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sz="3600" dirty="0"/>
          </a:p>
        </p:txBody>
      </p:sp>
      <p:sp>
        <p:nvSpPr>
          <p:cNvPr id="3" name="Subtitle 2"/>
          <p:cNvSpPr>
            <a:spLocks noGrp="1"/>
          </p:cNvSpPr>
          <p:nvPr>
            <p:ph type="subTitle" idx="1"/>
          </p:nvPr>
        </p:nvSpPr>
        <p:spPr/>
        <p:txBody>
          <a:bodyPr/>
          <a:lstStyle/>
          <a:p>
            <a:r>
              <a:rPr lang="en-US" sz="3600" dirty="0" smtClean="0"/>
              <a:t>Employee or Independent Contractor?</a:t>
            </a:r>
          </a:p>
          <a:p>
            <a:endParaRPr lang="en-US" dirty="0" smtClean="0"/>
          </a:p>
          <a:p>
            <a:r>
              <a:rPr lang="en-US" dirty="0" smtClean="0"/>
              <a:t>UW Campus Tax Training Series 2010</a:t>
            </a:r>
            <a:endParaRPr lang="en-US" dirty="0"/>
          </a:p>
        </p:txBody>
      </p:sp>
      <p:sp>
        <p:nvSpPr>
          <p:cNvPr id="4" name="Footer Placeholder 3"/>
          <p:cNvSpPr>
            <a:spLocks noGrp="1"/>
          </p:cNvSpPr>
          <p:nvPr>
            <p:ph type="ftr" sz="quarter" idx="11"/>
          </p:nvPr>
        </p:nvSpPr>
        <p:spPr/>
        <p:txBody>
          <a:bodyPr/>
          <a:lstStyle/>
          <a:p>
            <a:endParaRPr lang="en-US" dirty="0" smtClean="0"/>
          </a:p>
          <a:p>
            <a:endParaRPr lang="en-US" dirty="0" smtClean="0"/>
          </a:p>
          <a:p>
            <a:endParaRPr lang="en-US" dirty="0" smtClean="0"/>
          </a:p>
          <a:p>
            <a:endParaRPr lang="en-US" dirty="0" smtClean="0"/>
          </a:p>
          <a:p>
            <a:r>
              <a:rPr lang="en-US" sz="1000" dirty="0" smtClean="0"/>
              <a:t>						© 2010</a:t>
            </a:r>
            <a:endParaRPr lang="en-US" sz="1000"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an Employee - Recap</a:t>
            </a:r>
            <a:endParaRPr lang="en-US" dirty="0"/>
          </a:p>
        </p:txBody>
      </p:sp>
      <p:sp>
        <p:nvSpPr>
          <p:cNvPr id="3" name="Content Placeholder 2"/>
          <p:cNvSpPr>
            <a:spLocks noGrp="1"/>
          </p:cNvSpPr>
          <p:nvPr>
            <p:ph idx="1"/>
          </p:nvPr>
        </p:nvSpPr>
        <p:spPr/>
        <p:txBody>
          <a:bodyPr/>
          <a:lstStyle/>
          <a:p>
            <a:endParaRPr lang="en-US" dirty="0" smtClean="0"/>
          </a:p>
          <a:p>
            <a:r>
              <a:rPr lang="en-US" dirty="0" smtClean="0"/>
              <a:t>UW has the right to control the work</a:t>
            </a:r>
          </a:p>
          <a:p>
            <a:r>
              <a:rPr lang="en-US" dirty="0" smtClean="0"/>
              <a:t>UW provides all supplies and equipment</a:t>
            </a:r>
          </a:p>
          <a:p>
            <a:r>
              <a:rPr lang="en-US" dirty="0" smtClean="0"/>
              <a:t>UW pays individual on an hourly, weekly, monthly basis</a:t>
            </a:r>
          </a:p>
          <a:p>
            <a:r>
              <a:rPr lang="en-US" dirty="0" smtClean="0"/>
              <a:t>UW provides benefits – health insurance, vacation time, sick leave</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          © 2010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and taxes for employees</a:t>
            </a:r>
            <a:endParaRPr lang="en-US" dirty="0"/>
          </a:p>
        </p:txBody>
      </p:sp>
      <p:sp>
        <p:nvSpPr>
          <p:cNvPr id="3" name="Content Placeholder 2"/>
          <p:cNvSpPr>
            <a:spLocks noGrp="1"/>
          </p:cNvSpPr>
          <p:nvPr>
            <p:ph idx="1"/>
          </p:nvPr>
        </p:nvSpPr>
        <p:spPr/>
        <p:txBody>
          <a:bodyPr>
            <a:normAutofit/>
          </a:bodyPr>
          <a:lstStyle/>
          <a:p>
            <a:r>
              <a:rPr lang="en-US" sz="4000" dirty="0" smtClean="0"/>
              <a:t>Federal income tax withholding</a:t>
            </a:r>
          </a:p>
          <a:p>
            <a:r>
              <a:rPr lang="en-US" sz="4000" dirty="0" smtClean="0"/>
              <a:t>Social Security and Medicare taxes</a:t>
            </a:r>
          </a:p>
          <a:p>
            <a:pPr lvl="1"/>
            <a:r>
              <a:rPr lang="en-US" sz="4000" dirty="0" smtClean="0"/>
              <a:t>Matching amount by UW</a:t>
            </a:r>
          </a:p>
          <a:p>
            <a:r>
              <a:rPr lang="en-US" sz="4000" dirty="0" smtClean="0"/>
              <a:t>Federal unemployment tax</a:t>
            </a:r>
          </a:p>
          <a:p>
            <a:r>
              <a:rPr lang="en-US" sz="4000" dirty="0" smtClean="0"/>
              <a:t>W-2 reporting of income and withholding</a:t>
            </a:r>
            <a:endParaRPr lang="en-US" sz="4000" dirty="0"/>
          </a:p>
        </p:txBody>
      </p:sp>
      <p:sp>
        <p:nvSpPr>
          <p:cNvPr id="4" name="Footer Placeholder 3"/>
          <p:cNvSpPr>
            <a:spLocks noGrp="1"/>
          </p:cNvSpPr>
          <p:nvPr>
            <p:ph type="ftr" sz="quarter" idx="11"/>
          </p:nvPr>
        </p:nvSpPr>
        <p:spPr/>
        <p:txBody>
          <a:bodyPr/>
          <a:lstStyle/>
          <a:p>
            <a:r>
              <a:rPr lang="en-US" smtClean="0"/>
              <a:t>          © 2010 </a:t>
            </a: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is an Independent Contractor - Recap</a:t>
            </a:r>
            <a:endParaRPr lang="en-US" dirty="0"/>
          </a:p>
        </p:txBody>
      </p:sp>
      <p:sp>
        <p:nvSpPr>
          <p:cNvPr id="3" name="Content Placeholder 2"/>
          <p:cNvSpPr>
            <a:spLocks noGrp="1"/>
          </p:cNvSpPr>
          <p:nvPr>
            <p:ph idx="1"/>
          </p:nvPr>
        </p:nvSpPr>
        <p:spPr/>
        <p:txBody>
          <a:bodyPr/>
          <a:lstStyle/>
          <a:p>
            <a:r>
              <a:rPr lang="en-US" sz="3600" dirty="0" smtClean="0"/>
              <a:t>UW has the right to control or direct </a:t>
            </a:r>
            <a:r>
              <a:rPr lang="en-US" sz="3600" i="1" dirty="0" smtClean="0"/>
              <a:t>only </a:t>
            </a:r>
            <a:r>
              <a:rPr lang="en-US" sz="3600" dirty="0" smtClean="0"/>
              <a:t>the result of the work</a:t>
            </a:r>
          </a:p>
          <a:p>
            <a:r>
              <a:rPr lang="en-US" sz="3600" dirty="0" smtClean="0"/>
              <a:t>IC gets fixed payment regardless of hours worked</a:t>
            </a:r>
          </a:p>
          <a:p>
            <a:r>
              <a:rPr lang="en-US" sz="3600" dirty="0" smtClean="0"/>
              <a:t>IC performs same services for other organizations</a:t>
            </a:r>
          </a:p>
          <a:p>
            <a:r>
              <a:rPr lang="en-US" sz="3600" dirty="0" smtClean="0"/>
              <a:t>IC supplies own equipment</a:t>
            </a:r>
          </a:p>
          <a:p>
            <a:endParaRPr lang="en-US" i="1" dirty="0"/>
          </a:p>
        </p:txBody>
      </p:sp>
      <p:sp>
        <p:nvSpPr>
          <p:cNvPr id="4" name="Footer Placeholder 3"/>
          <p:cNvSpPr>
            <a:spLocks noGrp="1"/>
          </p:cNvSpPr>
          <p:nvPr>
            <p:ph type="ftr" sz="quarter" idx="11"/>
          </p:nvPr>
        </p:nvSpPr>
        <p:spPr/>
        <p:txBody>
          <a:bodyPr/>
          <a:lstStyle/>
          <a:p>
            <a:r>
              <a:rPr lang="en-US" smtClean="0"/>
              <a:t>          © 2010 </a:t>
            </a: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80">
                                          <p:stCondLst>
                                            <p:cond delay="0"/>
                                          </p:stCondLst>
                                        </p:cTn>
                                        <p:tgtEl>
                                          <p:spTgt spid="3">
                                            <p:txEl>
                                              <p:pRg st="1" end="1"/>
                                            </p:txEl>
                                          </p:spTgt>
                                        </p:tgtEl>
                                      </p:cBhvr>
                                    </p:animEffect>
                                    <p:anim calcmode="lin" valueType="num">
                                      <p:cBhvr>
                                        <p:cTn id="1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1" end="1"/>
                                            </p:txEl>
                                          </p:spTgt>
                                        </p:tgtEl>
                                      </p:cBhvr>
                                      <p:to x="100000" y="60000"/>
                                    </p:animScale>
                                    <p:animScale>
                                      <p:cBhvr>
                                        <p:cTn id="22" dur="166" decel="50000">
                                          <p:stCondLst>
                                            <p:cond delay="676"/>
                                          </p:stCondLst>
                                        </p:cTn>
                                        <p:tgtEl>
                                          <p:spTgt spid="3">
                                            <p:txEl>
                                              <p:pRg st="1" end="1"/>
                                            </p:txEl>
                                          </p:spTgt>
                                        </p:tgtEl>
                                      </p:cBhvr>
                                      <p:to x="100000" y="100000"/>
                                    </p:animScale>
                                    <p:animScale>
                                      <p:cBhvr>
                                        <p:cTn id="23" dur="26">
                                          <p:stCondLst>
                                            <p:cond delay="1312"/>
                                          </p:stCondLst>
                                        </p:cTn>
                                        <p:tgtEl>
                                          <p:spTgt spid="3">
                                            <p:txEl>
                                              <p:pRg st="1" end="1"/>
                                            </p:txEl>
                                          </p:spTgt>
                                        </p:tgtEl>
                                      </p:cBhvr>
                                      <p:to x="100000" y="80000"/>
                                    </p:animScale>
                                    <p:animScale>
                                      <p:cBhvr>
                                        <p:cTn id="24" dur="166" decel="50000">
                                          <p:stCondLst>
                                            <p:cond delay="1338"/>
                                          </p:stCondLst>
                                        </p:cTn>
                                        <p:tgtEl>
                                          <p:spTgt spid="3">
                                            <p:txEl>
                                              <p:pRg st="1" end="1"/>
                                            </p:txEl>
                                          </p:spTgt>
                                        </p:tgtEl>
                                      </p:cBhvr>
                                      <p:to x="100000" y="100000"/>
                                    </p:animScale>
                                    <p:animScale>
                                      <p:cBhvr>
                                        <p:cTn id="25" dur="26">
                                          <p:stCondLst>
                                            <p:cond delay="1642"/>
                                          </p:stCondLst>
                                        </p:cTn>
                                        <p:tgtEl>
                                          <p:spTgt spid="3">
                                            <p:txEl>
                                              <p:pRg st="1" end="1"/>
                                            </p:txEl>
                                          </p:spTgt>
                                        </p:tgtEl>
                                      </p:cBhvr>
                                      <p:to x="100000" y="90000"/>
                                    </p:animScale>
                                    <p:animScale>
                                      <p:cBhvr>
                                        <p:cTn id="26" dur="166" decel="50000">
                                          <p:stCondLst>
                                            <p:cond delay="1668"/>
                                          </p:stCondLst>
                                        </p:cTn>
                                        <p:tgtEl>
                                          <p:spTgt spid="3">
                                            <p:txEl>
                                              <p:pRg st="1" end="1"/>
                                            </p:txEl>
                                          </p:spTgt>
                                        </p:tgtEl>
                                      </p:cBhvr>
                                      <p:to x="100000" y="100000"/>
                                    </p:animScale>
                                    <p:animScale>
                                      <p:cBhvr>
                                        <p:cTn id="27" dur="26">
                                          <p:stCondLst>
                                            <p:cond delay="1808"/>
                                          </p:stCondLst>
                                        </p:cTn>
                                        <p:tgtEl>
                                          <p:spTgt spid="3">
                                            <p:txEl>
                                              <p:pRg st="1" end="1"/>
                                            </p:txEl>
                                          </p:spTgt>
                                        </p:tgtEl>
                                      </p:cBhvr>
                                      <p:to x="100000" y="95000"/>
                                    </p:animScale>
                                    <p:animScale>
                                      <p:cBhvr>
                                        <p:cTn id="28" dur="166" decel="50000">
                                          <p:stCondLst>
                                            <p:cond delay="1834"/>
                                          </p:stCondLst>
                                        </p:cTn>
                                        <p:tgtEl>
                                          <p:spTgt spid="3">
                                            <p:txEl>
                                              <p:pRg st="1" end="1"/>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Taxes and forms for independent contractors</a:t>
            </a:r>
            <a:endParaRPr lang="en-US" dirty="0"/>
          </a:p>
        </p:txBody>
      </p:sp>
      <p:sp>
        <p:nvSpPr>
          <p:cNvPr id="3" name="Content Placeholder 2"/>
          <p:cNvSpPr>
            <a:spLocks noGrp="1"/>
          </p:cNvSpPr>
          <p:nvPr>
            <p:ph idx="1"/>
          </p:nvPr>
        </p:nvSpPr>
        <p:spPr/>
        <p:txBody>
          <a:bodyPr/>
          <a:lstStyle/>
          <a:p>
            <a:r>
              <a:rPr lang="en-US" dirty="0" smtClean="0"/>
              <a:t>IC is responsible for paying estimated taxes on income</a:t>
            </a:r>
          </a:p>
          <a:p>
            <a:r>
              <a:rPr lang="en-US" dirty="0" smtClean="0"/>
              <a:t>IC is responsible for paying self-employment tax </a:t>
            </a:r>
          </a:p>
          <a:p>
            <a:pPr lvl="1"/>
            <a:r>
              <a:rPr lang="en-US" dirty="0" smtClean="0"/>
              <a:t>Double rate for Social security (6.2% x 2)</a:t>
            </a:r>
          </a:p>
          <a:p>
            <a:pPr lvl="1"/>
            <a:r>
              <a:rPr lang="en-US" dirty="0" smtClean="0"/>
              <a:t>Double rate for Medicare (1.45% x 2)</a:t>
            </a:r>
          </a:p>
          <a:p>
            <a:pPr lvl="1"/>
            <a:endParaRPr lang="en-US" dirty="0"/>
          </a:p>
        </p:txBody>
      </p:sp>
      <p:sp>
        <p:nvSpPr>
          <p:cNvPr id="4" name="Footer Placeholder 3"/>
          <p:cNvSpPr>
            <a:spLocks noGrp="1"/>
          </p:cNvSpPr>
          <p:nvPr>
            <p:ph type="ftr" sz="quarter" idx="11"/>
          </p:nvPr>
        </p:nvSpPr>
        <p:spPr/>
        <p:txBody>
          <a:bodyPr/>
          <a:lstStyle/>
          <a:p>
            <a:r>
              <a:rPr lang="en-US" smtClean="0"/>
              <a:t>          © 2010 </a:t>
            </a: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9" presetClass="entr" presetSubtype="0" accel="10000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39" presetClass="entr" presetSubtype="0" accel="10000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8"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9"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39" presetClass="entr" presetSubtype="0" accel="10000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I make the determination?	</a:t>
            </a:r>
            <a:endParaRPr lang="en-US" dirty="0"/>
          </a:p>
        </p:txBody>
      </p:sp>
      <p:sp>
        <p:nvSpPr>
          <p:cNvPr id="3" name="Content Placeholder 2"/>
          <p:cNvSpPr>
            <a:spLocks noGrp="1"/>
          </p:cNvSpPr>
          <p:nvPr>
            <p:ph idx="1"/>
          </p:nvPr>
        </p:nvSpPr>
        <p:spPr/>
        <p:txBody>
          <a:bodyPr/>
          <a:lstStyle/>
          <a:p>
            <a:r>
              <a:rPr lang="en-US" dirty="0" smtClean="0"/>
              <a:t>Look at facts and circumstances</a:t>
            </a:r>
          </a:p>
          <a:p>
            <a:r>
              <a:rPr lang="en-US" dirty="0" smtClean="0"/>
              <a:t>Use twenty factor test as </a:t>
            </a:r>
            <a:r>
              <a:rPr lang="en-US" smtClean="0"/>
              <a:t>guideline – Form </a:t>
            </a:r>
            <a:r>
              <a:rPr lang="en-US" dirty="0" smtClean="0"/>
              <a:t>1631/1632</a:t>
            </a:r>
          </a:p>
          <a:p>
            <a:r>
              <a:rPr lang="en-US" dirty="0" smtClean="0"/>
              <a:t>Make the determination before a contract is signed with the individual</a:t>
            </a:r>
          </a:p>
          <a:p>
            <a:pPr lvl="1"/>
            <a:r>
              <a:rPr lang="en-US" dirty="0" smtClean="0"/>
              <a:t>May have to go back and pay them as an employee – breach of contract?</a:t>
            </a:r>
          </a:p>
          <a:p>
            <a:endParaRPr lang="en-US" dirty="0"/>
          </a:p>
        </p:txBody>
      </p:sp>
      <p:sp>
        <p:nvSpPr>
          <p:cNvPr id="4" name="Footer Placeholder 3"/>
          <p:cNvSpPr>
            <a:spLocks noGrp="1"/>
          </p:cNvSpPr>
          <p:nvPr>
            <p:ph type="ftr" sz="quarter" idx="11"/>
          </p:nvPr>
        </p:nvSpPr>
        <p:spPr/>
        <p:txBody>
          <a:bodyPr/>
          <a:lstStyle/>
          <a:p>
            <a:r>
              <a:rPr lang="en-US" smtClean="0"/>
              <a:t>          © 2010 </a:t>
            </a:r>
            <a:endParaRPr lang="en-US"/>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Content Placeholder 2"/>
          <p:cNvSpPr>
            <a:spLocks noGrp="1"/>
          </p:cNvSpPr>
          <p:nvPr>
            <p:ph idx="1"/>
          </p:nvPr>
        </p:nvSpPr>
        <p:spPr/>
        <p:txBody>
          <a:bodyPr>
            <a:normAutofit/>
          </a:bodyPr>
          <a:lstStyle/>
          <a:p>
            <a:r>
              <a:rPr lang="en-US" dirty="0" smtClean="0"/>
              <a:t>Professor of psychology, business school asks him to give a lecture on Psychology of Wall Street traders and will pay him $200 for the lecture. Pay Prof as EE or IC?</a:t>
            </a:r>
          </a:p>
        </p:txBody>
      </p:sp>
      <p:sp>
        <p:nvSpPr>
          <p:cNvPr id="4" name="Footer Placeholder 3"/>
          <p:cNvSpPr>
            <a:spLocks noGrp="1"/>
          </p:cNvSpPr>
          <p:nvPr>
            <p:ph type="ftr" sz="quarter" idx="11"/>
          </p:nvPr>
        </p:nvSpPr>
        <p:spPr/>
        <p:txBody>
          <a:bodyPr/>
          <a:lstStyle/>
          <a:p>
            <a:r>
              <a:rPr lang="en-US" smtClean="0"/>
              <a:t>          © 2010 </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Content Placeholder 2"/>
          <p:cNvSpPr>
            <a:spLocks noGrp="1"/>
          </p:cNvSpPr>
          <p:nvPr>
            <p:ph idx="1"/>
          </p:nvPr>
        </p:nvSpPr>
        <p:spPr/>
        <p:txBody>
          <a:bodyPr/>
          <a:lstStyle/>
          <a:p>
            <a:r>
              <a:rPr lang="en-US" dirty="0" smtClean="0"/>
              <a:t>Jane was laid off in June due to budget cuts. Her former department wants to hire her as an independent contractor for 40 hours in August to finish up the project she was working on because they have found some temporary funding. What alternatives does the department have?</a:t>
            </a:r>
          </a:p>
          <a:p>
            <a:pPr>
              <a:buNone/>
            </a:pPr>
            <a:endParaRPr lang="en-US" dirty="0"/>
          </a:p>
        </p:txBody>
      </p:sp>
      <p:sp>
        <p:nvSpPr>
          <p:cNvPr id="4" name="Footer Placeholder 3"/>
          <p:cNvSpPr>
            <a:spLocks noGrp="1"/>
          </p:cNvSpPr>
          <p:nvPr>
            <p:ph type="ftr" sz="quarter" idx="11"/>
          </p:nvPr>
        </p:nvSpPr>
        <p:spPr/>
        <p:txBody>
          <a:bodyPr/>
          <a:lstStyle/>
          <a:p>
            <a:r>
              <a:rPr lang="en-US" smtClean="0"/>
              <a:t>          © 2010 </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Content Placeholder 2"/>
          <p:cNvSpPr>
            <a:spLocks noGrp="1"/>
          </p:cNvSpPr>
          <p:nvPr>
            <p:ph idx="1"/>
          </p:nvPr>
        </p:nvSpPr>
        <p:spPr/>
        <p:txBody>
          <a:bodyPr/>
          <a:lstStyle/>
          <a:p>
            <a:r>
              <a:rPr lang="en-US" dirty="0" smtClean="0"/>
              <a:t>Law school hires </a:t>
            </a:r>
            <a:r>
              <a:rPr lang="en-US" dirty="0" err="1" smtClean="0"/>
              <a:t>Ima</a:t>
            </a:r>
            <a:r>
              <a:rPr lang="en-US" dirty="0" smtClean="0"/>
              <a:t> Lawyer, in November, as an independent contractor to advise the tax clinic on low income taxpayer IRS options. They like her so much they want to hire her as a permanent staff. Can they? </a:t>
            </a:r>
            <a:endParaRPr lang="en-US" dirty="0"/>
          </a:p>
        </p:txBody>
      </p:sp>
      <p:sp>
        <p:nvSpPr>
          <p:cNvPr id="4" name="Footer Placeholder 3"/>
          <p:cNvSpPr>
            <a:spLocks noGrp="1"/>
          </p:cNvSpPr>
          <p:nvPr>
            <p:ph type="ftr" sz="quarter" idx="11"/>
          </p:nvPr>
        </p:nvSpPr>
        <p:spPr/>
        <p:txBody>
          <a:bodyPr/>
          <a:lstStyle/>
          <a:p>
            <a:r>
              <a:rPr lang="en-US" smtClean="0"/>
              <a:t>          © 2010 </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	</a:t>
            </a:r>
            <a:endParaRPr lang="en-US" dirty="0"/>
          </a:p>
        </p:txBody>
      </p:sp>
      <p:sp>
        <p:nvSpPr>
          <p:cNvPr id="3" name="Content Placeholder 2"/>
          <p:cNvSpPr>
            <a:spLocks noGrp="1"/>
          </p:cNvSpPr>
          <p:nvPr>
            <p:ph idx="1"/>
          </p:nvPr>
        </p:nvSpPr>
        <p:spPr/>
        <p:txBody>
          <a:bodyPr/>
          <a:lstStyle/>
          <a:p>
            <a:r>
              <a:rPr lang="en-US" dirty="0" smtClean="0"/>
              <a:t>Mark leaves UW Fisheries department in December, 2010 to work on The Deadliest Catch </a:t>
            </a:r>
            <a:r>
              <a:rPr lang="en-US" dirty="0" err="1" smtClean="0"/>
              <a:t>tv</a:t>
            </a:r>
            <a:r>
              <a:rPr lang="en-US" dirty="0" smtClean="0"/>
              <a:t> show. The show goes off the air in January and Fisheries wants to hire Mark to give a lecture on how to get on a TV fishing show. They want to hire him in March 2011 as an independent contractor. </a:t>
            </a:r>
            <a:r>
              <a:rPr lang="en-US" smtClean="0"/>
              <a:t>Can they?</a:t>
            </a:r>
            <a:endParaRPr lang="en-US"/>
          </a:p>
        </p:txBody>
      </p:sp>
      <p:sp>
        <p:nvSpPr>
          <p:cNvPr id="4" name="Footer Placeholder 3"/>
          <p:cNvSpPr>
            <a:spLocks noGrp="1"/>
          </p:cNvSpPr>
          <p:nvPr>
            <p:ph type="ftr" sz="quarter" idx="11"/>
          </p:nvPr>
        </p:nvSpPr>
        <p:spPr/>
        <p:txBody>
          <a:bodyPr/>
          <a:lstStyle/>
          <a:p>
            <a:r>
              <a:rPr lang="en-US" smtClean="0"/>
              <a:t>          © 2010 </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&amp; Resources</a:t>
            </a:r>
            <a:endParaRPr lang="en-US" dirty="0"/>
          </a:p>
        </p:txBody>
      </p:sp>
      <p:sp>
        <p:nvSpPr>
          <p:cNvPr id="3" name="Content Placeholder 2"/>
          <p:cNvSpPr>
            <a:spLocks noGrp="1"/>
          </p:cNvSpPr>
          <p:nvPr>
            <p:ph idx="1"/>
          </p:nvPr>
        </p:nvSpPr>
        <p:spPr/>
        <p:txBody>
          <a:bodyPr/>
          <a:lstStyle/>
          <a:p>
            <a:r>
              <a:rPr lang="en-US" dirty="0" smtClean="0">
                <a:hlinkClick r:id="rId2"/>
              </a:rPr>
              <a:t>http://www.irs.gov/businesses/small/article/0,,id=99921,00.html</a:t>
            </a:r>
            <a:endParaRPr lang="en-US" dirty="0" smtClean="0"/>
          </a:p>
          <a:p>
            <a:r>
              <a:rPr lang="en-US" dirty="0" smtClean="0"/>
              <a:t>IRS Publication 1779 @ IRS.gov</a:t>
            </a:r>
          </a:p>
          <a:p>
            <a:r>
              <a:rPr lang="en-US" dirty="0" smtClean="0">
                <a:hlinkClick r:id="rId3"/>
              </a:rPr>
              <a:t>http://f2.washington.edu/fm/tax/ee-ic/independent-contractors</a:t>
            </a:r>
            <a:endParaRPr lang="en-US" dirty="0" smtClean="0"/>
          </a:p>
          <a:p>
            <a:r>
              <a:rPr lang="en-US" smtClean="0">
                <a:hlinkClick r:id="rId4"/>
              </a:rPr>
              <a:t>jeshana@uw.edu</a:t>
            </a:r>
            <a:r>
              <a:rPr lang="en-US" smtClean="0"/>
              <a:t>, 206-616-3003</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          © 2010 </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care?</a:t>
            </a:r>
            <a:endParaRPr lang="en-US" dirty="0"/>
          </a:p>
        </p:txBody>
      </p:sp>
      <p:sp>
        <p:nvSpPr>
          <p:cNvPr id="3" name="Content Placeholder 2"/>
          <p:cNvSpPr>
            <a:spLocks noGrp="1"/>
          </p:cNvSpPr>
          <p:nvPr>
            <p:ph idx="1"/>
          </p:nvPr>
        </p:nvSpPr>
        <p:spPr/>
        <p:txBody>
          <a:bodyPr>
            <a:normAutofit lnSpcReduction="10000"/>
          </a:bodyPr>
          <a:lstStyle/>
          <a:p>
            <a:r>
              <a:rPr lang="en-US" dirty="0" smtClean="0"/>
              <a:t>Because the IRS cares – A LOT!</a:t>
            </a:r>
          </a:p>
          <a:p>
            <a:r>
              <a:rPr lang="en-US" dirty="0" smtClean="0"/>
              <a:t>Because we want to be compliant with the law</a:t>
            </a:r>
          </a:p>
          <a:p>
            <a:pPr lvl="1"/>
            <a:r>
              <a:rPr lang="en-US" dirty="0" smtClean="0"/>
              <a:t>Employees –Federal income tax, social security and Medicare taxes, reporting and withholding requirement</a:t>
            </a:r>
          </a:p>
          <a:p>
            <a:pPr lvl="1"/>
            <a:r>
              <a:rPr lang="en-US" dirty="0" smtClean="0"/>
              <a:t>Independent contractor (IC) – generally no withholding requirement, but there may be a reporting requirement</a:t>
            </a:r>
          </a:p>
          <a:p>
            <a:r>
              <a:rPr lang="en-US" dirty="0" smtClean="0"/>
              <a:t>Because penalties can be steep</a:t>
            </a:r>
          </a:p>
        </p:txBody>
      </p:sp>
      <p:sp>
        <p:nvSpPr>
          <p:cNvPr id="4" name="Footer Placeholder 3"/>
          <p:cNvSpPr>
            <a:spLocks noGrp="1"/>
          </p:cNvSpPr>
          <p:nvPr>
            <p:ph type="ftr" sz="quarter" idx="11"/>
          </p:nvPr>
        </p:nvSpPr>
        <p:spPr/>
        <p:txBody>
          <a:bodyPr/>
          <a:lstStyle/>
          <a:p>
            <a:r>
              <a:rPr lang="en-US" smtClean="0"/>
              <a:t>          © 2010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strips(downLeft)">
                                      <p:cBhvr>
                                        <p:cTn id="13" dur="500"/>
                                        <p:tgtEl>
                                          <p:spTgt spid="3">
                                            <p:txEl>
                                              <p:pRg st="1" end="1"/>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strips(downLeft)">
                                      <p:cBhvr>
                                        <p:cTn id="16" dur="500"/>
                                        <p:tgtEl>
                                          <p:spTgt spid="3">
                                            <p:txEl>
                                              <p:pRg st="2" end="2"/>
                                            </p:txEl>
                                          </p:spTgt>
                                        </p:tgtEl>
                                      </p:cBhvr>
                                    </p:animEffect>
                                  </p:childTnLst>
                                </p:cTn>
                              </p:par>
                              <p:par>
                                <p:cTn id="17" presetID="18" presetClass="entr" presetSubtype="12"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trips(downLeft)">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25"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rule for making the determination	</a:t>
            </a:r>
            <a:endParaRPr lang="en-US" dirty="0"/>
          </a:p>
        </p:txBody>
      </p:sp>
      <p:sp>
        <p:nvSpPr>
          <p:cNvPr id="3" name="Content Placeholder 2"/>
          <p:cNvSpPr>
            <a:spLocks noGrp="1"/>
          </p:cNvSpPr>
          <p:nvPr>
            <p:ph idx="1"/>
          </p:nvPr>
        </p:nvSpPr>
        <p:spPr/>
        <p:txBody>
          <a:bodyPr/>
          <a:lstStyle/>
          <a:p>
            <a:endParaRPr lang="en-US" dirty="0" smtClean="0"/>
          </a:p>
          <a:p>
            <a:r>
              <a:rPr lang="en-US" dirty="0" smtClean="0"/>
              <a:t>Look at control</a:t>
            </a:r>
          </a:p>
          <a:p>
            <a:pPr lvl="1"/>
            <a:r>
              <a:rPr lang="en-US" dirty="0" smtClean="0"/>
              <a:t>What will be done</a:t>
            </a:r>
          </a:p>
          <a:p>
            <a:pPr lvl="1"/>
            <a:r>
              <a:rPr lang="en-US" dirty="0" smtClean="0"/>
              <a:t>How it will be done</a:t>
            </a:r>
          </a:p>
          <a:p>
            <a:r>
              <a:rPr lang="en-US" dirty="0" smtClean="0"/>
              <a:t>Three types of control</a:t>
            </a:r>
          </a:p>
          <a:p>
            <a:pPr lvl="1"/>
            <a:r>
              <a:rPr lang="en-US" dirty="0" smtClean="0"/>
              <a:t>Behavioral control</a:t>
            </a:r>
          </a:p>
          <a:p>
            <a:pPr lvl="1"/>
            <a:r>
              <a:rPr lang="en-US" dirty="0" smtClean="0"/>
              <a:t>Financial control</a:t>
            </a:r>
          </a:p>
          <a:p>
            <a:pPr lvl="1"/>
            <a:r>
              <a:rPr lang="en-US" dirty="0" smtClean="0"/>
              <a:t>Type of relationship</a:t>
            </a:r>
          </a:p>
          <a:p>
            <a:r>
              <a:rPr lang="en-US" dirty="0" smtClean="0"/>
              <a:t>Weigh all facts and circumstances</a:t>
            </a:r>
          </a:p>
          <a:p>
            <a:pPr lvl="1">
              <a:buNone/>
            </a:pPr>
            <a:endParaRPr lang="en-US" dirty="0"/>
          </a:p>
        </p:txBody>
      </p:sp>
      <p:sp>
        <p:nvSpPr>
          <p:cNvPr id="4" name="Footer Placeholder 3"/>
          <p:cNvSpPr>
            <a:spLocks noGrp="1"/>
          </p:cNvSpPr>
          <p:nvPr>
            <p:ph type="ftr" sz="quarter" idx="11"/>
          </p:nvPr>
        </p:nvSpPr>
        <p:spPr/>
        <p:txBody>
          <a:bodyPr/>
          <a:lstStyle/>
          <a:p>
            <a:r>
              <a:rPr lang="en-US" smtClean="0"/>
              <a:t>          © 2010 </a:t>
            </a:r>
            <a:endParaRPr lang="en-US"/>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Control	</a:t>
            </a:r>
            <a:endParaRPr lang="en-US" dirty="0"/>
          </a:p>
        </p:txBody>
      </p:sp>
      <p:sp>
        <p:nvSpPr>
          <p:cNvPr id="3" name="Content Placeholder 2"/>
          <p:cNvSpPr>
            <a:spLocks noGrp="1"/>
          </p:cNvSpPr>
          <p:nvPr>
            <p:ph idx="1"/>
          </p:nvPr>
        </p:nvSpPr>
        <p:spPr/>
        <p:txBody>
          <a:bodyPr>
            <a:normAutofit/>
          </a:bodyPr>
          <a:lstStyle/>
          <a:p>
            <a:r>
              <a:rPr lang="en-US" sz="3600" dirty="0" smtClean="0"/>
              <a:t>Do we have the </a:t>
            </a:r>
            <a:r>
              <a:rPr lang="en-US" sz="3600" i="1" dirty="0" smtClean="0"/>
              <a:t>right</a:t>
            </a:r>
            <a:r>
              <a:rPr lang="en-US" sz="3600" dirty="0" smtClean="0"/>
              <a:t> to direct or control the worker? Don’t actually have to direct or control.</a:t>
            </a:r>
          </a:p>
          <a:p>
            <a:pPr lvl="1"/>
            <a:r>
              <a:rPr lang="en-US" sz="3600" dirty="0" smtClean="0"/>
              <a:t>Type and degree of instruction given</a:t>
            </a:r>
          </a:p>
          <a:p>
            <a:pPr lvl="1"/>
            <a:r>
              <a:rPr lang="en-US" sz="3600" dirty="0" smtClean="0"/>
              <a:t>Evaluation systems</a:t>
            </a:r>
          </a:p>
          <a:p>
            <a:pPr lvl="1"/>
            <a:r>
              <a:rPr lang="en-US" sz="3600" dirty="0" smtClean="0"/>
              <a:t>Training</a:t>
            </a:r>
            <a:endParaRPr lang="en-US" sz="3600" dirty="0"/>
          </a:p>
        </p:txBody>
      </p:sp>
      <p:sp>
        <p:nvSpPr>
          <p:cNvPr id="4" name="Footer Placeholder 3"/>
          <p:cNvSpPr>
            <a:spLocks noGrp="1"/>
          </p:cNvSpPr>
          <p:nvPr>
            <p:ph type="ftr" sz="quarter" idx="11"/>
          </p:nvPr>
        </p:nvSpPr>
        <p:spPr/>
        <p:txBody>
          <a:bodyPr/>
          <a:lstStyle/>
          <a:p>
            <a:r>
              <a:rPr lang="en-US" smtClean="0"/>
              <a:t>          © 2010 </a:t>
            </a: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Control</a:t>
            </a:r>
            <a:endParaRPr lang="en-US" dirty="0"/>
          </a:p>
        </p:txBody>
      </p:sp>
      <p:sp>
        <p:nvSpPr>
          <p:cNvPr id="3" name="Content Placeholder 2"/>
          <p:cNvSpPr>
            <a:spLocks noGrp="1"/>
          </p:cNvSpPr>
          <p:nvPr>
            <p:ph idx="1"/>
          </p:nvPr>
        </p:nvSpPr>
        <p:spPr/>
        <p:txBody>
          <a:bodyPr/>
          <a:lstStyle/>
          <a:p>
            <a:r>
              <a:rPr lang="en-US" dirty="0" smtClean="0"/>
              <a:t>Indicators of behavioral control</a:t>
            </a:r>
          </a:p>
          <a:p>
            <a:pPr lvl="1"/>
            <a:r>
              <a:rPr lang="en-US" dirty="0" smtClean="0"/>
              <a:t>When to do the work</a:t>
            </a:r>
          </a:p>
          <a:p>
            <a:pPr lvl="1"/>
            <a:r>
              <a:rPr lang="en-US" dirty="0" smtClean="0"/>
              <a:t>Where to do the work</a:t>
            </a:r>
          </a:p>
          <a:p>
            <a:pPr lvl="1"/>
            <a:r>
              <a:rPr lang="en-US" dirty="0" smtClean="0"/>
              <a:t>What tools are used</a:t>
            </a:r>
          </a:p>
          <a:p>
            <a:pPr lvl="1"/>
            <a:r>
              <a:rPr lang="en-US" dirty="0" smtClean="0"/>
              <a:t>What order or sequence to follow</a:t>
            </a:r>
          </a:p>
          <a:p>
            <a:pPr lvl="1"/>
            <a:r>
              <a:rPr lang="en-US" dirty="0" smtClean="0"/>
              <a:t>Prior approval required</a:t>
            </a:r>
          </a:p>
        </p:txBody>
      </p:sp>
      <p:sp>
        <p:nvSpPr>
          <p:cNvPr id="4" name="Footer Placeholder 3"/>
          <p:cNvSpPr>
            <a:spLocks noGrp="1"/>
          </p:cNvSpPr>
          <p:nvPr>
            <p:ph type="ftr" sz="quarter" idx="11"/>
          </p:nvPr>
        </p:nvSpPr>
        <p:spPr/>
        <p:txBody>
          <a:bodyPr/>
          <a:lstStyle/>
          <a:p>
            <a:r>
              <a:rPr lang="en-US" smtClean="0"/>
              <a:t>          © 2010 </a:t>
            </a:r>
            <a:endParaRPr lang="en-US"/>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Control – IC indicators</a:t>
            </a:r>
            <a:endParaRPr lang="en-US" dirty="0"/>
          </a:p>
        </p:txBody>
      </p:sp>
      <p:sp>
        <p:nvSpPr>
          <p:cNvPr id="3" name="Content Placeholder 2"/>
          <p:cNvSpPr>
            <a:spLocks noGrp="1"/>
          </p:cNvSpPr>
          <p:nvPr>
            <p:ph idx="1"/>
          </p:nvPr>
        </p:nvSpPr>
        <p:spPr/>
        <p:txBody>
          <a:bodyPr>
            <a:normAutofit/>
          </a:bodyPr>
          <a:lstStyle/>
          <a:p>
            <a:r>
              <a:rPr lang="en-US" sz="3600" dirty="0" smtClean="0"/>
              <a:t>Significant investment in equipment</a:t>
            </a:r>
          </a:p>
          <a:p>
            <a:pPr lvl="1"/>
            <a:r>
              <a:rPr lang="en-US" dirty="0" smtClean="0"/>
              <a:t>Tools and equipment</a:t>
            </a:r>
          </a:p>
          <a:p>
            <a:pPr lvl="1"/>
            <a:r>
              <a:rPr lang="en-US" dirty="0" smtClean="0"/>
              <a:t>Supplies</a:t>
            </a:r>
          </a:p>
          <a:p>
            <a:r>
              <a:rPr lang="en-US" sz="3600" dirty="0" smtClean="0"/>
              <a:t>Unreimbursed expenses</a:t>
            </a:r>
          </a:p>
          <a:p>
            <a:pPr lvl="1"/>
            <a:r>
              <a:rPr lang="en-US" dirty="0" smtClean="0"/>
              <a:t>Insurance</a:t>
            </a:r>
          </a:p>
          <a:p>
            <a:pPr lvl="1"/>
            <a:r>
              <a:rPr lang="en-US" dirty="0" smtClean="0"/>
              <a:t>Travel</a:t>
            </a:r>
          </a:p>
          <a:p>
            <a:pPr lvl="1"/>
            <a:r>
              <a:rPr lang="en-US" dirty="0" smtClean="0"/>
              <a:t>Advertising</a:t>
            </a:r>
          </a:p>
          <a:p>
            <a:pPr lvl="1"/>
            <a:r>
              <a:rPr lang="en-US" dirty="0" smtClean="0"/>
              <a:t>Professional licenses</a:t>
            </a:r>
          </a:p>
          <a:p>
            <a:pPr lvl="1"/>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          © 2010 </a:t>
            </a: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slide(fromBottom)">
                                      <p:cBhvr>
                                        <p:cTn id="15" dur="500"/>
                                        <p:tgtEl>
                                          <p:spTgt spid="3">
                                            <p:txEl>
                                              <p:pRg st="3" end="3"/>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slide(fromBottom)">
                                      <p:cBhvr>
                                        <p:cTn id="18" dur="500"/>
                                        <p:tgtEl>
                                          <p:spTgt spid="3">
                                            <p:txEl>
                                              <p:pRg st="4" end="4"/>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slide(fromBottom)">
                                      <p:cBhvr>
                                        <p:cTn id="21" dur="500"/>
                                        <p:tgtEl>
                                          <p:spTgt spid="3">
                                            <p:txEl>
                                              <p:pRg st="5" end="5"/>
                                            </p:txEl>
                                          </p:spTgt>
                                        </p:tgtEl>
                                      </p:cBhvr>
                                    </p:animEffect>
                                  </p:childTnLst>
                                </p:cTn>
                              </p:par>
                              <p:par>
                                <p:cTn id="22" presetID="12" presetClass="entr" presetSubtype="4"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slide(fromBottom)">
                                      <p:cBhvr>
                                        <p:cTn id="24" dur="500"/>
                                        <p:tgtEl>
                                          <p:spTgt spid="3">
                                            <p:txEl>
                                              <p:pRg st="6" end="6"/>
                                            </p:txEl>
                                          </p:spTgt>
                                        </p:tgtEl>
                                      </p:cBhvr>
                                    </p:animEffect>
                                  </p:childTnLst>
                                </p:cTn>
                              </p:par>
                              <p:par>
                                <p:cTn id="25" presetID="1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slide(fromBottom)">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Control – IC indicators</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Opportunity for profit or loss</a:t>
            </a:r>
          </a:p>
          <a:p>
            <a:pPr lvl="1"/>
            <a:r>
              <a:rPr lang="en-US" dirty="0" smtClean="0"/>
              <a:t>Fixed ongoing costs</a:t>
            </a:r>
          </a:p>
          <a:p>
            <a:pPr lvl="1"/>
            <a:r>
              <a:rPr lang="en-US" dirty="0" smtClean="0"/>
              <a:t>Can seek out other business opportunities</a:t>
            </a:r>
          </a:p>
          <a:p>
            <a:r>
              <a:rPr lang="en-US" sz="3600" dirty="0" smtClean="0"/>
              <a:t>Services available to the market</a:t>
            </a:r>
          </a:p>
          <a:p>
            <a:pPr lvl="1"/>
            <a:r>
              <a:rPr lang="en-US" dirty="0" smtClean="0"/>
              <a:t>Provides services to others</a:t>
            </a:r>
          </a:p>
          <a:p>
            <a:pPr lvl="1"/>
            <a:r>
              <a:rPr lang="en-US" dirty="0" smtClean="0"/>
              <a:t>Advertises </a:t>
            </a:r>
          </a:p>
          <a:p>
            <a:r>
              <a:rPr lang="en-US" sz="3600" dirty="0" smtClean="0"/>
              <a:t>Method of payment</a:t>
            </a:r>
          </a:p>
          <a:p>
            <a:pPr lvl="1"/>
            <a:r>
              <a:rPr lang="en-US" dirty="0" smtClean="0"/>
              <a:t>Flat fee</a:t>
            </a:r>
          </a:p>
          <a:p>
            <a:pPr lvl="1"/>
            <a:r>
              <a:rPr lang="en-US" dirty="0" smtClean="0"/>
              <a:t>Hourly, daily or weekly compensation?</a:t>
            </a:r>
          </a:p>
          <a:p>
            <a:endParaRPr lang="en-US" dirty="0"/>
          </a:p>
        </p:txBody>
      </p:sp>
      <p:sp>
        <p:nvSpPr>
          <p:cNvPr id="4" name="Footer Placeholder 3"/>
          <p:cNvSpPr>
            <a:spLocks noGrp="1"/>
          </p:cNvSpPr>
          <p:nvPr>
            <p:ph type="ftr" sz="quarter" idx="11"/>
          </p:nvPr>
        </p:nvSpPr>
        <p:spPr/>
        <p:txBody>
          <a:bodyPr/>
          <a:lstStyle/>
          <a:p>
            <a:r>
              <a:rPr lang="en-US" smtClean="0"/>
              <a:t>          © 2010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dissolve">
                                      <p:cBhvr>
                                        <p:cTn id="29" dur="500"/>
                                        <p:tgtEl>
                                          <p:spTgt spid="3">
                                            <p:txEl>
                                              <p:pRg st="6" end="6"/>
                                            </p:txEl>
                                          </p:spTgt>
                                        </p:tgtEl>
                                      </p:cBhvr>
                                    </p:animEffect>
                                  </p:childTnLst>
                                </p:cTn>
                              </p:par>
                              <p:par>
                                <p:cTn id="30" presetID="9"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par>
                                <p:cTn id="33" presetID="9"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dissolv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Relationship	</a:t>
            </a:r>
            <a:endParaRPr lang="en-US" dirty="0"/>
          </a:p>
        </p:txBody>
      </p:sp>
      <p:sp>
        <p:nvSpPr>
          <p:cNvPr id="3" name="Content Placeholder 2"/>
          <p:cNvSpPr>
            <a:spLocks noGrp="1"/>
          </p:cNvSpPr>
          <p:nvPr>
            <p:ph idx="1"/>
          </p:nvPr>
        </p:nvSpPr>
        <p:spPr/>
        <p:txBody>
          <a:bodyPr>
            <a:normAutofit/>
          </a:bodyPr>
          <a:lstStyle/>
          <a:p>
            <a:r>
              <a:rPr lang="en-US" sz="4000" dirty="0" smtClean="0"/>
              <a:t>Written contracts</a:t>
            </a:r>
          </a:p>
          <a:p>
            <a:pPr lvl="1"/>
            <a:r>
              <a:rPr lang="en-US" sz="3600" dirty="0" smtClean="0"/>
              <a:t>But substance, not label rules</a:t>
            </a:r>
          </a:p>
          <a:p>
            <a:r>
              <a:rPr lang="en-US" sz="4000" dirty="0" smtClean="0"/>
              <a:t>Employee benefits</a:t>
            </a:r>
          </a:p>
          <a:p>
            <a:r>
              <a:rPr lang="en-US" sz="4000" dirty="0" smtClean="0"/>
              <a:t>Permanency of the relationship</a:t>
            </a:r>
          </a:p>
          <a:p>
            <a:r>
              <a:rPr lang="en-US" sz="4000" dirty="0" smtClean="0"/>
              <a:t>Services provided as key activity of the business</a:t>
            </a:r>
            <a:endParaRPr lang="en-US" sz="4000" dirty="0"/>
          </a:p>
        </p:txBody>
      </p:sp>
      <p:sp>
        <p:nvSpPr>
          <p:cNvPr id="4" name="Footer Placeholder 3"/>
          <p:cNvSpPr>
            <a:spLocks noGrp="1"/>
          </p:cNvSpPr>
          <p:nvPr>
            <p:ph type="ftr" sz="quarter" idx="11"/>
          </p:nvPr>
        </p:nvSpPr>
        <p:spPr/>
        <p:txBody>
          <a:bodyPr/>
          <a:lstStyle/>
          <a:p>
            <a:r>
              <a:rPr lang="en-US" smtClean="0"/>
              <a:t>          © 2010 </a:t>
            </a: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34" presetClass="entr" presetSubtype="0" fill="hold"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 from="(-#ppt_w/2)" to="(#ppt_x)" calcmode="lin" valueType="num">
                                      <p:cBhvr>
                                        <p:cTn id="41" dur="600" fill="hold">
                                          <p:stCondLst>
                                            <p:cond delay="0"/>
                                          </p:stCondLst>
                                        </p:cTn>
                                        <p:tgtEl>
                                          <p:spTgt spid="3">
                                            <p:txEl>
                                              <p:pRg st="2" end="2"/>
                                            </p:txEl>
                                          </p:spTgt>
                                        </p:tgtEl>
                                        <p:attrNameLst>
                                          <p:attrName>ppt_x</p:attrName>
                                        </p:attrNameLst>
                                      </p:cBhvr>
                                    </p:anim>
                                    <p:anim from="0" to="-1.0" calcmode="lin" valueType="num">
                                      <p:cBhvr>
                                        <p:cTn id="42" dur="200" decel="50000" autoRev="1" fill="hold">
                                          <p:stCondLst>
                                            <p:cond delay="600"/>
                                          </p:stCondLst>
                                        </p:cTn>
                                        <p:tgtEl>
                                          <p:spTgt spid="3">
                                            <p:txEl>
                                              <p:pRg st="2" end="2"/>
                                            </p:txEl>
                                          </p:spTgt>
                                        </p:tgtEl>
                                        <p:attrNameLst>
                                          <p:attrName>xshear</p:attrName>
                                        </p:attrNameLst>
                                      </p:cBhvr>
                                    </p:anim>
                                    <p:animScale>
                                      <p:cBhvr>
                                        <p:cTn id="43" dur="200" decel="100000" autoRev="1" fill="hold">
                                          <p:stCondLst>
                                            <p:cond delay="600"/>
                                          </p:stCondLst>
                                        </p:cTn>
                                        <p:tgtEl>
                                          <p:spTgt spid="3">
                                            <p:txEl>
                                              <p:pRg st="2" end="2"/>
                                            </p:txEl>
                                          </p:spTgt>
                                        </p:tgtEl>
                                      </p:cBhvr>
                                      <p:from x="100000" y="100000"/>
                                      <p:to x="80000" y="100000"/>
                                    </p:animScale>
                                    <p:anim by="(#ppt_h/3+#ppt_w*0.1)" calcmode="lin" valueType="num">
                                      <p:cBhvr additive="sum">
                                        <p:cTn id="44"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 calcmode="lin" valueType="num">
                                      <p:cBhvr>
                                        <p:cTn id="4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54" presetClass="entr" presetSubtype="0" accel="100000"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56"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7"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58"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5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Tricky situations	</a:t>
            </a:r>
            <a:endParaRPr lang="en-US" dirty="0"/>
          </a:p>
        </p:txBody>
      </p:sp>
      <p:sp>
        <p:nvSpPr>
          <p:cNvPr id="3" name="Content Placeholder 2"/>
          <p:cNvSpPr>
            <a:spLocks noGrp="1"/>
          </p:cNvSpPr>
          <p:nvPr>
            <p:ph idx="1"/>
          </p:nvPr>
        </p:nvSpPr>
        <p:spPr/>
        <p:txBody>
          <a:bodyPr/>
          <a:lstStyle/>
          <a:p>
            <a:r>
              <a:rPr lang="en-US" dirty="0" smtClean="0"/>
              <a:t>Contract with person’s corporation, not individual, ok if:</a:t>
            </a:r>
          </a:p>
          <a:p>
            <a:pPr lvl="1"/>
            <a:r>
              <a:rPr lang="en-US" dirty="0" smtClean="0"/>
              <a:t>Corporate formalities are followed</a:t>
            </a:r>
          </a:p>
          <a:p>
            <a:pPr lvl="1">
              <a:buNone/>
            </a:pPr>
            <a:endParaRPr lang="en-US" dirty="0" smtClean="0"/>
          </a:p>
          <a:p>
            <a:pPr lvl="1"/>
            <a:r>
              <a:rPr lang="en-US" dirty="0" smtClean="0"/>
              <a:t>At least one non-tax business reason exists for contracting with company</a:t>
            </a:r>
          </a:p>
          <a:p>
            <a:pPr lvl="1">
              <a:buNone/>
            </a:pPr>
            <a:endParaRPr lang="en-US" dirty="0" smtClean="0"/>
          </a:p>
          <a:p>
            <a:pPr lvl="1"/>
            <a:r>
              <a:rPr lang="en-US" dirty="0" smtClean="0"/>
              <a:t>LLC? May not be a corporation!</a:t>
            </a:r>
          </a:p>
          <a:p>
            <a:endParaRPr lang="en-US" dirty="0"/>
          </a:p>
        </p:txBody>
      </p:sp>
      <p:sp>
        <p:nvSpPr>
          <p:cNvPr id="4" name="Footer Placeholder 3"/>
          <p:cNvSpPr>
            <a:spLocks noGrp="1"/>
          </p:cNvSpPr>
          <p:nvPr>
            <p:ph type="ftr" sz="quarter" idx="11"/>
          </p:nvPr>
        </p:nvSpPr>
        <p:spPr/>
        <p:txBody>
          <a:bodyPr/>
          <a:lstStyle/>
          <a:p>
            <a:r>
              <a:rPr lang="en-US" smtClean="0"/>
              <a:t>          © 2010 </a:t>
            </a: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8" presetClass="entr" presetSubtype="0" accel="10000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16"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8"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9" presetClass="entr" presetSubtype="0" accel="10000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p:cTn id="2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2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1422</TotalTime>
  <Words>762</Words>
  <Application>Microsoft Office PowerPoint</Application>
  <PresentationFormat>On-screen Show (4:3)</PresentationFormat>
  <Paragraphs>126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Solstice</vt:lpstr>
      <vt:lpstr>Slide 1</vt:lpstr>
      <vt:lpstr>Why do we care?</vt:lpstr>
      <vt:lpstr>General rule for making the determination </vt:lpstr>
      <vt:lpstr>Behavioral Control </vt:lpstr>
      <vt:lpstr>Behavioral Control</vt:lpstr>
      <vt:lpstr>Financial Control – IC indicators</vt:lpstr>
      <vt:lpstr>Financial Control – IC indicators</vt:lpstr>
      <vt:lpstr>Type of Relationship </vt:lpstr>
      <vt:lpstr>Tricky situations </vt:lpstr>
      <vt:lpstr>Who is an Employee - Recap</vt:lpstr>
      <vt:lpstr>Forms and taxes for employees</vt:lpstr>
      <vt:lpstr>Who is an Independent Contractor - Recap</vt:lpstr>
      <vt:lpstr>Taxes and forms for independent contractors</vt:lpstr>
      <vt:lpstr>How do I make the determination? </vt:lpstr>
      <vt:lpstr>Case studies</vt:lpstr>
      <vt:lpstr>Case studies</vt:lpstr>
      <vt:lpstr>Case Studies</vt:lpstr>
      <vt:lpstr>Case Studies </vt:lpstr>
      <vt:lpstr>Questions? &amp; Resources</vt:lpstr>
    </vt:vector>
  </TitlesOfParts>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or Independent Contractor?</dc:title>
  <dc:creator>jeshana</dc:creator>
  <cp:lastModifiedBy>jeshana</cp:lastModifiedBy>
  <cp:revision>126</cp:revision>
  <dcterms:created xsi:type="dcterms:W3CDTF">2010-04-22T17:06:40Z</dcterms:created>
  <dcterms:modified xsi:type="dcterms:W3CDTF">2010-08-18T16:12:20Z</dcterms:modified>
</cp:coreProperties>
</file>