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21" r:id="rId2"/>
    <p:sldId id="312" r:id="rId3"/>
    <p:sldId id="313" r:id="rId4"/>
    <p:sldId id="314" r:id="rId5"/>
    <p:sldId id="302" r:id="rId6"/>
    <p:sldId id="315" r:id="rId7"/>
    <p:sldId id="316" r:id="rId8"/>
    <p:sldId id="296" r:id="rId9"/>
    <p:sldId id="317" r:id="rId10"/>
    <p:sldId id="324" r:id="rId11"/>
    <p:sldId id="323" r:id="rId12"/>
    <p:sldId id="318" r:id="rId13"/>
    <p:sldId id="319" r:id="rId14"/>
    <p:sldId id="320" r:id="rId15"/>
    <p:sldId id="276" r:id="rId16"/>
    <p:sldId id="29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75B"/>
    <a:srgbClr val="471E7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4660"/>
  </p:normalViewPr>
  <p:slideViewPr>
    <p:cSldViewPr>
      <p:cViewPr>
        <p:scale>
          <a:sx n="90" d="100"/>
          <a:sy n="90" d="100"/>
        </p:scale>
        <p:origin x="426" y="40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D94B1F-AF90-4BB8-BB33-87D6D3CD7212}" type="datetimeFigureOut">
              <a:rPr lang="en-US" smtClean="0"/>
              <a:t>7/10/2014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E411BD-2DED-4853-9258-99796C2BBF85}" type="slidenum">
              <a:rPr lang="en-US" smtClean="0"/>
              <a:t>‹#›</a:t>
            </a:fld>
            <a:endParaRPr lang="en-US"/>
          </a:p>
        </p:txBody>
      </p:sp>
    </p:spTree>
    <p:extLst>
      <p:ext uri="{BB962C8B-B14F-4D97-AF65-F5344CB8AC3E}">
        <p14:creationId xmlns:p14="http://schemas.microsoft.com/office/powerpoint/2010/main" val="21100210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A17DA-4083-41B5-A8FD-0C3D4DF05E00}" type="datetimeFigureOut">
              <a:rPr lang="en-US" smtClean="0"/>
              <a:pPr/>
              <a:t>7/10/2014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E7B59-E495-4D8A-97B7-B377B7F2CEA4}" type="slidenum">
              <a:rPr lang="en-US" smtClean="0"/>
              <a:pPr/>
              <a:t>‹#›</a:t>
            </a:fld>
            <a:endParaRPr lang="en-US"/>
          </a:p>
        </p:txBody>
      </p:sp>
    </p:spTree>
    <p:extLst>
      <p:ext uri="{BB962C8B-B14F-4D97-AF65-F5344CB8AC3E}">
        <p14:creationId xmlns:p14="http://schemas.microsoft.com/office/powerpoint/2010/main" val="40106647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E83C9F-4E1F-440E-A985-6651E7C29EB8}" type="slidenum">
              <a:rPr lang="en-US" altLang="en-US" sz="1300"/>
              <a:pPr>
                <a:spcBef>
                  <a:spcPct val="0"/>
                </a:spcBef>
              </a:pPr>
              <a:t>1</a:t>
            </a:fld>
            <a:endParaRPr lang="en-US" altLang="en-US" sz="1300"/>
          </a:p>
        </p:txBody>
      </p:sp>
      <p:sp>
        <p:nvSpPr>
          <p:cNvPr id="9219" name="Rectangle 2"/>
          <p:cNvSpPr>
            <a:spLocks noGrp="1" noRot="1" noChangeAspect="1" noChangeArrowheads="1" noTextEdit="1"/>
          </p:cNvSpPr>
          <p:nvPr>
            <p:ph type="sldImg"/>
          </p:nvPr>
        </p:nvSpPr>
        <p:spPr>
          <a:xfrm>
            <a:off x="1182688" y="695325"/>
            <a:ext cx="4632325" cy="3475038"/>
          </a:xfrm>
          <a:ln/>
        </p:spPr>
      </p:sp>
      <p:sp>
        <p:nvSpPr>
          <p:cNvPr id="9220" name="Notes Placeholder 4"/>
          <p:cNvSpPr>
            <a:spLocks noGrp="1"/>
          </p:cNvSpPr>
          <p:nvPr/>
        </p:nvSpPr>
        <p:spPr bwMode="auto">
          <a:xfrm>
            <a:off x="700088" y="4403725"/>
            <a:ext cx="559752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52" tIns="46376" rIns="92752" bIns="4637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b="0"/>
          </a:p>
        </p:txBody>
      </p:sp>
    </p:spTree>
    <p:extLst>
      <p:ext uri="{BB962C8B-B14F-4D97-AF65-F5344CB8AC3E}">
        <p14:creationId xmlns:p14="http://schemas.microsoft.com/office/powerpoint/2010/main" val="204108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182688" y="695325"/>
            <a:ext cx="4632325" cy="3475038"/>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B8995E-03AB-4B49-87E4-14177A1BD5E4}" type="slidenum">
              <a:rPr lang="en-US" altLang="en-US" sz="1300"/>
              <a:pPr>
                <a:spcBef>
                  <a:spcPct val="0"/>
                </a:spcBef>
              </a:pPr>
              <a:t>2</a:t>
            </a:fld>
            <a:endParaRPr lang="en-US" altLang="en-US" sz="1300"/>
          </a:p>
        </p:txBody>
      </p:sp>
    </p:spTree>
    <p:extLst>
      <p:ext uri="{BB962C8B-B14F-4D97-AF65-F5344CB8AC3E}">
        <p14:creationId xmlns:p14="http://schemas.microsoft.com/office/powerpoint/2010/main" val="185919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1182688" y="695325"/>
            <a:ext cx="4632325" cy="3475038"/>
          </a:xfrm>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000" b="1">
                <a:solidFill>
                  <a:schemeClr val="tx1"/>
                </a:solidFill>
                <a:latin typeface="Comic Sans MS" panose="030F0702030302020204" pitchFamily="66" charset="0"/>
              </a:defRPr>
            </a:lvl1pPr>
            <a:lvl2pPr marL="742950" indent="-285750" defTabSz="927100">
              <a:defRPr sz="2000" b="1">
                <a:solidFill>
                  <a:schemeClr val="tx1"/>
                </a:solidFill>
                <a:latin typeface="Comic Sans MS" panose="030F0702030302020204" pitchFamily="66" charset="0"/>
              </a:defRPr>
            </a:lvl2pPr>
            <a:lvl3pPr marL="1143000" indent="-228600" defTabSz="927100">
              <a:defRPr sz="2000" b="1">
                <a:solidFill>
                  <a:schemeClr val="tx1"/>
                </a:solidFill>
                <a:latin typeface="Comic Sans MS" panose="030F0702030302020204" pitchFamily="66" charset="0"/>
              </a:defRPr>
            </a:lvl3pPr>
            <a:lvl4pPr marL="1600200" indent="-228600" defTabSz="927100">
              <a:defRPr sz="2000" b="1">
                <a:solidFill>
                  <a:schemeClr val="tx1"/>
                </a:solidFill>
                <a:latin typeface="Comic Sans MS" panose="030F0702030302020204" pitchFamily="66" charset="0"/>
              </a:defRPr>
            </a:lvl4pPr>
            <a:lvl5pPr marL="2057400" indent="-228600" defTabSz="927100">
              <a:defRPr sz="2000" b="1">
                <a:solidFill>
                  <a:schemeClr val="tx1"/>
                </a:solidFill>
                <a:latin typeface="Comic Sans MS" panose="030F0702030302020204" pitchFamily="66" charset="0"/>
              </a:defRPr>
            </a:lvl5pPr>
            <a:lvl6pPr marL="2514600" indent="-228600" defTabSz="927100" eaLnBrk="0" fontAlgn="base" hangingPunct="0">
              <a:spcBef>
                <a:spcPct val="0"/>
              </a:spcBef>
              <a:spcAft>
                <a:spcPct val="0"/>
              </a:spcAft>
              <a:defRPr sz="2000" b="1">
                <a:solidFill>
                  <a:schemeClr val="tx1"/>
                </a:solidFill>
                <a:latin typeface="Comic Sans MS" panose="030F0702030302020204" pitchFamily="66" charset="0"/>
              </a:defRPr>
            </a:lvl6pPr>
            <a:lvl7pPr marL="2971800" indent="-228600" defTabSz="927100" eaLnBrk="0" fontAlgn="base" hangingPunct="0">
              <a:spcBef>
                <a:spcPct val="0"/>
              </a:spcBef>
              <a:spcAft>
                <a:spcPct val="0"/>
              </a:spcAft>
              <a:defRPr sz="2000" b="1">
                <a:solidFill>
                  <a:schemeClr val="tx1"/>
                </a:solidFill>
                <a:latin typeface="Comic Sans MS" panose="030F0702030302020204" pitchFamily="66" charset="0"/>
              </a:defRPr>
            </a:lvl7pPr>
            <a:lvl8pPr marL="3429000" indent="-228600" defTabSz="927100" eaLnBrk="0" fontAlgn="base" hangingPunct="0">
              <a:spcBef>
                <a:spcPct val="0"/>
              </a:spcBef>
              <a:spcAft>
                <a:spcPct val="0"/>
              </a:spcAft>
              <a:defRPr sz="2000" b="1">
                <a:solidFill>
                  <a:schemeClr val="tx1"/>
                </a:solidFill>
                <a:latin typeface="Comic Sans MS" panose="030F0702030302020204" pitchFamily="66" charset="0"/>
              </a:defRPr>
            </a:lvl8pPr>
            <a:lvl9pPr marL="3886200" indent="-228600" defTabSz="927100" eaLnBrk="0" fontAlgn="base" hangingPunct="0">
              <a:spcBef>
                <a:spcPct val="0"/>
              </a:spcBef>
              <a:spcAft>
                <a:spcPct val="0"/>
              </a:spcAft>
              <a:defRPr sz="2000" b="1">
                <a:solidFill>
                  <a:schemeClr val="tx1"/>
                </a:solidFill>
                <a:latin typeface="Comic Sans MS" panose="030F0702030302020204" pitchFamily="66" charset="0"/>
              </a:defRPr>
            </a:lvl9pPr>
          </a:lstStyle>
          <a:p>
            <a:fld id="{8541C183-8C77-42D6-B98A-66250A895717}" type="slidenum">
              <a:rPr lang="en-US" altLang="en-US" sz="1300" b="0">
                <a:latin typeface="Arial" panose="020B0604020202020204" pitchFamily="34" charset="0"/>
              </a:rPr>
              <a:pPr/>
              <a:t>3</a:t>
            </a:fld>
            <a:endParaRPr lang="en-US" altLang="en-US" sz="1300" b="0">
              <a:latin typeface="Arial" panose="020B0604020202020204" pitchFamily="34" charset="0"/>
            </a:endParaRPr>
          </a:p>
        </p:txBody>
      </p:sp>
    </p:spTree>
    <p:extLst>
      <p:ext uri="{BB962C8B-B14F-4D97-AF65-F5344CB8AC3E}">
        <p14:creationId xmlns:p14="http://schemas.microsoft.com/office/powerpoint/2010/main" val="394072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82688" y="695325"/>
            <a:ext cx="4632325" cy="3475038"/>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BF74C4-0897-4C79-A56F-394C96D2132C}" type="slidenum">
              <a:rPr lang="en-US" altLang="en-US" sz="1300"/>
              <a:pPr>
                <a:spcBef>
                  <a:spcPct val="0"/>
                </a:spcBef>
              </a:pPr>
              <a:t>6</a:t>
            </a:fld>
            <a:endParaRPr lang="en-US" altLang="en-US" sz="1300"/>
          </a:p>
        </p:txBody>
      </p:sp>
    </p:spTree>
    <p:extLst>
      <p:ext uri="{BB962C8B-B14F-4D97-AF65-F5344CB8AC3E}">
        <p14:creationId xmlns:p14="http://schemas.microsoft.com/office/powerpoint/2010/main" val="59659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82688" y="695325"/>
            <a:ext cx="4632325" cy="3475038"/>
          </a:xfrm>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Arial" panose="020B0604020202020204" pitchFamily="34" charset="0"/>
              </a:defRPr>
            </a:lvl1pPr>
            <a:lvl2pPr marL="742950" indent="-285750" defTabSz="925513">
              <a:spcBef>
                <a:spcPct val="30000"/>
              </a:spcBef>
              <a:defRPr sz="1200">
                <a:solidFill>
                  <a:schemeClr val="tx1"/>
                </a:solidFill>
                <a:latin typeface="Arial" panose="020B0604020202020204" pitchFamily="34" charset="0"/>
              </a:defRPr>
            </a:lvl2pPr>
            <a:lvl3pPr marL="1143000" indent="-228600" defTabSz="925513">
              <a:spcBef>
                <a:spcPct val="30000"/>
              </a:spcBef>
              <a:defRPr sz="1200">
                <a:solidFill>
                  <a:schemeClr val="tx1"/>
                </a:solidFill>
                <a:latin typeface="Arial" panose="020B0604020202020204" pitchFamily="34" charset="0"/>
              </a:defRPr>
            </a:lvl3pPr>
            <a:lvl4pPr marL="1600200" indent="-228600" defTabSz="925513">
              <a:spcBef>
                <a:spcPct val="30000"/>
              </a:spcBef>
              <a:defRPr sz="1200">
                <a:solidFill>
                  <a:schemeClr val="tx1"/>
                </a:solidFill>
                <a:latin typeface="Arial" panose="020B0604020202020204" pitchFamily="34" charset="0"/>
              </a:defRPr>
            </a:lvl4pPr>
            <a:lvl5pPr marL="2057400" indent="-228600" defTabSz="925513">
              <a:spcBef>
                <a:spcPct val="30000"/>
              </a:spcBef>
              <a:defRPr sz="1200">
                <a:solidFill>
                  <a:schemeClr val="tx1"/>
                </a:solidFill>
                <a:latin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757B05-07A6-4364-954C-3B9D3F3BF92E}" type="slidenum">
              <a:rPr lang="en-US" altLang="en-US" sz="1300"/>
              <a:pPr>
                <a:spcBef>
                  <a:spcPct val="0"/>
                </a:spcBef>
              </a:pPr>
              <a:t>7</a:t>
            </a:fld>
            <a:endParaRPr lang="en-US" altLang="en-US" sz="1300"/>
          </a:p>
        </p:txBody>
      </p:sp>
    </p:spTree>
    <p:extLst>
      <p:ext uri="{BB962C8B-B14F-4D97-AF65-F5344CB8AC3E}">
        <p14:creationId xmlns:p14="http://schemas.microsoft.com/office/powerpoint/2010/main" val="3081971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1182688" y="695325"/>
            <a:ext cx="4632325" cy="3475038"/>
          </a:xfrm>
          <a:ln/>
        </p:spPr>
      </p:sp>
      <p:sp>
        <p:nvSpPr>
          <p:cNvPr id="25604" name="Notes Placeholder 4"/>
          <p:cNvSpPr>
            <a:spLocks noGrp="1"/>
          </p:cNvSpPr>
          <p:nvPr/>
        </p:nvSpPr>
        <p:spPr bwMode="auto">
          <a:xfrm>
            <a:off x="700088" y="4403725"/>
            <a:ext cx="559752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52" tIns="46376" rIns="92752" bIns="4637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b="0"/>
          </a:p>
        </p:txBody>
      </p:sp>
    </p:spTree>
    <p:extLst>
      <p:ext uri="{BB962C8B-B14F-4D97-AF65-F5344CB8AC3E}">
        <p14:creationId xmlns:p14="http://schemas.microsoft.com/office/powerpoint/2010/main" val="257253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0FF1D7-F974-424B-9F08-2316C9BB3803}" type="slidenum">
              <a:rPr lang="en-US" altLang="en-US" sz="1300"/>
              <a:pPr>
                <a:spcBef>
                  <a:spcPct val="0"/>
                </a:spcBef>
              </a:pPr>
              <a:t>9</a:t>
            </a:fld>
            <a:endParaRPr lang="en-US" altLang="en-US" sz="1300"/>
          </a:p>
        </p:txBody>
      </p:sp>
      <p:sp>
        <p:nvSpPr>
          <p:cNvPr id="23555" name="Rectangle 2"/>
          <p:cNvSpPr>
            <a:spLocks noGrp="1" noRot="1" noChangeAspect="1" noChangeArrowheads="1" noTextEdit="1"/>
          </p:cNvSpPr>
          <p:nvPr>
            <p:ph type="sldImg"/>
          </p:nvPr>
        </p:nvSpPr>
        <p:spPr>
          <a:xfrm>
            <a:off x="1182688" y="695325"/>
            <a:ext cx="4632325" cy="3475038"/>
          </a:xfrm>
          <a:ln/>
        </p:spPr>
      </p:sp>
      <p:sp>
        <p:nvSpPr>
          <p:cNvPr id="23556" name="Notes Placeholder 4"/>
          <p:cNvSpPr>
            <a:spLocks noGrp="1"/>
          </p:cNvSpPr>
          <p:nvPr/>
        </p:nvSpPr>
        <p:spPr bwMode="auto">
          <a:xfrm>
            <a:off x="700088" y="4403725"/>
            <a:ext cx="559752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52" tIns="46376" rIns="92752" bIns="4637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b="0"/>
          </a:p>
        </p:txBody>
      </p:sp>
    </p:spTree>
    <p:extLst>
      <p:ext uri="{BB962C8B-B14F-4D97-AF65-F5344CB8AC3E}">
        <p14:creationId xmlns:p14="http://schemas.microsoft.com/office/powerpoint/2010/main" val="242967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714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679687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97149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3818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39799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0800"/>
            <a:ext cx="9144000" cy="457200"/>
          </a:xfrm>
          <a:prstGeom prst="rect">
            <a:avLst/>
          </a:prstGeom>
          <a:solidFill>
            <a:srgbClr val="39275B"/>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a:r>
              <a:rPr lang="en-US" dirty="0" smtClean="0"/>
              <a:t>Student Fiscal</a:t>
            </a:r>
            <a:r>
              <a:rPr lang="en-US" baseline="0" dirty="0" smtClean="0"/>
              <a:t> Services</a:t>
            </a:r>
            <a:endParaRPr lang="en-US"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53400" y="5924550"/>
            <a:ext cx="904875" cy="857250"/>
          </a:xfrm>
          <a:prstGeom prst="rect">
            <a:avLst/>
          </a:prstGeom>
        </p:spPr>
      </p:pic>
    </p:spTree>
    <p:extLst>
      <p:ext uri="{BB962C8B-B14F-4D97-AF65-F5344CB8AC3E}">
        <p14:creationId xmlns:p14="http://schemas.microsoft.com/office/powerpoint/2010/main" val="3644888904"/>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68"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et.wa.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hyperlink" Target="http://f2.washington.edu/fm/sfs/tuition/paym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db.admin.washington.edu/sisstudents/uwnetid/release.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udentloans.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f2.washington.edu/fm/sfs/tax/credi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915987" y="2019300"/>
            <a:ext cx="7618413" cy="2898775"/>
          </a:xfrm>
          <a:prstGeom prst="rect">
            <a:avLst/>
          </a:prstGeom>
          <a:noFill/>
          <a:ln w="9525">
            <a:noFill/>
            <a:miter lim="800000"/>
            <a:headEnd/>
            <a:tailEnd/>
          </a:ln>
        </p:spPr>
        <p:txBody>
          <a:bodyPr tIns="137160">
            <a:spAutoFit/>
          </a:bodyPr>
          <a:lstStyle/>
          <a:p>
            <a:pPr eaLnBrk="1" hangingPunct="1">
              <a:lnSpc>
                <a:spcPct val="55000"/>
              </a:lnSpc>
              <a:spcBef>
                <a:spcPct val="50000"/>
              </a:spcBef>
              <a:buClr>
                <a:schemeClr val="tx2"/>
              </a:buClr>
              <a:buSzPct val="80000"/>
              <a:buFont typeface="Symbol" panose="05050102010706020507" pitchFamily="18" charset="2"/>
              <a:buNone/>
              <a:defRPr/>
            </a:pPr>
            <a:r>
              <a:rPr lang="en-US" sz="3600" dirty="0">
                <a:solidFill>
                  <a:srgbClr val="39275B"/>
                </a:solidFill>
                <a:latin typeface="+mn-lt"/>
              </a:rPr>
              <a:t>Tuition Bill and How Best to Pay</a:t>
            </a:r>
          </a:p>
          <a:p>
            <a:pPr lvl="1" eaLnBrk="1" hangingPunct="1">
              <a:lnSpc>
                <a:spcPct val="55000"/>
              </a:lnSpc>
              <a:spcBef>
                <a:spcPct val="50000"/>
              </a:spcBef>
              <a:buClr>
                <a:schemeClr val="tx2"/>
              </a:buClr>
              <a:buSzPct val="80000"/>
              <a:buFont typeface="Symbol" panose="05050102010706020507" pitchFamily="18" charset="2"/>
              <a:buNone/>
              <a:defRPr/>
            </a:pPr>
            <a:endParaRPr lang="en-US" sz="3600" dirty="0">
              <a:solidFill>
                <a:srgbClr val="39275B"/>
              </a:solidFill>
              <a:latin typeface="+mn-lt"/>
            </a:endParaRPr>
          </a:p>
          <a:p>
            <a:pPr eaLnBrk="1" hangingPunct="1">
              <a:lnSpc>
                <a:spcPct val="60000"/>
              </a:lnSpc>
              <a:spcBef>
                <a:spcPct val="50000"/>
              </a:spcBef>
              <a:buClr>
                <a:schemeClr val="tx2"/>
              </a:buClr>
              <a:buSzPct val="80000"/>
              <a:buFont typeface="Symbol" panose="05050102010706020507" pitchFamily="18" charset="2"/>
              <a:buNone/>
              <a:defRPr/>
            </a:pPr>
            <a:r>
              <a:rPr lang="en-US" sz="3600" dirty="0">
                <a:solidFill>
                  <a:srgbClr val="39275B"/>
                </a:solidFill>
                <a:latin typeface="+mn-lt"/>
              </a:rPr>
              <a:t>Things to be Aware of</a:t>
            </a:r>
            <a:endParaRPr lang="en-US" sz="3600" dirty="0">
              <a:solidFill>
                <a:srgbClr val="FF0000"/>
              </a:solidFill>
              <a:latin typeface="+mn-lt"/>
            </a:endParaRPr>
          </a:p>
          <a:p>
            <a:pPr eaLnBrk="1" hangingPunct="1">
              <a:lnSpc>
                <a:spcPct val="60000"/>
              </a:lnSpc>
              <a:spcBef>
                <a:spcPct val="50000"/>
              </a:spcBef>
              <a:buClr>
                <a:schemeClr val="tx2"/>
              </a:buClr>
              <a:buSzPct val="80000"/>
              <a:buFont typeface="Symbol" panose="05050102010706020507" pitchFamily="18" charset="2"/>
              <a:buNone/>
              <a:defRPr/>
            </a:pPr>
            <a:endParaRPr lang="en-US" sz="3600" dirty="0">
              <a:solidFill>
                <a:srgbClr val="39275B"/>
              </a:solidFill>
              <a:latin typeface="+mn-lt"/>
            </a:endParaRPr>
          </a:p>
          <a:p>
            <a:pPr eaLnBrk="1" hangingPunct="1">
              <a:lnSpc>
                <a:spcPct val="60000"/>
              </a:lnSpc>
              <a:spcBef>
                <a:spcPct val="50000"/>
              </a:spcBef>
              <a:buClr>
                <a:schemeClr val="tx2"/>
              </a:buClr>
              <a:buSzPct val="80000"/>
              <a:buFont typeface="Symbol" panose="05050102010706020507" pitchFamily="18" charset="2"/>
              <a:buNone/>
              <a:defRPr/>
            </a:pPr>
            <a:r>
              <a:rPr lang="en-US" sz="3600" dirty="0">
                <a:solidFill>
                  <a:srgbClr val="39275B"/>
                </a:solidFill>
                <a:latin typeface="+mn-lt"/>
              </a:rPr>
              <a:t>Questions</a:t>
            </a:r>
          </a:p>
        </p:txBody>
      </p:sp>
      <p:pic>
        <p:nvPicPr>
          <p:cNvPr id="8195" name="Picture 9" descr="C:\Documents and Settings\dianec\Local Settings\Temporary Internet Files\Content.IE5\GB9HJGKV\MC9004396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62313"/>
            <a:ext cx="3414713"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auto">
          <a:xfrm rot="4172922">
            <a:off x="5765627" y="3281175"/>
            <a:ext cx="2612912" cy="2299602"/>
          </a:xfrm>
          <a:prstGeom prst="rect">
            <a:avLst/>
          </a:prstGeom>
          <a:noFill/>
        </p:spPr>
        <p:txBody>
          <a:bodyPr spcFirstLastPara="1" wrap="none">
            <a:prstTxWarp prst="textArchUp">
              <a:avLst>
                <a:gd name="adj" fmla="val 11001035"/>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lnSpc>
                <a:spcPct val="95000"/>
              </a:lnSpc>
              <a:spcBef>
                <a:spcPct val="45000"/>
              </a:spcBef>
              <a:buClr>
                <a:schemeClr val="tx2"/>
              </a:buClr>
              <a:buSzPct val="80000"/>
              <a:buFont typeface="Symbol" panose="05050102010706020507" pitchFamily="18" charset="2"/>
              <a:buNone/>
              <a:defRPr/>
            </a:pPr>
            <a:r>
              <a:rPr lang="en-US" sz="2800" spc="50" dirty="0">
                <a:ln w="11430"/>
                <a:solidFill>
                  <a:srgbClr val="39275B"/>
                </a:solidFill>
                <a:effectLst>
                  <a:outerShdw blurRad="76200" dist="50800" dir="5400000" algn="tl" rotWithShape="0">
                    <a:srgbClr val="000000">
                      <a:alpha val="65000"/>
                    </a:srgbClr>
                  </a:outerShdw>
                </a:effectLst>
                <a:latin typeface="Arial" pitchFamily="34" charset="0"/>
                <a:cs typeface="Arial" pitchFamily="34" charset="0"/>
              </a:rPr>
              <a:t>Managing The Maze</a:t>
            </a:r>
          </a:p>
        </p:txBody>
      </p:sp>
      <p:sp>
        <p:nvSpPr>
          <p:cNvPr id="7" name="TextBox 6"/>
          <p:cNvSpPr txBox="1"/>
          <p:nvPr/>
        </p:nvSpPr>
        <p:spPr bwMode="auto">
          <a:xfrm flipH="1">
            <a:off x="990600" y="228600"/>
            <a:ext cx="7467600" cy="1015663"/>
          </a:xfrm>
          <a:prstGeom prst="rect">
            <a:avLst/>
          </a:prstGeom>
          <a:solidFill>
            <a:srgbClr val="39275B"/>
          </a:solidFill>
          <a:ln w="76200">
            <a:solidFill>
              <a:srgbClr val="996600"/>
            </a:solidFill>
            <a:miter lim="800000"/>
            <a:headEnd/>
            <a:tailEnd/>
          </a:ln>
          <a:effectLst/>
          <a:scene3d>
            <a:camera prst="orthographicFront"/>
            <a:lightRig rig="threePt" dir="t"/>
          </a:scene3d>
          <a:sp3d>
            <a:bevelT w="165100" prst="coolSlant"/>
          </a:sp3d>
        </p:spPr>
        <p:txBody>
          <a:bodyPr>
            <a:spAutoFit/>
          </a:bodyPr>
          <a:lstStyle/>
          <a:p>
            <a:pPr algn="ctr" eaLnBrk="1" hangingPunct="1">
              <a:spcBef>
                <a:spcPts val="0"/>
              </a:spcBef>
              <a:buClr>
                <a:schemeClr val="tx2"/>
              </a:buClr>
              <a:buSzPct val="80000"/>
              <a:buFont typeface="Symbol" panose="05050102010706020507" pitchFamily="18" charset="2"/>
              <a:buNone/>
              <a:defRPr/>
            </a:pPr>
            <a:r>
              <a:rPr lang="en-US" sz="6000" dirty="0">
                <a:solidFill>
                  <a:schemeClr val="bg1"/>
                </a:solidFill>
                <a:latin typeface="Arial" pitchFamily="34" charset="0"/>
                <a:cs typeface="Arial" pitchFamily="34" charset="0"/>
              </a:rPr>
              <a:t>  Parent Orientation</a:t>
            </a:r>
          </a:p>
        </p:txBody>
      </p:sp>
    </p:spTree>
    <p:extLst>
      <p:ext uri="{BB962C8B-B14F-4D97-AF65-F5344CB8AC3E}">
        <p14:creationId xmlns:p14="http://schemas.microsoft.com/office/powerpoint/2010/main" val="107874169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flipH="1">
            <a:off x="838200" y="228600"/>
            <a:ext cx="7620000" cy="1015663"/>
          </a:xfrm>
          <a:prstGeom prst="rect">
            <a:avLst/>
          </a:prstGeom>
          <a:solidFill>
            <a:srgbClr val="39275B"/>
          </a:solidFill>
          <a:ln w="76200">
            <a:solidFill>
              <a:srgbClr val="996600"/>
            </a:solidFill>
            <a:miter lim="800000"/>
            <a:headEnd/>
            <a:tailEnd/>
          </a:ln>
          <a:effectLst/>
          <a:scene3d>
            <a:camera prst="orthographicFront"/>
            <a:lightRig rig="threePt" dir="t"/>
          </a:scene3d>
          <a:sp3d>
            <a:bevelT w="165100" prst="coolSlant"/>
          </a:sp3d>
        </p:spPr>
        <p:txBody>
          <a:bodyPr wrap="square">
            <a:spAutoFit/>
          </a:bodyPr>
          <a:lstStyle/>
          <a:p>
            <a:pPr algn="ctr" eaLnBrk="1" hangingPunct="1">
              <a:spcBef>
                <a:spcPts val="0"/>
              </a:spcBef>
              <a:buClr>
                <a:schemeClr val="tx2"/>
              </a:buClr>
              <a:buSzPct val="80000"/>
              <a:buFont typeface="Symbol" panose="05050102010706020507" pitchFamily="18" charset="2"/>
              <a:buNone/>
              <a:defRPr/>
            </a:pPr>
            <a:r>
              <a:rPr lang="en-US" sz="6000" dirty="0" smtClean="0">
                <a:solidFill>
                  <a:schemeClr val="bg1"/>
                </a:solidFill>
                <a:latin typeface="Arial" pitchFamily="34" charset="0"/>
                <a:cs typeface="Arial" pitchFamily="34" charset="0"/>
              </a:rPr>
              <a:t>Additional Information</a:t>
            </a:r>
            <a:endParaRPr lang="en-US" sz="6000" dirty="0">
              <a:solidFill>
                <a:schemeClr val="bg1"/>
              </a:solidFill>
              <a:latin typeface="Arial" pitchFamily="34" charset="0"/>
              <a:cs typeface="Arial" pitchFamily="34" charset="0"/>
            </a:endParaRPr>
          </a:p>
        </p:txBody>
      </p:sp>
      <p:sp>
        <p:nvSpPr>
          <p:cNvPr id="14341" name="Rectangle 3"/>
          <p:cNvSpPr>
            <a:spLocks noChangeArrowheads="1"/>
          </p:cNvSpPr>
          <p:nvPr/>
        </p:nvSpPr>
        <p:spPr bwMode="auto">
          <a:xfrm>
            <a:off x="1524000" y="1402473"/>
            <a:ext cx="6248400" cy="231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742950" indent="-28575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085850" indent="-342900" eaLnBrk="1" hangingPunct="1">
              <a:lnSpc>
                <a:spcPct val="95000"/>
              </a:lnSpc>
              <a:spcBef>
                <a:spcPct val="45000"/>
              </a:spcBef>
              <a:buClr>
                <a:schemeClr val="tx2"/>
              </a:buClr>
              <a:buSzPct val="80000"/>
              <a:buFont typeface="Arial" panose="020B0604020202020204" pitchFamily="34" charset="0"/>
              <a:buChar char="•"/>
            </a:pPr>
            <a:r>
              <a:rPr lang="en-US" altLang="en-US" sz="2800" dirty="0" smtClean="0">
                <a:solidFill>
                  <a:srgbClr val="39275B"/>
                </a:solidFill>
                <a:cs typeface="Arial" panose="020B0604020202020204" pitchFamily="34" charset="0"/>
              </a:rPr>
              <a:t>Payment Plan</a:t>
            </a:r>
          </a:p>
          <a:p>
            <a:pPr marL="1085850" indent="-342900" eaLnBrk="1" hangingPunct="1">
              <a:lnSpc>
                <a:spcPct val="95000"/>
              </a:lnSpc>
              <a:spcBef>
                <a:spcPct val="45000"/>
              </a:spcBef>
              <a:buClr>
                <a:schemeClr val="tx2"/>
              </a:buClr>
              <a:buSzPct val="80000"/>
              <a:buFont typeface="Arial" panose="020B0604020202020204" pitchFamily="34" charset="0"/>
              <a:buChar char="•"/>
            </a:pPr>
            <a:r>
              <a:rPr lang="en-US" altLang="en-US" sz="2800" dirty="0" smtClean="0">
                <a:solidFill>
                  <a:srgbClr val="39275B"/>
                </a:solidFill>
                <a:cs typeface="Arial" panose="020B0604020202020204" pitchFamily="34" charset="0"/>
              </a:rPr>
              <a:t>Non-UW Scholarships</a:t>
            </a:r>
          </a:p>
          <a:p>
            <a:pPr marL="1085850" indent="-342900" eaLnBrk="1" hangingPunct="1">
              <a:lnSpc>
                <a:spcPct val="95000"/>
              </a:lnSpc>
              <a:spcBef>
                <a:spcPct val="45000"/>
              </a:spcBef>
              <a:buClr>
                <a:schemeClr val="tx2"/>
              </a:buClr>
              <a:buSzPct val="80000"/>
              <a:buFont typeface="Arial" panose="020B0604020202020204" pitchFamily="34" charset="0"/>
              <a:buChar char="•"/>
            </a:pPr>
            <a:r>
              <a:rPr lang="en-US" altLang="en-US" sz="2800" dirty="0" smtClean="0">
                <a:solidFill>
                  <a:srgbClr val="39275B"/>
                </a:solidFill>
                <a:cs typeface="Arial" panose="020B0604020202020204" pitchFamily="34" charset="0"/>
              </a:rPr>
              <a:t>GET</a:t>
            </a:r>
          </a:p>
          <a:p>
            <a:pPr marL="1085850" indent="-342900" eaLnBrk="1" hangingPunct="1">
              <a:lnSpc>
                <a:spcPct val="95000"/>
              </a:lnSpc>
              <a:spcBef>
                <a:spcPct val="45000"/>
              </a:spcBef>
              <a:buClr>
                <a:schemeClr val="tx2"/>
              </a:buClr>
              <a:buSzPct val="80000"/>
              <a:buFont typeface="Arial" panose="020B0604020202020204" pitchFamily="34" charset="0"/>
              <a:buChar char="•"/>
            </a:pPr>
            <a:r>
              <a:rPr lang="en-US" altLang="en-US" sz="2800" dirty="0" smtClean="0">
                <a:solidFill>
                  <a:srgbClr val="39275B"/>
                </a:solidFill>
                <a:cs typeface="Arial" panose="020B0604020202020204" pitchFamily="34" charset="0"/>
              </a:rPr>
              <a:t>Veterans</a:t>
            </a:r>
            <a:endParaRPr lang="en-US" altLang="en-US" sz="2800" dirty="0">
              <a:solidFill>
                <a:srgbClr val="39275B"/>
              </a:solidFill>
              <a:cs typeface="Arial" panose="020B0604020202020204" pitchFamily="34" charset="0"/>
            </a:endParaRPr>
          </a:p>
        </p:txBody>
      </p:sp>
      <p:pic>
        <p:nvPicPr>
          <p:cNvPr id="14342" name="Picture 25" descr="PPT54.png"/>
          <p:cNvPicPr>
            <a:picLocks noChangeAspect="1"/>
          </p:cNvPicPr>
          <p:nvPr/>
        </p:nvPicPr>
        <p:blipFill>
          <a:blip r:embed="rId2">
            <a:extLst>
              <a:ext uri="{28A0092B-C50C-407E-A947-70E740481C1C}">
                <a14:useLocalDpi xmlns:a14="http://schemas.microsoft.com/office/drawing/2010/main" val="0"/>
              </a:ext>
            </a:extLst>
          </a:blip>
          <a:srcRect b="60965"/>
          <a:stretch>
            <a:fillRect/>
          </a:stretch>
        </p:blipFill>
        <p:spPr bwMode="auto">
          <a:xfrm>
            <a:off x="2286000" y="4114800"/>
            <a:ext cx="4419600" cy="22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339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Snagit_PPTD08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1" y="76200"/>
            <a:ext cx="5798726"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lide Number Placeholder 6"/>
          <p:cNvSpPr txBox="1">
            <a:spLocks/>
          </p:cNvSpPr>
          <p:nvPr/>
        </p:nvSpPr>
        <p:spPr bwMode="auto">
          <a:xfrm>
            <a:off x="8686800" y="64770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95000"/>
              </a:lnSpc>
              <a:spcBef>
                <a:spcPct val="45000"/>
              </a:spcBef>
              <a:buClr>
                <a:schemeClr val="tx2"/>
              </a:buClr>
              <a:buSzPct val="80000"/>
              <a:buFont typeface="Symbol" panose="05050102010706020507" pitchFamily="18" charset="2"/>
              <a:buNone/>
            </a:pPr>
            <a:fld id="{B4AFAEC9-1F59-410C-A979-B7F1A12125D7}" type="slidenum">
              <a:rPr lang="en-US" altLang="en-US" sz="1200">
                <a:solidFill>
                  <a:schemeClr val="bg1"/>
                </a:solidFill>
                <a:latin typeface="Comic Sans MS" panose="030F0702030302020204" pitchFamily="66" charset="0"/>
              </a:rPr>
              <a:pPr algn="r" eaLnBrk="1" hangingPunct="1">
                <a:lnSpc>
                  <a:spcPct val="95000"/>
                </a:lnSpc>
                <a:spcBef>
                  <a:spcPct val="45000"/>
                </a:spcBef>
                <a:buClr>
                  <a:schemeClr val="tx2"/>
                </a:buClr>
                <a:buSzPct val="80000"/>
                <a:buFont typeface="Symbol" panose="05050102010706020507" pitchFamily="18" charset="2"/>
                <a:buNone/>
              </a:pPr>
              <a:t>11</a:t>
            </a:fld>
            <a:endParaRPr lang="en-US" altLang="en-US" sz="1200">
              <a:solidFill>
                <a:schemeClr val="bg1"/>
              </a:solidFill>
              <a:latin typeface="Comic Sans MS" panose="030F0702030302020204" pitchFamily="66" charset="0"/>
            </a:endParaRPr>
          </a:p>
        </p:txBody>
      </p:sp>
      <p:grpSp>
        <p:nvGrpSpPr>
          <p:cNvPr id="2" name="Group 6"/>
          <p:cNvGrpSpPr>
            <a:grpSpLocks/>
          </p:cNvGrpSpPr>
          <p:nvPr/>
        </p:nvGrpSpPr>
        <p:grpSpPr bwMode="auto">
          <a:xfrm>
            <a:off x="2362200" y="838200"/>
            <a:ext cx="5105400" cy="838200"/>
            <a:chOff x="4114800" y="1828800"/>
            <a:chExt cx="5105400" cy="914400"/>
          </a:xfrm>
        </p:grpSpPr>
        <p:sp>
          <p:nvSpPr>
            <p:cNvPr id="14341" name="Left Arrow 65"/>
            <p:cNvSpPr>
              <a:spLocks noChangeArrowheads="1"/>
            </p:cNvSpPr>
            <p:nvPr/>
          </p:nvSpPr>
          <p:spPr bwMode="auto">
            <a:xfrm>
              <a:off x="4114800" y="1828800"/>
              <a:ext cx="4876800" cy="914400"/>
            </a:xfrm>
            <a:prstGeom prst="leftArrow">
              <a:avLst>
                <a:gd name="adj1" fmla="val 50000"/>
                <a:gd name="adj2" fmla="val 50000"/>
              </a:avLst>
            </a:prstGeom>
            <a:solidFill>
              <a:srgbClr val="996600"/>
            </a:solidFill>
            <a:ln w="41275" cmpd="tri" algn="ctr">
              <a:solidFill>
                <a:schemeClr val="tx1"/>
              </a:solidFill>
              <a:round/>
              <a:headEnd/>
              <a:tailEnd/>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45000"/>
                </a:spcBef>
                <a:buClr>
                  <a:schemeClr val="tx2"/>
                </a:buClr>
                <a:buSzPct val="80000"/>
                <a:buFont typeface="Symbol" panose="05050102010706020507" pitchFamily="18" charset="2"/>
                <a:buNone/>
              </a:pPr>
              <a:endParaRPr lang="en-US" altLang="en-US" sz="2000">
                <a:latin typeface="Comic Sans MS" panose="030F0702030302020204" pitchFamily="66" charset="0"/>
              </a:endParaRPr>
            </a:p>
          </p:txBody>
        </p:sp>
        <p:sp>
          <p:nvSpPr>
            <p:cNvPr id="14342" name="Rectangle 4"/>
            <p:cNvSpPr>
              <a:spLocks noChangeArrowheads="1"/>
            </p:cNvSpPr>
            <p:nvPr/>
          </p:nvSpPr>
          <p:spPr bwMode="auto">
            <a:xfrm>
              <a:off x="4191000" y="2112157"/>
              <a:ext cx="5029200"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45000"/>
                </a:spcBef>
                <a:buClr>
                  <a:schemeClr val="tx2"/>
                </a:buClr>
                <a:buSzPct val="80000"/>
                <a:buFont typeface="Symbol" panose="05050102010706020507" pitchFamily="18" charset="2"/>
                <a:buNone/>
              </a:pPr>
              <a:r>
                <a:rPr lang="en-US" altLang="en-US" sz="1800" dirty="0">
                  <a:solidFill>
                    <a:schemeClr val="bg1"/>
                  </a:solidFill>
                  <a:cs typeface="Arial" panose="020B0604020202020204" pitchFamily="34" charset="0"/>
                </a:rPr>
                <a:t>www.uwb.edu/tuition/paying/payment-plan</a:t>
              </a:r>
            </a:p>
          </p:txBody>
        </p:sp>
      </p:grpSp>
      <p:sp>
        <p:nvSpPr>
          <p:cNvPr id="7" name="Rectangle 6"/>
          <p:cNvSpPr/>
          <p:nvPr/>
        </p:nvSpPr>
        <p:spPr>
          <a:xfrm>
            <a:off x="4572000" y="2635746"/>
            <a:ext cx="4419599" cy="3231654"/>
          </a:xfrm>
          <a:prstGeom prst="rect">
            <a:avLst/>
          </a:prstGeom>
          <a:ln w="22225">
            <a:solidFill>
              <a:srgbClr val="996600"/>
            </a:solidFill>
          </a:ln>
        </p:spPr>
        <p:txBody>
          <a:bodyPr wrap="square">
            <a:spAutoFit/>
          </a:bodyPr>
          <a:lstStyle/>
          <a:p>
            <a:r>
              <a:rPr lang="en-US" sz="2400" dirty="0" smtClean="0"/>
              <a:t>Guidelines</a:t>
            </a:r>
            <a:endParaRPr lang="en-US" sz="2400" dirty="0"/>
          </a:p>
          <a:p>
            <a:pPr marL="404813" lvl="1" indent="-342900">
              <a:buFont typeface="Arial" panose="020B0604020202020204" pitchFamily="34" charset="0"/>
              <a:buChar char="•"/>
              <a:tabLst>
                <a:tab pos="288925" algn="l"/>
              </a:tabLst>
            </a:pPr>
            <a:r>
              <a:rPr lang="en-US" sz="2000" dirty="0" smtClean="0"/>
              <a:t>Payments can be made in three installments during the current quarter </a:t>
            </a:r>
          </a:p>
          <a:p>
            <a:pPr marL="404813" lvl="1" indent="-342900">
              <a:buFont typeface="Arial" panose="020B0604020202020204" pitchFamily="34" charset="0"/>
              <a:buChar char="•"/>
              <a:tabLst>
                <a:tab pos="288925" algn="l"/>
              </a:tabLst>
            </a:pPr>
            <a:r>
              <a:rPr lang="en-US" sz="2000" dirty="0" smtClean="0"/>
              <a:t>Forms located in the Cashier’s Office</a:t>
            </a:r>
          </a:p>
          <a:p>
            <a:pPr marL="404813" lvl="1" indent="-342900">
              <a:buFont typeface="Arial" panose="020B0604020202020204" pitchFamily="34" charset="0"/>
              <a:buChar char="•"/>
              <a:tabLst>
                <a:tab pos="288925" algn="l"/>
              </a:tabLst>
            </a:pPr>
            <a:r>
              <a:rPr lang="en-US" sz="2000" dirty="0" smtClean="0"/>
              <a:t>$10 </a:t>
            </a:r>
            <a:r>
              <a:rPr lang="en-US" sz="2000" dirty="0"/>
              <a:t>Service Fee due with the first </a:t>
            </a:r>
            <a:r>
              <a:rPr lang="en-US" sz="2000" dirty="0" smtClean="0"/>
              <a:t>payment</a:t>
            </a:r>
          </a:p>
          <a:p>
            <a:pPr marL="404813" lvl="1" indent="-342900">
              <a:buFont typeface="Arial" panose="020B0604020202020204" pitchFamily="34" charset="0"/>
              <a:buChar char="•"/>
              <a:tabLst>
                <a:tab pos="288925" algn="l"/>
              </a:tabLst>
            </a:pPr>
            <a:r>
              <a:rPr lang="en-US" sz="2000" dirty="0" smtClean="0"/>
              <a:t>Due dates are the first, third and fifth Friday of the quarter</a:t>
            </a:r>
          </a:p>
          <a:p>
            <a:pPr marL="404813" lvl="1" indent="-342900">
              <a:buFont typeface="Arial" panose="020B0604020202020204" pitchFamily="34" charset="0"/>
              <a:buChar char="•"/>
              <a:tabLst>
                <a:tab pos="288925" algn="l"/>
              </a:tabLst>
            </a:pPr>
            <a:r>
              <a:rPr lang="en-US" sz="2000" dirty="0" smtClean="0"/>
              <a:t>$55 Late fee</a:t>
            </a:r>
          </a:p>
        </p:txBody>
      </p:sp>
    </p:spTree>
    <p:extLst>
      <p:ext uri="{BB962C8B-B14F-4D97-AF65-F5344CB8AC3E}">
        <p14:creationId xmlns:p14="http://schemas.microsoft.com/office/powerpoint/2010/main" val="288678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ChangeArrowheads="1"/>
          </p:cNvSpPr>
          <p:nvPr/>
        </p:nvSpPr>
        <p:spPr bwMode="auto">
          <a:xfrm>
            <a:off x="1143000" y="152400"/>
            <a:ext cx="678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
                <a:srgbClr val="000000"/>
              </a:buClr>
              <a:buSzPct val="80000"/>
              <a:buFont typeface="Symbol" panose="05050102010706020507" pitchFamily="18" charset="2"/>
              <a:buNone/>
            </a:pPr>
            <a:r>
              <a:rPr lang="en-US" altLang="en-US" sz="4800">
                <a:solidFill>
                  <a:srgbClr val="39275B"/>
                </a:solidFill>
                <a:cs typeface="Arial" panose="020B0604020202020204" pitchFamily="34" charset="0"/>
              </a:rPr>
              <a:t>Non-UW Scholarships</a:t>
            </a:r>
          </a:p>
        </p:txBody>
      </p:sp>
      <p:sp>
        <p:nvSpPr>
          <p:cNvPr id="24579" name="Rectangle 7"/>
          <p:cNvSpPr>
            <a:spLocks noChangeArrowheads="1"/>
          </p:cNvSpPr>
          <p:nvPr/>
        </p:nvSpPr>
        <p:spPr bwMode="auto">
          <a:xfrm>
            <a:off x="381000" y="1516063"/>
            <a:ext cx="8382000" cy="451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4000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ts val="1800"/>
              </a:spcBef>
              <a:buClr>
                <a:srgbClr val="381858"/>
              </a:buClr>
              <a:buSzPct val="80000"/>
            </a:pPr>
            <a:r>
              <a:rPr lang="en-US" altLang="en-US" sz="1800" dirty="0">
                <a:solidFill>
                  <a:srgbClr val="39275B"/>
                </a:solidFill>
                <a:cs typeface="Arial" panose="020B0604020202020204" pitchFamily="34" charset="0"/>
              </a:rPr>
              <a:t>Students need to report all scholarships to the Office of Student Financial Aid (OSFA), if they were not already reported on their award notice.  Forgetting to report all scholarships can cause problems with their financial aid award and in some cases may require them to return some of their financial aid money.</a:t>
            </a:r>
          </a:p>
          <a:p>
            <a:pPr eaLnBrk="1" hangingPunct="1">
              <a:lnSpc>
                <a:spcPct val="95000"/>
              </a:lnSpc>
              <a:spcBef>
                <a:spcPts val="1800"/>
              </a:spcBef>
              <a:buClr>
                <a:srgbClr val="381858"/>
              </a:buClr>
              <a:buSzPct val="80000"/>
            </a:pPr>
            <a:r>
              <a:rPr lang="en-US" altLang="en-US" sz="1800" dirty="0" smtClean="0">
                <a:solidFill>
                  <a:srgbClr val="39275B"/>
                </a:solidFill>
                <a:cs typeface="Arial" panose="020B0604020202020204" pitchFamily="34" charset="0"/>
              </a:rPr>
              <a:t>Scholarships </a:t>
            </a:r>
            <a:r>
              <a:rPr lang="en-US" altLang="en-US" sz="1800" dirty="0">
                <a:solidFill>
                  <a:srgbClr val="39275B"/>
                </a:solidFill>
                <a:cs typeface="Arial" panose="020B0604020202020204" pitchFamily="34" charset="0"/>
              </a:rPr>
              <a:t>will reduce a student’s unmet need first, and then loans and/or work study before any grants or UW scholarships are reduced</a:t>
            </a:r>
            <a:r>
              <a:rPr lang="en-US" altLang="en-US" sz="1800" dirty="0" smtClean="0">
                <a:solidFill>
                  <a:srgbClr val="39275B"/>
                </a:solidFill>
                <a:cs typeface="Arial" panose="020B0604020202020204" pitchFamily="34" charset="0"/>
              </a:rPr>
              <a:t>.</a:t>
            </a:r>
          </a:p>
          <a:p>
            <a:pPr>
              <a:lnSpc>
                <a:spcPct val="95000"/>
              </a:lnSpc>
              <a:spcBef>
                <a:spcPts val="1800"/>
              </a:spcBef>
              <a:buClr>
                <a:srgbClr val="381858"/>
              </a:buClr>
              <a:buSzPct val="80000"/>
            </a:pPr>
            <a:r>
              <a:rPr lang="en-US" sz="1800" dirty="0">
                <a:solidFill>
                  <a:srgbClr val="471E70"/>
                </a:solidFill>
              </a:rPr>
              <a:t>Always include the name and student number in a scholarship </a:t>
            </a:r>
            <a:r>
              <a:rPr lang="en-US" sz="1800" dirty="0" smtClean="0">
                <a:solidFill>
                  <a:srgbClr val="471E70"/>
                </a:solidFill>
              </a:rPr>
              <a:t>check.</a:t>
            </a:r>
            <a:endParaRPr lang="en-US" sz="1800" dirty="0" smtClean="0">
              <a:solidFill>
                <a:srgbClr val="471E70"/>
              </a:solidFill>
              <a:cs typeface="Arial" panose="020B0604020202020204" pitchFamily="34" charset="0"/>
            </a:endParaRPr>
          </a:p>
          <a:p>
            <a:pPr eaLnBrk="1" hangingPunct="1">
              <a:spcBef>
                <a:spcPts val="1800"/>
              </a:spcBef>
              <a:buClr>
                <a:srgbClr val="381858"/>
              </a:buClr>
              <a:buSzPct val="80000"/>
            </a:pPr>
            <a:r>
              <a:rPr lang="en-US" altLang="en-US" sz="1800" dirty="0" smtClean="0">
                <a:solidFill>
                  <a:srgbClr val="39275B"/>
                </a:solidFill>
                <a:cs typeface="Arial" panose="020B0604020202020204" pitchFamily="34" charset="0"/>
              </a:rPr>
              <a:t>Scholarships </a:t>
            </a:r>
            <a:r>
              <a:rPr lang="en-US" altLang="en-US" sz="1800" dirty="0">
                <a:solidFill>
                  <a:srgbClr val="39275B"/>
                </a:solidFill>
                <a:cs typeface="Arial" panose="020B0604020202020204" pitchFamily="34" charset="0"/>
              </a:rPr>
              <a:t>checks are sent to:</a:t>
            </a:r>
          </a:p>
          <a:p>
            <a:pPr lvl="1" eaLnBrk="1" hangingPunct="1">
              <a:spcBef>
                <a:spcPts val="600"/>
              </a:spcBef>
              <a:buClr>
                <a:srgbClr val="381858"/>
              </a:buClr>
              <a:buSzPct val="80000"/>
              <a:buFont typeface="Symbol" panose="05050102010706020507" pitchFamily="18" charset="2"/>
              <a:buNone/>
            </a:pPr>
            <a:r>
              <a:rPr lang="en-US" altLang="en-US" sz="1800" i="1" dirty="0">
                <a:solidFill>
                  <a:srgbClr val="39275B"/>
                </a:solidFill>
                <a:cs typeface="Arial" panose="020B0604020202020204" pitchFamily="34" charset="0"/>
              </a:rPr>
              <a:t>University of Washington, Scholarships</a:t>
            </a:r>
          </a:p>
          <a:p>
            <a:pPr lvl="1" eaLnBrk="1" hangingPunct="1">
              <a:spcBef>
                <a:spcPts val="600"/>
              </a:spcBef>
              <a:buClr>
                <a:srgbClr val="381858"/>
              </a:buClr>
              <a:buSzPct val="80000"/>
              <a:buFont typeface="Symbol" panose="05050102010706020507" pitchFamily="18" charset="2"/>
              <a:buNone/>
            </a:pPr>
            <a:r>
              <a:rPr lang="en-US" altLang="en-US" sz="1800" i="1" dirty="0">
                <a:solidFill>
                  <a:srgbClr val="39275B"/>
                </a:solidFill>
                <a:cs typeface="Arial" panose="020B0604020202020204" pitchFamily="34" charset="0"/>
              </a:rPr>
              <a:t>Box 24967</a:t>
            </a:r>
          </a:p>
          <a:p>
            <a:pPr lvl="1" eaLnBrk="1" hangingPunct="1">
              <a:spcBef>
                <a:spcPts val="600"/>
              </a:spcBef>
              <a:buClr>
                <a:srgbClr val="381858"/>
              </a:buClr>
              <a:buSzPct val="80000"/>
              <a:buFont typeface="Symbol" panose="05050102010706020507" pitchFamily="18" charset="2"/>
              <a:buNone/>
            </a:pPr>
            <a:r>
              <a:rPr lang="en-US" altLang="en-US" sz="1800" i="1" dirty="0">
                <a:solidFill>
                  <a:srgbClr val="39275B"/>
                </a:solidFill>
                <a:cs typeface="Arial" panose="020B0604020202020204" pitchFamily="34" charset="0"/>
              </a:rPr>
              <a:t>Seattle, WA 98124-1967</a:t>
            </a:r>
          </a:p>
          <a:p>
            <a:pPr eaLnBrk="1" hangingPunct="1">
              <a:spcBef>
                <a:spcPct val="0"/>
              </a:spcBef>
              <a:buClr>
                <a:srgbClr val="000000"/>
              </a:buClr>
              <a:buSzPct val="80000"/>
            </a:pPr>
            <a:endParaRPr lang="en-US" altLang="en-US" sz="3600" dirty="0">
              <a:solidFill>
                <a:srgbClr val="39275B"/>
              </a:solidFill>
              <a:cs typeface="Arial" panose="020B0604020202020204" pitchFamily="34" charset="0"/>
            </a:endParaRPr>
          </a:p>
        </p:txBody>
      </p:sp>
    </p:spTree>
    <p:extLst>
      <p:ext uri="{BB962C8B-B14F-4D97-AF65-F5344CB8AC3E}">
        <p14:creationId xmlns:p14="http://schemas.microsoft.com/office/powerpoint/2010/main" val="3870788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533400" y="-76200"/>
            <a:ext cx="8229600" cy="5324535"/>
          </a:xfrm>
          <a:prstGeom prst="rect">
            <a:avLst/>
          </a:prstGeom>
          <a:noFill/>
          <a:ln w="9525">
            <a:noFill/>
            <a:miter lim="800000"/>
            <a:headEnd/>
            <a:tailEnd/>
          </a:ln>
        </p:spPr>
        <p:txBody>
          <a:bodyPr wrap="square">
            <a:spAutoFit/>
          </a:bodyPr>
          <a:lstStyle/>
          <a:p>
            <a:pPr marL="342900" indent="-342900" algn="ctr" eaLnBrk="1" hangingPunct="1">
              <a:buClr>
                <a:srgbClr val="000000"/>
              </a:buClr>
              <a:buSzPct val="80000"/>
              <a:buFont typeface="Symbol" panose="05050102010706020507" pitchFamily="18" charset="2"/>
              <a:buNone/>
              <a:defRPr/>
            </a:pPr>
            <a:r>
              <a:rPr lang="en-US" sz="4800" dirty="0">
                <a:solidFill>
                  <a:srgbClr val="39275B"/>
                </a:solidFill>
                <a:latin typeface="Arial" charset="0"/>
                <a:cs typeface="Arial" charset="0"/>
              </a:rPr>
              <a:t> </a:t>
            </a:r>
          </a:p>
          <a:p>
            <a:pPr marL="342900" indent="-342900" algn="ctr" eaLnBrk="1" hangingPunct="1">
              <a:buClr>
                <a:srgbClr val="000000"/>
              </a:buClr>
              <a:buSzPct val="80000"/>
              <a:buFont typeface="Symbol" panose="05050102010706020507" pitchFamily="18" charset="2"/>
              <a:buNone/>
              <a:defRPr/>
            </a:pPr>
            <a:endParaRPr lang="en-US" sz="4000" dirty="0">
              <a:solidFill>
                <a:srgbClr val="39275B"/>
              </a:solidFill>
              <a:latin typeface="Arial" charset="0"/>
              <a:cs typeface="Arial" charset="0"/>
            </a:endParaRPr>
          </a:p>
          <a:p>
            <a:pPr eaLnBrk="1" hangingPunct="1">
              <a:buClr>
                <a:srgbClr val="000000"/>
              </a:buClr>
              <a:buSzPct val="80000"/>
              <a:buFont typeface="Symbol" panose="05050102010706020507" pitchFamily="18" charset="2"/>
              <a:buNone/>
              <a:defRPr/>
            </a:pPr>
            <a:r>
              <a:rPr lang="en-US" sz="2400" dirty="0">
                <a:solidFill>
                  <a:srgbClr val="39275B"/>
                </a:solidFill>
                <a:latin typeface="Arial" charset="0"/>
                <a:cs typeface="Arial" charset="0"/>
              </a:rPr>
              <a:t>Parents - Go to </a:t>
            </a:r>
            <a:r>
              <a:rPr lang="en-US" sz="2400" dirty="0">
                <a:solidFill>
                  <a:srgbClr val="39275B"/>
                </a:solidFill>
                <a:latin typeface="Arial" charset="0"/>
                <a:cs typeface="Arial" charset="0"/>
                <a:hlinkClick r:id="rId2"/>
              </a:rPr>
              <a:t>www.get.wa.gov</a:t>
            </a:r>
            <a:endParaRPr lang="en-US" sz="2400" dirty="0">
              <a:solidFill>
                <a:srgbClr val="39275B"/>
              </a:solidFill>
              <a:latin typeface="Arial" charset="0"/>
              <a:cs typeface="Arial" charset="0"/>
            </a:endParaRPr>
          </a:p>
          <a:p>
            <a:pPr marL="800100" lvl="1" indent="-342900" eaLnBrk="1" hangingPunct="1">
              <a:buClr>
                <a:srgbClr val="000000"/>
              </a:buClr>
              <a:buSzPct val="80000"/>
              <a:buFont typeface="Arial" pitchFamily="34" charset="0"/>
              <a:buChar char="•"/>
              <a:defRPr/>
            </a:pPr>
            <a:r>
              <a:rPr lang="en-US" sz="2000" dirty="0" smtClean="0">
                <a:solidFill>
                  <a:srgbClr val="39275B"/>
                </a:solidFill>
                <a:latin typeface="Arial" charset="0"/>
                <a:cs typeface="Arial" charset="0"/>
              </a:rPr>
              <a:t>You </a:t>
            </a:r>
            <a:r>
              <a:rPr lang="en-US" sz="2000" dirty="0">
                <a:solidFill>
                  <a:srgbClr val="39275B"/>
                </a:solidFill>
                <a:latin typeface="Arial" charset="0"/>
                <a:cs typeface="Arial" charset="0"/>
              </a:rPr>
              <a:t>can request in Fall for all three quarters or</a:t>
            </a:r>
          </a:p>
          <a:p>
            <a:pPr marL="800100" lvl="1" indent="-342900" eaLnBrk="1" hangingPunct="1">
              <a:buClr>
                <a:srgbClr val="000000"/>
              </a:buClr>
              <a:buSzPct val="80000"/>
              <a:buFont typeface="Arial" pitchFamily="34" charset="0"/>
              <a:buChar char="•"/>
              <a:defRPr/>
            </a:pPr>
            <a:r>
              <a:rPr lang="en-US" sz="2000" dirty="0">
                <a:solidFill>
                  <a:srgbClr val="39275B"/>
                </a:solidFill>
                <a:latin typeface="Arial" charset="0"/>
                <a:cs typeface="Arial" charset="0"/>
              </a:rPr>
              <a:t>You can request each quarter separately</a:t>
            </a:r>
          </a:p>
          <a:p>
            <a:pPr marL="800100" lvl="1" indent="-342900" eaLnBrk="1" hangingPunct="1">
              <a:buClr>
                <a:srgbClr val="000000"/>
              </a:buClr>
              <a:buSzPct val="80000"/>
              <a:buFont typeface="Arial" pitchFamily="34" charset="0"/>
              <a:buChar char="•"/>
              <a:defRPr/>
            </a:pPr>
            <a:r>
              <a:rPr lang="en-US" sz="2000" dirty="0">
                <a:solidFill>
                  <a:srgbClr val="39275B"/>
                </a:solidFill>
                <a:latin typeface="Arial" charset="0"/>
                <a:cs typeface="Arial" charset="0"/>
              </a:rPr>
              <a:t>Questions about how much or how many units - contact the GET office</a:t>
            </a:r>
          </a:p>
          <a:p>
            <a:pPr marL="800100" lvl="1" indent="-342900" eaLnBrk="1" hangingPunct="1">
              <a:buClr>
                <a:srgbClr val="000000"/>
              </a:buClr>
              <a:buSzPct val="80000"/>
              <a:buFont typeface="Arial" pitchFamily="34" charset="0"/>
              <a:buChar char="•"/>
              <a:defRPr/>
            </a:pPr>
            <a:endParaRPr lang="en-US" sz="2400" dirty="0">
              <a:solidFill>
                <a:srgbClr val="39275B"/>
              </a:solidFill>
              <a:latin typeface="Arial" charset="0"/>
              <a:cs typeface="Arial" charset="0"/>
            </a:endParaRPr>
          </a:p>
          <a:p>
            <a:pPr eaLnBrk="1" hangingPunct="1">
              <a:buClr>
                <a:srgbClr val="000000"/>
              </a:buClr>
              <a:buSzPct val="80000"/>
              <a:buFont typeface="Symbol" panose="05050102010706020507" pitchFamily="18" charset="2"/>
              <a:buNone/>
              <a:defRPr/>
            </a:pPr>
            <a:r>
              <a:rPr lang="en-US" sz="2400" dirty="0">
                <a:solidFill>
                  <a:srgbClr val="39275B"/>
                </a:solidFill>
                <a:latin typeface="Arial" charset="0"/>
                <a:cs typeface="Arial" charset="0"/>
              </a:rPr>
              <a:t>UW Process</a:t>
            </a:r>
          </a:p>
          <a:p>
            <a:pPr marL="796925" lvl="1" indent="-334963" eaLnBrk="1" hangingPunct="1">
              <a:spcBef>
                <a:spcPts val="0"/>
              </a:spcBef>
              <a:buClr>
                <a:schemeClr val="tx2"/>
              </a:buClr>
              <a:buSzPct val="80000"/>
              <a:buFont typeface="Arial" pitchFamily="34" charset="0"/>
              <a:buChar char="•"/>
              <a:defRPr/>
            </a:pPr>
            <a:r>
              <a:rPr lang="en-US" sz="2000" dirty="0" smtClean="0">
                <a:solidFill>
                  <a:srgbClr val="39275B"/>
                </a:solidFill>
                <a:latin typeface="Arial" pitchFamily="34" charset="0"/>
                <a:cs typeface="Arial" pitchFamily="34" charset="0"/>
              </a:rPr>
              <a:t>UW </a:t>
            </a:r>
            <a:r>
              <a:rPr lang="en-US" sz="2000" dirty="0">
                <a:solidFill>
                  <a:srgbClr val="39275B"/>
                </a:solidFill>
                <a:latin typeface="Arial" pitchFamily="34" charset="0"/>
                <a:cs typeface="Arial" pitchFamily="34" charset="0"/>
              </a:rPr>
              <a:t>receives GET funds twice a week during the first three weeks of the quarter  </a:t>
            </a:r>
          </a:p>
          <a:p>
            <a:pPr marL="796925" lvl="1" indent="-334963" eaLnBrk="1" hangingPunct="1">
              <a:spcBef>
                <a:spcPts val="0"/>
              </a:spcBef>
              <a:buClr>
                <a:schemeClr val="tx2"/>
              </a:buClr>
              <a:buSzPct val="80000"/>
              <a:buFont typeface="Arial" pitchFamily="34" charset="0"/>
              <a:buChar char="•"/>
              <a:defRPr/>
            </a:pPr>
            <a:r>
              <a:rPr lang="en-US" sz="2000" dirty="0">
                <a:solidFill>
                  <a:srgbClr val="39275B"/>
                </a:solidFill>
                <a:latin typeface="Arial" pitchFamily="34" charset="0"/>
                <a:cs typeface="Arial" pitchFamily="34" charset="0"/>
              </a:rPr>
              <a:t>We will post your payment as soon as it is received  </a:t>
            </a:r>
          </a:p>
          <a:p>
            <a:pPr marL="796925" lvl="1" indent="-334963" eaLnBrk="1" hangingPunct="1">
              <a:spcBef>
                <a:spcPts val="0"/>
              </a:spcBef>
              <a:buClr>
                <a:schemeClr val="tx2"/>
              </a:buClr>
              <a:buSzPct val="80000"/>
              <a:buFont typeface="Arial" pitchFamily="34" charset="0"/>
              <a:buChar char="•"/>
              <a:defRPr/>
            </a:pPr>
            <a:r>
              <a:rPr lang="en-US" sz="2000" dirty="0">
                <a:solidFill>
                  <a:srgbClr val="39275B"/>
                </a:solidFill>
                <a:latin typeface="Arial" pitchFamily="34" charset="0"/>
                <a:cs typeface="Arial" pitchFamily="34" charset="0"/>
              </a:rPr>
              <a:t>The GET program can take up to 2 weeks to process payments- request early!! </a:t>
            </a:r>
          </a:p>
        </p:txBody>
      </p:sp>
      <p:pic>
        <p:nvPicPr>
          <p:cNvPr id="25603" name="Picture 3" descr="PPT5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52400"/>
            <a:ext cx="18859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019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0" y="228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
                <a:srgbClr val="000000"/>
              </a:buClr>
              <a:buSzPct val="80000"/>
              <a:buFont typeface="Symbol" panose="05050102010706020507" pitchFamily="18" charset="2"/>
              <a:buNone/>
            </a:pPr>
            <a:r>
              <a:rPr lang="en-US" altLang="en-US" sz="4800" dirty="0" smtClean="0">
                <a:solidFill>
                  <a:srgbClr val="39275B"/>
                </a:solidFill>
                <a:cs typeface="Arial" panose="020B0604020202020204" pitchFamily="34" charset="0"/>
              </a:rPr>
              <a:t>Veterans</a:t>
            </a:r>
            <a:endParaRPr lang="en-US" altLang="en-US" sz="4800" dirty="0">
              <a:solidFill>
                <a:srgbClr val="39275B"/>
              </a:solidFill>
              <a:cs typeface="Arial" panose="020B0604020202020204" pitchFamily="34" charset="0"/>
            </a:endParaRPr>
          </a:p>
        </p:txBody>
      </p:sp>
      <p:sp>
        <p:nvSpPr>
          <p:cNvPr id="12291" name="Rectangle 7"/>
          <p:cNvSpPr>
            <a:spLocks noChangeArrowheads="1"/>
          </p:cNvSpPr>
          <p:nvPr/>
        </p:nvSpPr>
        <p:spPr bwMode="auto">
          <a:xfrm>
            <a:off x="419100" y="2286000"/>
            <a:ext cx="8343900" cy="3046988"/>
          </a:xfrm>
          <a:prstGeom prst="rect">
            <a:avLst/>
          </a:prstGeom>
          <a:noFill/>
          <a:ln w="9525">
            <a:noFill/>
            <a:miter lim="800000"/>
            <a:headEnd/>
            <a:tailEnd/>
          </a:ln>
        </p:spPr>
        <p:txBody>
          <a:bodyPr wrap="square">
            <a:spAutoFit/>
          </a:bodyPr>
          <a:lstStyle/>
          <a:p>
            <a:pPr marL="233363" indent="-233363">
              <a:lnSpc>
                <a:spcPct val="95000"/>
              </a:lnSpc>
              <a:spcBef>
                <a:spcPct val="45000"/>
              </a:spcBef>
              <a:buClr>
                <a:schemeClr val="tx2"/>
              </a:buClr>
              <a:buSzPct val="80000"/>
              <a:buFont typeface="Arial" pitchFamily="34" charset="0"/>
              <a:buChar char="•"/>
              <a:defRPr/>
            </a:pPr>
            <a:r>
              <a:rPr lang="en-US" sz="2400" dirty="0" smtClean="0">
                <a:solidFill>
                  <a:srgbClr val="39275B"/>
                </a:solidFill>
                <a:latin typeface="Arial" pitchFamily="34" charset="0"/>
                <a:cs typeface="Arial" pitchFamily="34" charset="0"/>
              </a:rPr>
              <a:t>Student </a:t>
            </a:r>
            <a:r>
              <a:rPr lang="en-US" sz="2400" dirty="0">
                <a:solidFill>
                  <a:srgbClr val="39275B"/>
                </a:solidFill>
                <a:latin typeface="Arial" pitchFamily="34" charset="0"/>
                <a:cs typeface="Arial" pitchFamily="34" charset="0"/>
              </a:rPr>
              <a:t>applies for the benefit in the UW </a:t>
            </a:r>
            <a:r>
              <a:rPr lang="en-US" sz="2400" dirty="0" smtClean="0">
                <a:solidFill>
                  <a:srgbClr val="39275B"/>
                </a:solidFill>
                <a:latin typeface="Arial" pitchFamily="34" charset="0"/>
                <a:cs typeface="Arial" pitchFamily="34" charset="0"/>
              </a:rPr>
              <a:t>Bothell VA </a:t>
            </a:r>
            <a:r>
              <a:rPr lang="en-US" sz="2400" dirty="0">
                <a:solidFill>
                  <a:srgbClr val="39275B"/>
                </a:solidFill>
                <a:latin typeface="Arial" pitchFamily="34" charset="0"/>
                <a:cs typeface="Arial" pitchFamily="34" charset="0"/>
              </a:rPr>
              <a:t>office in the Student Success Center, </a:t>
            </a:r>
            <a:r>
              <a:rPr lang="en-US" sz="2400" dirty="0" smtClean="0">
                <a:solidFill>
                  <a:srgbClr val="39275B"/>
                </a:solidFill>
                <a:latin typeface="Arial" pitchFamily="34" charset="0"/>
                <a:cs typeface="Arial" pitchFamily="34" charset="0"/>
              </a:rPr>
              <a:t>UW1-160V</a:t>
            </a:r>
          </a:p>
          <a:p>
            <a:pPr marL="233363" indent="-233363">
              <a:lnSpc>
                <a:spcPct val="95000"/>
              </a:lnSpc>
              <a:spcBef>
                <a:spcPct val="45000"/>
              </a:spcBef>
              <a:buClr>
                <a:schemeClr val="tx2"/>
              </a:buClr>
              <a:buSzPct val="80000"/>
              <a:buFont typeface="Arial" pitchFamily="34" charset="0"/>
              <a:buChar char="•"/>
              <a:defRPr/>
            </a:pPr>
            <a:r>
              <a:rPr lang="en-US" sz="2400" dirty="0" smtClean="0">
                <a:solidFill>
                  <a:srgbClr val="39275B"/>
                </a:solidFill>
                <a:latin typeface="Arial" pitchFamily="34" charset="0"/>
                <a:cs typeface="Arial" pitchFamily="34" charset="0"/>
              </a:rPr>
              <a:t>A </a:t>
            </a:r>
            <a:r>
              <a:rPr lang="en-US" sz="2400" dirty="0">
                <a:solidFill>
                  <a:srgbClr val="39275B"/>
                </a:solidFill>
                <a:latin typeface="Arial" pitchFamily="34" charset="0"/>
                <a:cs typeface="Arial" pitchFamily="34" charset="0"/>
              </a:rPr>
              <a:t>office certifies the account and requests the money for the student</a:t>
            </a:r>
          </a:p>
          <a:p>
            <a:pPr marL="233363" indent="-233363" eaLnBrk="1" hangingPunct="1">
              <a:lnSpc>
                <a:spcPct val="95000"/>
              </a:lnSpc>
              <a:spcBef>
                <a:spcPct val="45000"/>
              </a:spcBef>
              <a:buClr>
                <a:schemeClr val="tx2"/>
              </a:buClr>
              <a:buSzPct val="80000"/>
              <a:buFont typeface="Arial" pitchFamily="34" charset="0"/>
              <a:buChar char="•"/>
              <a:defRPr/>
            </a:pPr>
            <a:r>
              <a:rPr lang="en-US" sz="2400" dirty="0">
                <a:solidFill>
                  <a:srgbClr val="39275B"/>
                </a:solidFill>
                <a:latin typeface="Arial" pitchFamily="34" charset="0"/>
                <a:cs typeface="Arial" pitchFamily="34" charset="0"/>
              </a:rPr>
              <a:t>SFS pays tuition for the student after we receive the funds</a:t>
            </a:r>
          </a:p>
          <a:p>
            <a:pPr marL="233363" indent="-233363" eaLnBrk="1" hangingPunct="1">
              <a:lnSpc>
                <a:spcPct val="95000"/>
              </a:lnSpc>
              <a:spcBef>
                <a:spcPct val="45000"/>
              </a:spcBef>
              <a:buClr>
                <a:schemeClr val="tx2"/>
              </a:buClr>
              <a:buSzPct val="80000"/>
              <a:buFont typeface="Arial" pitchFamily="34" charset="0"/>
              <a:buChar char="•"/>
              <a:defRPr/>
            </a:pPr>
            <a:r>
              <a:rPr lang="en-US" sz="2400" dirty="0">
                <a:solidFill>
                  <a:srgbClr val="39275B"/>
                </a:solidFill>
                <a:latin typeface="Arial" pitchFamily="34" charset="0"/>
                <a:cs typeface="Arial" pitchFamily="34" charset="0"/>
              </a:rPr>
              <a:t>VA funds usually come in the 4</a:t>
            </a:r>
            <a:r>
              <a:rPr lang="en-US" sz="2400" baseline="30000" dirty="0">
                <a:solidFill>
                  <a:srgbClr val="39275B"/>
                </a:solidFill>
                <a:latin typeface="Arial" pitchFamily="34" charset="0"/>
                <a:cs typeface="Arial" pitchFamily="34" charset="0"/>
              </a:rPr>
              <a:t>th</a:t>
            </a:r>
            <a:r>
              <a:rPr lang="en-US" sz="2400" dirty="0">
                <a:solidFill>
                  <a:srgbClr val="39275B"/>
                </a:solidFill>
                <a:latin typeface="Arial" pitchFamily="34" charset="0"/>
                <a:cs typeface="Arial" pitchFamily="34" charset="0"/>
              </a:rPr>
              <a:t> or 5</a:t>
            </a:r>
            <a:r>
              <a:rPr lang="en-US" sz="2400" baseline="30000" dirty="0">
                <a:solidFill>
                  <a:srgbClr val="39275B"/>
                </a:solidFill>
                <a:latin typeface="Arial" pitchFamily="34" charset="0"/>
                <a:cs typeface="Arial" pitchFamily="34" charset="0"/>
              </a:rPr>
              <a:t>th</a:t>
            </a:r>
            <a:r>
              <a:rPr lang="en-US" sz="2400" dirty="0">
                <a:solidFill>
                  <a:srgbClr val="39275B"/>
                </a:solidFill>
                <a:latin typeface="Arial" pitchFamily="34" charset="0"/>
                <a:cs typeface="Arial" pitchFamily="34" charset="0"/>
              </a:rPr>
              <a:t> week of the quarter- we waive late fee</a:t>
            </a:r>
          </a:p>
        </p:txBody>
      </p:sp>
      <p:pic>
        <p:nvPicPr>
          <p:cNvPr id="26629" name="Picture 7" descr="C:\Documents and Settings\dianec\Local Settings\Temporary Internet Files\Content.IE5\M49N1YI3\MC9003333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28600"/>
            <a:ext cx="4143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9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506" y="152400"/>
            <a:ext cx="9144000" cy="707886"/>
          </a:xfrm>
          <a:prstGeom prst="rect">
            <a:avLst/>
          </a:prstGeom>
        </p:spPr>
        <p:txBody>
          <a:bodyPr wrap="square">
            <a:spAutoFit/>
          </a:bodyPr>
          <a:lstStyle/>
          <a:p>
            <a:pPr algn="ctr"/>
            <a:r>
              <a:rPr lang="en-US" sz="4000" b="1" dirty="0" smtClean="0">
                <a:solidFill>
                  <a:srgbClr val="511CA0"/>
                </a:solidFill>
              </a:rPr>
              <a:t>2014-2015 Student Budget</a:t>
            </a:r>
            <a:endParaRPr lang="en-US" sz="4000" b="1" dirty="0">
              <a:solidFill>
                <a:schemeClr val="tx2">
                  <a:lumMod val="75000"/>
                </a:schemeClr>
              </a:solidFill>
            </a:endParaRPr>
          </a:p>
        </p:txBody>
      </p:sp>
      <p:pic>
        <p:nvPicPr>
          <p:cNvPr id="2" name="Snagit_PPTDAB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62000"/>
            <a:ext cx="7425077" cy="562022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901700" y="566205"/>
            <a:ext cx="3962400" cy="707886"/>
          </a:xfrm>
          <a:prstGeom prst="rect">
            <a:avLst/>
          </a:prstGeom>
          <a:noFill/>
          <a:ln w="9525">
            <a:noFill/>
            <a:miter lim="800000"/>
            <a:headEnd/>
            <a:tailEnd/>
          </a:ln>
        </p:spPr>
        <p:txBody>
          <a:bodyPr>
            <a:spAutoFit/>
          </a:bodyPr>
          <a:lstStyle/>
          <a:p>
            <a:pPr algn="ctr">
              <a:defRPr/>
            </a:pPr>
            <a:r>
              <a:rPr lang="en-US" sz="4000" b="1" dirty="0" smtClean="0">
                <a:solidFill>
                  <a:srgbClr val="511CA0"/>
                </a:solidFill>
              </a:rPr>
              <a:t>Which Office?</a:t>
            </a:r>
            <a:endParaRPr lang="en-US" sz="4000" dirty="0">
              <a:solidFill>
                <a:srgbClr val="39275B"/>
              </a:solidFill>
              <a:latin typeface="+mj-lt"/>
            </a:endParaRPr>
          </a:p>
        </p:txBody>
      </p:sp>
      <p:pic>
        <p:nvPicPr>
          <p:cNvPr id="18437" name="Picture 11" descr="C:\Documents and Settings\dianec\Local Settings\Temporary Internet Files\Content.IE5\I6CFTNW4\MC900078622[1].wmf"/>
          <p:cNvPicPr>
            <a:picLocks noChangeAspect="1" noChangeArrowheads="1"/>
          </p:cNvPicPr>
          <p:nvPr/>
        </p:nvPicPr>
        <p:blipFill>
          <a:blip r:embed="rId3" cstate="print"/>
          <a:srcRect/>
          <a:stretch>
            <a:fillRect/>
          </a:stretch>
        </p:blipFill>
        <p:spPr bwMode="auto">
          <a:xfrm>
            <a:off x="899078" y="155656"/>
            <a:ext cx="601662" cy="1295400"/>
          </a:xfrm>
          <a:prstGeom prst="rect">
            <a:avLst/>
          </a:prstGeom>
          <a:noFill/>
          <a:ln w="9525">
            <a:noFill/>
            <a:miter lim="800000"/>
            <a:headEnd/>
            <a:tailEnd/>
          </a:ln>
        </p:spPr>
      </p:pic>
      <p:pic>
        <p:nvPicPr>
          <p:cNvPr id="18438" name="Picture 2"/>
          <p:cNvPicPr>
            <a:picLocks noChangeAspect="1" noChangeArrowheads="1"/>
          </p:cNvPicPr>
          <p:nvPr/>
        </p:nvPicPr>
        <p:blipFill>
          <a:blip r:embed="rId4" cstate="print"/>
          <a:srcRect/>
          <a:stretch>
            <a:fillRect/>
          </a:stretch>
        </p:blipFill>
        <p:spPr bwMode="auto">
          <a:xfrm>
            <a:off x="2209800" y="3311664"/>
            <a:ext cx="1943100" cy="1457325"/>
          </a:xfrm>
          <a:prstGeom prst="rect">
            <a:avLst/>
          </a:prstGeom>
          <a:noFill/>
          <a:ln w="25400">
            <a:solidFill>
              <a:srgbClr val="39275B"/>
            </a:solidFill>
            <a:miter lim="800000"/>
            <a:headEnd/>
            <a:tailEnd/>
          </a:ln>
        </p:spPr>
      </p:pic>
      <p:sp>
        <p:nvSpPr>
          <p:cNvPr id="8" name="Rectangle 3"/>
          <p:cNvSpPr>
            <a:spLocks noChangeArrowheads="1"/>
          </p:cNvSpPr>
          <p:nvPr/>
        </p:nvSpPr>
        <p:spPr bwMode="auto">
          <a:xfrm>
            <a:off x="667229" y="2255035"/>
            <a:ext cx="2895600" cy="1415772"/>
          </a:xfrm>
          <a:prstGeom prst="rect">
            <a:avLst/>
          </a:prstGeom>
          <a:solidFill>
            <a:srgbClr val="39275B"/>
          </a:solidFill>
          <a:ln w="38100">
            <a:solidFill>
              <a:srgbClr val="CAAE06"/>
            </a:solidFill>
            <a:miter lim="800000"/>
            <a:headEnd/>
            <a:tailEnd/>
          </a:ln>
          <a:scene3d>
            <a:camera prst="orthographicFront"/>
            <a:lightRig rig="threePt" dir="t"/>
          </a:scene3d>
          <a:sp3d>
            <a:bevelT w="165100" prst="coolSlant"/>
          </a:sp3d>
        </p:spPr>
        <p:txBody>
          <a:bodyPr wrap="square" anchor="ctr">
            <a:spAutoFit/>
          </a:bodyPr>
          <a:lstStyle/>
          <a:p>
            <a:pPr marL="119063" indent="-119063">
              <a:lnSpc>
                <a:spcPct val="100000"/>
              </a:lnSpc>
              <a:spcBef>
                <a:spcPct val="0"/>
              </a:spcBef>
              <a:buClr>
                <a:schemeClr val="bg1"/>
              </a:buClr>
              <a:defRPr/>
            </a:pPr>
            <a:r>
              <a:rPr lang="en-US" sz="2200" dirty="0">
                <a:solidFill>
                  <a:schemeClr val="bg1"/>
                </a:solidFill>
                <a:latin typeface="+mn-lt"/>
              </a:rPr>
              <a:t>Student Fiscal </a:t>
            </a:r>
            <a:r>
              <a:rPr lang="en-US" sz="2200" dirty="0" smtClean="0">
                <a:solidFill>
                  <a:schemeClr val="bg1"/>
                </a:solidFill>
                <a:latin typeface="+mn-lt"/>
              </a:rPr>
              <a:t>Services:</a:t>
            </a:r>
            <a:endParaRPr lang="en-US" sz="2200" dirty="0">
              <a:solidFill>
                <a:schemeClr val="bg1"/>
              </a:solidFill>
              <a:latin typeface="+mn-lt"/>
            </a:endParaRPr>
          </a:p>
          <a:p>
            <a:pPr marL="119063" indent="-119063">
              <a:lnSpc>
                <a:spcPct val="100000"/>
              </a:lnSpc>
              <a:spcBef>
                <a:spcPct val="0"/>
              </a:spcBef>
              <a:buClr>
                <a:schemeClr val="bg1"/>
              </a:buClr>
              <a:buFont typeface="Arial" pitchFamily="34" charset="0"/>
              <a:buChar char="•"/>
              <a:defRPr/>
            </a:pPr>
            <a:r>
              <a:rPr lang="en-US" sz="1600" dirty="0">
                <a:solidFill>
                  <a:schemeClr val="bg1"/>
                </a:solidFill>
                <a:latin typeface="+mn-lt"/>
              </a:rPr>
              <a:t>Items on The Tuition Statement</a:t>
            </a:r>
          </a:p>
          <a:p>
            <a:pPr marL="119063" indent="-119063">
              <a:lnSpc>
                <a:spcPct val="100000"/>
              </a:lnSpc>
              <a:spcBef>
                <a:spcPct val="0"/>
              </a:spcBef>
              <a:buClr>
                <a:schemeClr val="bg1"/>
              </a:buClr>
              <a:buFont typeface="Arial" pitchFamily="34" charset="0"/>
              <a:buChar char="•"/>
              <a:defRPr/>
            </a:pPr>
            <a:r>
              <a:rPr lang="en-US" sz="1600" dirty="0">
                <a:solidFill>
                  <a:schemeClr val="bg1"/>
                </a:solidFill>
                <a:latin typeface="+mn-lt"/>
              </a:rPr>
              <a:t>Payment of Tuition and Fees</a:t>
            </a:r>
          </a:p>
          <a:p>
            <a:pPr marL="119063" indent="-119063">
              <a:lnSpc>
                <a:spcPct val="100000"/>
              </a:lnSpc>
              <a:spcBef>
                <a:spcPct val="0"/>
              </a:spcBef>
              <a:buClr>
                <a:schemeClr val="bg1"/>
              </a:buClr>
              <a:buFont typeface="Arial" pitchFamily="34" charset="0"/>
              <a:buChar char="•"/>
              <a:defRPr/>
            </a:pPr>
            <a:r>
              <a:rPr lang="en-US" sz="1600" i="1" dirty="0">
                <a:solidFill>
                  <a:schemeClr val="bg1"/>
                </a:solidFill>
                <a:latin typeface="+mn-lt"/>
              </a:rPr>
              <a:t>Outside</a:t>
            </a:r>
            <a:r>
              <a:rPr lang="en-US" sz="1600" dirty="0">
                <a:solidFill>
                  <a:schemeClr val="bg1"/>
                </a:solidFill>
                <a:latin typeface="+mn-lt"/>
              </a:rPr>
              <a:t> Sponsor Payments</a:t>
            </a:r>
          </a:p>
          <a:p>
            <a:pPr marL="119063" indent="-119063">
              <a:lnSpc>
                <a:spcPct val="100000"/>
              </a:lnSpc>
              <a:spcBef>
                <a:spcPct val="0"/>
              </a:spcBef>
              <a:buClr>
                <a:schemeClr val="bg1"/>
              </a:buClr>
              <a:buFont typeface="Arial" pitchFamily="34" charset="0"/>
              <a:buChar char="•"/>
              <a:defRPr/>
            </a:pPr>
            <a:r>
              <a:rPr lang="en-US" sz="1600" dirty="0">
                <a:solidFill>
                  <a:schemeClr val="bg1"/>
                </a:solidFill>
                <a:latin typeface="+mn-lt"/>
              </a:rPr>
              <a:t>Disbursement of Awarded Aid</a:t>
            </a:r>
          </a:p>
        </p:txBody>
      </p:sp>
      <p:sp>
        <p:nvSpPr>
          <p:cNvPr id="11" name="Rectangle 3"/>
          <p:cNvSpPr>
            <a:spLocks noChangeArrowheads="1"/>
          </p:cNvSpPr>
          <p:nvPr/>
        </p:nvSpPr>
        <p:spPr bwMode="auto">
          <a:xfrm>
            <a:off x="5630862" y="4479357"/>
            <a:ext cx="2903537" cy="1077218"/>
          </a:xfrm>
          <a:prstGeom prst="rect">
            <a:avLst/>
          </a:prstGeom>
          <a:solidFill>
            <a:srgbClr val="996600"/>
          </a:solidFill>
          <a:ln w="38100">
            <a:solidFill>
              <a:srgbClr val="39275B"/>
            </a:solidFill>
            <a:miter lim="800000"/>
            <a:headEnd/>
            <a:tailEnd/>
          </a:ln>
          <a:effectLst/>
          <a:scene3d>
            <a:camera prst="orthographicFront"/>
            <a:lightRig rig="threePt" dir="t"/>
          </a:scene3d>
          <a:sp3d>
            <a:bevelT/>
          </a:sp3d>
        </p:spPr>
        <p:txBody>
          <a:bodyPr wrap="square" anchor="ctr">
            <a:spAutoFit/>
          </a:bodyPr>
          <a:lstStyle/>
          <a:p>
            <a:pPr algn="ctr">
              <a:spcBef>
                <a:spcPts val="0"/>
              </a:spcBef>
              <a:defRPr/>
            </a:pPr>
            <a:r>
              <a:rPr lang="en-US" sz="1600" dirty="0" smtClean="0">
                <a:solidFill>
                  <a:schemeClr val="bg1"/>
                </a:solidFill>
                <a:latin typeface="+mj-lt"/>
              </a:rPr>
              <a:t>Husky Hall Room 1130</a:t>
            </a:r>
            <a:endParaRPr lang="en-US" sz="1600" dirty="0">
              <a:solidFill>
                <a:schemeClr val="bg1"/>
              </a:solidFill>
              <a:latin typeface="+mj-lt"/>
            </a:endParaRPr>
          </a:p>
          <a:p>
            <a:pPr algn="ctr">
              <a:spcBef>
                <a:spcPts val="0"/>
              </a:spcBef>
              <a:defRPr/>
            </a:pPr>
            <a:r>
              <a:rPr lang="en-US" sz="1600" dirty="0">
                <a:solidFill>
                  <a:schemeClr val="bg1"/>
                </a:solidFill>
                <a:latin typeface="+mj-lt"/>
              </a:rPr>
              <a:t>Phone:  425-352-5240</a:t>
            </a:r>
          </a:p>
          <a:p>
            <a:pPr algn="ctr">
              <a:spcBef>
                <a:spcPts val="0"/>
              </a:spcBef>
              <a:defRPr/>
            </a:pPr>
            <a:r>
              <a:rPr lang="en-US" sz="1600" dirty="0">
                <a:solidFill>
                  <a:schemeClr val="bg1"/>
                </a:solidFill>
                <a:latin typeface="+mj-lt"/>
              </a:rPr>
              <a:t>Email: finaid@uwb.edu</a:t>
            </a:r>
          </a:p>
          <a:p>
            <a:pPr algn="ctr">
              <a:spcBef>
                <a:spcPts val="0"/>
              </a:spcBef>
              <a:defRPr/>
            </a:pPr>
            <a:r>
              <a:rPr lang="en-US" sz="1600" dirty="0">
                <a:solidFill>
                  <a:schemeClr val="bg1"/>
                </a:solidFill>
                <a:latin typeface="+mj-lt"/>
              </a:rPr>
              <a:t>www.uwb.edu/financialaid</a:t>
            </a:r>
          </a:p>
        </p:txBody>
      </p:sp>
      <p:sp>
        <p:nvSpPr>
          <p:cNvPr id="12" name="Rectangle 3"/>
          <p:cNvSpPr>
            <a:spLocks noChangeArrowheads="1"/>
          </p:cNvSpPr>
          <p:nvPr/>
        </p:nvSpPr>
        <p:spPr bwMode="auto">
          <a:xfrm>
            <a:off x="228600" y="5044333"/>
            <a:ext cx="3124200" cy="1077218"/>
          </a:xfrm>
          <a:prstGeom prst="rect">
            <a:avLst/>
          </a:prstGeom>
          <a:solidFill>
            <a:srgbClr val="39275B"/>
          </a:solidFill>
          <a:ln w="38100">
            <a:solidFill>
              <a:srgbClr val="996600"/>
            </a:solidFill>
            <a:miter lim="800000"/>
            <a:headEnd/>
            <a:tailEnd/>
          </a:ln>
          <a:effectLst/>
          <a:scene3d>
            <a:camera prst="orthographicFront"/>
            <a:lightRig rig="threePt" dir="t"/>
          </a:scene3d>
          <a:sp3d>
            <a:bevelT/>
          </a:sp3d>
        </p:spPr>
        <p:txBody>
          <a:bodyPr wrap="square" anchor="ctr">
            <a:spAutoFit/>
          </a:bodyPr>
          <a:lstStyle/>
          <a:p>
            <a:pPr algn="ctr">
              <a:lnSpc>
                <a:spcPct val="100000"/>
              </a:lnSpc>
              <a:spcBef>
                <a:spcPts val="0"/>
              </a:spcBef>
              <a:defRPr/>
            </a:pPr>
            <a:r>
              <a:rPr lang="en-US" sz="1600" dirty="0">
                <a:solidFill>
                  <a:schemeClr val="bg1"/>
                </a:solidFill>
                <a:latin typeface="+mn-lt"/>
              </a:rPr>
              <a:t>129 Schmitz Hall - Seattle</a:t>
            </a:r>
          </a:p>
          <a:p>
            <a:pPr algn="ctr">
              <a:lnSpc>
                <a:spcPct val="100000"/>
              </a:lnSpc>
              <a:spcBef>
                <a:spcPts val="0"/>
              </a:spcBef>
              <a:defRPr/>
            </a:pPr>
            <a:r>
              <a:rPr lang="en-US" sz="1600" dirty="0">
                <a:solidFill>
                  <a:schemeClr val="bg1"/>
                </a:solidFill>
                <a:latin typeface="+mn-lt"/>
              </a:rPr>
              <a:t>Phone:  206-543-4694</a:t>
            </a:r>
          </a:p>
          <a:p>
            <a:pPr algn="ctr">
              <a:lnSpc>
                <a:spcPct val="100000"/>
              </a:lnSpc>
              <a:spcBef>
                <a:spcPts val="0"/>
              </a:spcBef>
              <a:defRPr/>
            </a:pPr>
            <a:r>
              <a:rPr lang="en-US" sz="1600" dirty="0">
                <a:solidFill>
                  <a:schemeClr val="bg1"/>
                </a:solidFill>
                <a:latin typeface="+mn-lt"/>
              </a:rPr>
              <a:t>Email: sfshelp@u.washington.edu</a:t>
            </a:r>
          </a:p>
          <a:p>
            <a:pPr algn="ctr">
              <a:lnSpc>
                <a:spcPct val="100000"/>
              </a:lnSpc>
              <a:spcBef>
                <a:spcPts val="0"/>
              </a:spcBef>
              <a:defRPr/>
            </a:pPr>
            <a:r>
              <a:rPr lang="en-US" sz="1600" dirty="0">
                <a:solidFill>
                  <a:schemeClr val="bg1"/>
                </a:solidFill>
                <a:latin typeface="+mn-lt"/>
                <a:cs typeface="Arial" pitchFamily="34" charset="0"/>
              </a:rPr>
              <a:t>www.f2.washington.edu/fm/sfs/</a:t>
            </a:r>
          </a:p>
        </p:txBody>
      </p:sp>
      <p:sp>
        <p:nvSpPr>
          <p:cNvPr id="10" name="Rectangle 3"/>
          <p:cNvSpPr txBox="1">
            <a:spLocks noChangeArrowheads="1"/>
          </p:cNvSpPr>
          <p:nvPr/>
        </p:nvSpPr>
        <p:spPr bwMode="auto">
          <a:xfrm>
            <a:off x="4644231" y="1635264"/>
            <a:ext cx="2438400" cy="1676400"/>
          </a:xfrm>
          <a:prstGeom prst="rect">
            <a:avLst/>
          </a:prstGeom>
          <a:solidFill>
            <a:srgbClr val="996600"/>
          </a:solidFill>
          <a:ln w="38100">
            <a:solidFill>
              <a:srgbClr val="39275B"/>
            </a:solidFill>
            <a:miter lim="800000"/>
            <a:headEnd/>
            <a:tailEnd/>
          </a:ln>
          <a:scene3d>
            <a:camera prst="orthographicFront"/>
            <a:lightRig rig="threePt" dir="t"/>
          </a:scene3d>
          <a:sp3d>
            <a:bevelT/>
          </a:sp3d>
        </p:spPr>
        <p:txBody>
          <a:bodyPr/>
          <a:lstStyle/>
          <a:p>
            <a:pPr marL="119063" indent="-119063">
              <a:lnSpc>
                <a:spcPct val="100000"/>
              </a:lnSpc>
              <a:spcBef>
                <a:spcPts val="0"/>
              </a:spcBef>
              <a:buClrTx/>
              <a:buSzTx/>
              <a:defRPr/>
            </a:pPr>
            <a:r>
              <a:rPr lang="en-US" sz="2200" kern="0" dirty="0">
                <a:solidFill>
                  <a:schemeClr val="bg1"/>
                </a:solidFill>
                <a:latin typeface="+mn-lt"/>
              </a:rPr>
              <a:t>Financial Aid:</a:t>
            </a:r>
          </a:p>
          <a:p>
            <a:pPr marL="119063" indent="-119063">
              <a:lnSpc>
                <a:spcPct val="100000"/>
              </a:lnSpc>
              <a:spcBef>
                <a:spcPts val="0"/>
              </a:spcBef>
              <a:buClrTx/>
              <a:buSzTx/>
              <a:buFontTx/>
              <a:buChar char="•"/>
              <a:defRPr/>
            </a:pPr>
            <a:r>
              <a:rPr lang="en-US" sz="1600" kern="0" dirty="0">
                <a:solidFill>
                  <a:schemeClr val="bg1"/>
                </a:solidFill>
                <a:latin typeface="+mn-lt"/>
              </a:rPr>
              <a:t>Handles Applications</a:t>
            </a:r>
          </a:p>
          <a:p>
            <a:pPr marL="119063" indent="-119063">
              <a:lnSpc>
                <a:spcPct val="100000"/>
              </a:lnSpc>
              <a:spcBef>
                <a:spcPts val="0"/>
              </a:spcBef>
              <a:buClrTx/>
              <a:buSzTx/>
              <a:buFontTx/>
              <a:buChar char="•"/>
              <a:defRPr/>
            </a:pPr>
            <a:r>
              <a:rPr lang="en-US" sz="1600" kern="0" dirty="0">
                <a:solidFill>
                  <a:schemeClr val="bg1"/>
                </a:solidFill>
                <a:latin typeface="+mn-lt"/>
              </a:rPr>
              <a:t>Determines Eligibility</a:t>
            </a:r>
          </a:p>
          <a:p>
            <a:pPr marL="119063" indent="-119063">
              <a:lnSpc>
                <a:spcPct val="100000"/>
              </a:lnSpc>
              <a:spcBef>
                <a:spcPts val="0"/>
              </a:spcBef>
              <a:buClrTx/>
              <a:buSzTx/>
              <a:buFontTx/>
              <a:buChar char="•"/>
              <a:defRPr/>
            </a:pPr>
            <a:r>
              <a:rPr lang="en-US" sz="1600" kern="0" dirty="0">
                <a:solidFill>
                  <a:schemeClr val="bg1"/>
                </a:solidFill>
                <a:latin typeface="+mn-lt"/>
              </a:rPr>
              <a:t>Monitors Eligibility</a:t>
            </a:r>
          </a:p>
          <a:p>
            <a:pPr marL="119063" indent="-119063">
              <a:lnSpc>
                <a:spcPct val="100000"/>
              </a:lnSpc>
              <a:spcBef>
                <a:spcPts val="0"/>
              </a:spcBef>
              <a:buClrTx/>
              <a:buSzTx/>
              <a:buFontTx/>
              <a:buChar char="•"/>
              <a:defRPr/>
            </a:pPr>
            <a:r>
              <a:rPr lang="en-US" sz="1600" kern="0" dirty="0">
                <a:solidFill>
                  <a:schemeClr val="bg1"/>
                </a:solidFill>
                <a:latin typeface="+mn-lt"/>
              </a:rPr>
              <a:t>Helps Finalize Award</a:t>
            </a:r>
          </a:p>
          <a:p>
            <a:pPr marL="119063" indent="-119063">
              <a:lnSpc>
                <a:spcPct val="100000"/>
              </a:lnSpc>
              <a:spcBef>
                <a:spcPts val="0"/>
              </a:spcBef>
              <a:buClrTx/>
              <a:buSzTx/>
              <a:buFontTx/>
              <a:buChar char="•"/>
              <a:defRPr/>
            </a:pPr>
            <a:r>
              <a:rPr lang="en-US" sz="1600" kern="0" dirty="0">
                <a:solidFill>
                  <a:schemeClr val="bg1"/>
                </a:solidFill>
                <a:latin typeface="+mn-lt"/>
              </a:rPr>
              <a:t>Revises Eligibility</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3048000"/>
            <a:ext cx="1524000" cy="1143000"/>
          </a:xfrm>
          <a:prstGeom prst="rect">
            <a:avLst/>
          </a:prstGeom>
          <a:ln w="25400">
            <a:solidFill>
              <a:schemeClr val="tx1"/>
            </a:solidFill>
          </a:ln>
        </p:spPr>
      </p:pic>
    </p:spTree>
    <p:extLst>
      <p:ext uri="{BB962C8B-B14F-4D97-AF65-F5344CB8AC3E}">
        <p14:creationId xmlns:p14="http://schemas.microsoft.com/office/powerpoint/2010/main" val="1356107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flipH="1">
            <a:off x="838200" y="228600"/>
            <a:ext cx="7467600" cy="1015663"/>
          </a:xfrm>
          <a:prstGeom prst="rect">
            <a:avLst/>
          </a:prstGeom>
          <a:solidFill>
            <a:srgbClr val="39275B"/>
          </a:solidFill>
          <a:ln w="76200">
            <a:solidFill>
              <a:srgbClr val="996600"/>
            </a:solidFill>
            <a:miter lim="800000"/>
            <a:headEnd/>
            <a:tailEnd/>
          </a:ln>
          <a:effectLst/>
          <a:scene3d>
            <a:camera prst="orthographicFront"/>
            <a:lightRig rig="threePt" dir="t"/>
          </a:scene3d>
          <a:sp3d>
            <a:bevelT w="165100" prst="coolSlant"/>
          </a:sp3d>
        </p:spPr>
        <p:txBody>
          <a:bodyPr>
            <a:spAutoFit/>
          </a:bodyPr>
          <a:lstStyle/>
          <a:p>
            <a:pPr algn="ctr" eaLnBrk="1" hangingPunct="1">
              <a:spcBef>
                <a:spcPts val="0"/>
              </a:spcBef>
              <a:buClr>
                <a:schemeClr val="tx2"/>
              </a:buClr>
              <a:buSzPct val="80000"/>
              <a:buFont typeface="Symbol" panose="05050102010706020507" pitchFamily="18" charset="2"/>
              <a:buNone/>
              <a:defRPr/>
            </a:pPr>
            <a:r>
              <a:rPr lang="en-US" sz="6000" dirty="0">
                <a:solidFill>
                  <a:schemeClr val="bg1"/>
                </a:solidFill>
                <a:latin typeface="Arial" pitchFamily="34" charset="0"/>
                <a:cs typeface="Arial" pitchFamily="34" charset="0"/>
              </a:rPr>
              <a:t> Tuition Bill </a:t>
            </a:r>
            <a:r>
              <a:rPr lang="en-US" sz="4000" i="1" dirty="0">
                <a:solidFill>
                  <a:schemeClr val="bg1"/>
                </a:solidFill>
                <a:latin typeface="Arial" pitchFamily="34" charset="0"/>
                <a:cs typeface="Arial" pitchFamily="34" charset="0"/>
              </a:rPr>
              <a:t> </a:t>
            </a:r>
            <a:endParaRPr lang="en-US" sz="6000" dirty="0">
              <a:solidFill>
                <a:schemeClr val="bg1"/>
              </a:solidFill>
              <a:latin typeface="Arial" pitchFamily="34" charset="0"/>
              <a:cs typeface="Arial" pitchFamily="34" charset="0"/>
            </a:endParaRPr>
          </a:p>
        </p:txBody>
      </p:sp>
      <p:sp>
        <p:nvSpPr>
          <p:cNvPr id="6" name="TextBox 5"/>
          <p:cNvSpPr txBox="1"/>
          <p:nvPr/>
        </p:nvSpPr>
        <p:spPr bwMode="auto">
          <a:xfrm>
            <a:off x="533400" y="2800407"/>
            <a:ext cx="8839200" cy="3066993"/>
          </a:xfrm>
          <a:prstGeom prst="rect">
            <a:avLst/>
          </a:prstGeom>
          <a:noFill/>
          <a:ln w="9525">
            <a:noFill/>
            <a:miter lim="800000"/>
            <a:headEnd/>
            <a:tailEnd/>
          </a:ln>
          <a:effectLst/>
        </p:spPr>
        <p:txBody>
          <a:bodyPr wrap="square">
            <a:spAutoFit/>
          </a:bodyPr>
          <a:lstStyle/>
          <a:p>
            <a:pPr eaLnBrk="1" hangingPunct="1">
              <a:lnSpc>
                <a:spcPct val="95000"/>
              </a:lnSpc>
              <a:spcBef>
                <a:spcPct val="45000"/>
              </a:spcBef>
              <a:buClr>
                <a:schemeClr val="tx2"/>
              </a:buClr>
              <a:buSzPct val="80000"/>
              <a:defRPr/>
            </a:pPr>
            <a:r>
              <a:rPr lang="en-US" sz="3200" dirty="0">
                <a:solidFill>
                  <a:srgbClr val="39275B"/>
                </a:solidFill>
                <a:latin typeface="+mn-lt"/>
              </a:rPr>
              <a:t>Online Tuition Statement</a:t>
            </a:r>
            <a:endParaRPr lang="en-US" sz="2000" dirty="0">
              <a:solidFill>
                <a:srgbClr val="39275B"/>
              </a:solidFill>
              <a:latin typeface="+mn-lt"/>
            </a:endParaRPr>
          </a:p>
          <a:p>
            <a:pPr marL="517525" lvl="1" indent="-228600" eaLnBrk="1" hangingPunct="1">
              <a:lnSpc>
                <a:spcPct val="95000"/>
              </a:lnSpc>
              <a:spcBef>
                <a:spcPts val="600"/>
              </a:spcBef>
              <a:buClr>
                <a:schemeClr val="tx2"/>
              </a:buClr>
              <a:buSzPct val="80000"/>
              <a:buFont typeface="Courier New" panose="02070309020205020404" pitchFamily="49" charset="0"/>
              <a:buChar char="o"/>
              <a:defRPr/>
            </a:pPr>
            <a:r>
              <a:rPr lang="en-US" sz="2000" dirty="0">
                <a:solidFill>
                  <a:srgbClr val="39275B"/>
                </a:solidFill>
                <a:latin typeface="+mn-lt"/>
              </a:rPr>
              <a:t>Found in </a:t>
            </a:r>
            <a:r>
              <a:rPr lang="en-US" sz="2000" dirty="0" err="1">
                <a:solidFill>
                  <a:srgbClr val="39275B"/>
                </a:solidFill>
                <a:latin typeface="+mn-lt"/>
              </a:rPr>
              <a:t>MyUW</a:t>
            </a:r>
            <a:endParaRPr lang="en-US" sz="2000" dirty="0">
              <a:solidFill>
                <a:srgbClr val="39275B"/>
              </a:solidFill>
              <a:latin typeface="+mn-lt"/>
            </a:endParaRPr>
          </a:p>
          <a:p>
            <a:pPr marL="517525" lvl="1" indent="-228600" eaLnBrk="1" hangingPunct="1">
              <a:lnSpc>
                <a:spcPct val="95000"/>
              </a:lnSpc>
              <a:spcBef>
                <a:spcPts val="600"/>
              </a:spcBef>
              <a:buClr>
                <a:schemeClr val="tx2"/>
              </a:buClr>
              <a:buSzPct val="80000"/>
              <a:buFont typeface="Courier New" panose="02070309020205020404" pitchFamily="49" charset="0"/>
              <a:buChar char="o"/>
              <a:defRPr/>
            </a:pPr>
            <a:r>
              <a:rPr lang="en-US" sz="2000" dirty="0">
                <a:solidFill>
                  <a:srgbClr val="39275B"/>
                </a:solidFill>
                <a:latin typeface="+mn-lt"/>
              </a:rPr>
              <a:t>Payment Options: </a:t>
            </a:r>
            <a:r>
              <a:rPr lang="en-US" sz="2000" dirty="0">
                <a:solidFill>
                  <a:srgbClr val="39275B"/>
                </a:solidFill>
                <a:latin typeface="+mn-lt"/>
                <a:hlinkClick r:id="rId3"/>
              </a:rPr>
              <a:t>http://f2.washington.edu/fm/sfs/tuition/payment/</a:t>
            </a:r>
            <a:endParaRPr lang="en-US" sz="2000" dirty="0">
              <a:solidFill>
                <a:srgbClr val="39275B"/>
              </a:solidFill>
              <a:latin typeface="+mn-lt"/>
            </a:endParaRPr>
          </a:p>
          <a:p>
            <a:pPr eaLnBrk="1" hangingPunct="1">
              <a:lnSpc>
                <a:spcPct val="95000"/>
              </a:lnSpc>
              <a:spcBef>
                <a:spcPct val="45000"/>
              </a:spcBef>
              <a:buClr>
                <a:schemeClr val="tx2"/>
              </a:buClr>
              <a:buSzPct val="80000"/>
              <a:defRPr/>
            </a:pPr>
            <a:r>
              <a:rPr lang="en-US" sz="3200" dirty="0" err="1" smtClean="0">
                <a:solidFill>
                  <a:srgbClr val="39275B"/>
                </a:solidFill>
                <a:latin typeface="+mn-lt"/>
              </a:rPr>
              <a:t>Webcheck</a:t>
            </a:r>
            <a:r>
              <a:rPr lang="en-US" sz="3200" dirty="0" smtClean="0">
                <a:solidFill>
                  <a:srgbClr val="39275B"/>
                </a:solidFill>
                <a:latin typeface="+mn-lt"/>
              </a:rPr>
              <a:t> </a:t>
            </a:r>
            <a:r>
              <a:rPr lang="en-US" sz="3200" dirty="0">
                <a:solidFill>
                  <a:srgbClr val="39275B"/>
                </a:solidFill>
                <a:latin typeface="+mn-lt"/>
              </a:rPr>
              <a:t>is free, fast, and safe</a:t>
            </a:r>
          </a:p>
          <a:p>
            <a:pPr marL="517525" lvl="1" indent="-228600" eaLnBrk="1" hangingPunct="1">
              <a:lnSpc>
                <a:spcPct val="95000"/>
              </a:lnSpc>
              <a:spcBef>
                <a:spcPts val="600"/>
              </a:spcBef>
              <a:buClr>
                <a:schemeClr val="tx2"/>
              </a:buClr>
              <a:buSzPct val="80000"/>
              <a:buFont typeface="Courier New" panose="02070309020205020404" pitchFamily="49" charset="0"/>
              <a:buChar char="o"/>
              <a:defRPr/>
            </a:pPr>
            <a:r>
              <a:rPr lang="en-US" sz="2000" dirty="0">
                <a:solidFill>
                  <a:srgbClr val="39275B"/>
                </a:solidFill>
                <a:latin typeface="+mn-lt"/>
              </a:rPr>
              <a:t>Payment shows immediately </a:t>
            </a:r>
          </a:p>
          <a:p>
            <a:pPr marL="517525" lvl="1" indent="-228600" eaLnBrk="1" hangingPunct="1">
              <a:lnSpc>
                <a:spcPct val="95000"/>
              </a:lnSpc>
              <a:spcBef>
                <a:spcPts val="600"/>
              </a:spcBef>
              <a:buClr>
                <a:schemeClr val="tx2"/>
              </a:buClr>
              <a:buSzPct val="80000"/>
              <a:buFont typeface="Courier New" panose="02070309020205020404" pitchFamily="49" charset="0"/>
              <a:buChar char="o"/>
              <a:defRPr/>
            </a:pPr>
            <a:r>
              <a:rPr lang="en-US" sz="2000" dirty="0">
                <a:solidFill>
                  <a:srgbClr val="39275B"/>
                </a:solidFill>
                <a:latin typeface="+mn-lt"/>
              </a:rPr>
              <a:t>No chance that check is lost in the mail or stolen</a:t>
            </a:r>
          </a:p>
          <a:p>
            <a:pPr marL="517525" lvl="1" indent="-228600" eaLnBrk="1" hangingPunct="1">
              <a:lnSpc>
                <a:spcPct val="95000"/>
              </a:lnSpc>
              <a:spcBef>
                <a:spcPts val="600"/>
              </a:spcBef>
              <a:buClr>
                <a:schemeClr val="tx2"/>
              </a:buClr>
              <a:buSzPct val="80000"/>
              <a:buFont typeface="Courier New" panose="02070309020205020404" pitchFamily="49" charset="0"/>
              <a:buChar char="o"/>
              <a:defRPr/>
            </a:pPr>
            <a:r>
              <a:rPr lang="en-US" sz="2000" dirty="0">
                <a:solidFill>
                  <a:srgbClr val="39275B"/>
                </a:solidFill>
                <a:latin typeface="+mn-lt"/>
              </a:rPr>
              <a:t>Other </a:t>
            </a:r>
            <a:r>
              <a:rPr lang="en-US" sz="2000" dirty="0" smtClean="0">
                <a:solidFill>
                  <a:srgbClr val="39275B"/>
                </a:solidFill>
                <a:latin typeface="+mn-lt"/>
              </a:rPr>
              <a:t>options: </a:t>
            </a:r>
            <a:r>
              <a:rPr lang="en-US" sz="2000" dirty="0">
                <a:solidFill>
                  <a:srgbClr val="39275B"/>
                </a:solidFill>
                <a:latin typeface="+mn-lt"/>
              </a:rPr>
              <a:t>check, </a:t>
            </a:r>
            <a:r>
              <a:rPr lang="en-US" sz="2000" dirty="0" smtClean="0">
                <a:solidFill>
                  <a:srgbClr val="39275B"/>
                </a:solidFill>
                <a:latin typeface="+mn-lt"/>
              </a:rPr>
              <a:t>credit </a:t>
            </a:r>
            <a:r>
              <a:rPr lang="en-US" sz="2000" dirty="0">
                <a:solidFill>
                  <a:srgbClr val="39275B"/>
                </a:solidFill>
                <a:latin typeface="+mn-lt"/>
              </a:rPr>
              <a:t>card </a:t>
            </a:r>
            <a:r>
              <a:rPr lang="en-US" sz="2000" dirty="0" smtClean="0">
                <a:solidFill>
                  <a:srgbClr val="39275B"/>
                </a:solidFill>
                <a:latin typeface="+mn-lt"/>
              </a:rPr>
              <a:t>with </a:t>
            </a:r>
            <a:r>
              <a:rPr lang="en-US" sz="2000" dirty="0">
                <a:solidFill>
                  <a:srgbClr val="39275B"/>
                </a:solidFill>
                <a:latin typeface="+mn-lt"/>
              </a:rPr>
              <a:t>a 2.3% fee, or in person </a:t>
            </a:r>
          </a:p>
        </p:txBody>
      </p:sp>
      <p:sp>
        <p:nvSpPr>
          <p:cNvPr id="10246" name="Rectangle 2"/>
          <p:cNvSpPr>
            <a:spLocks noChangeArrowheads="1"/>
          </p:cNvSpPr>
          <p:nvPr/>
        </p:nvSpPr>
        <p:spPr bwMode="auto">
          <a:xfrm>
            <a:off x="0" y="1393825"/>
            <a:ext cx="91440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0"/>
              </a:spcBef>
              <a:buClr>
                <a:schemeClr val="tx2"/>
              </a:buClr>
              <a:buSzPct val="80000"/>
              <a:buFontTx/>
              <a:buNone/>
            </a:pPr>
            <a:r>
              <a:rPr lang="en-US" altLang="en-US" sz="3600">
                <a:solidFill>
                  <a:srgbClr val="FF0000"/>
                </a:solidFill>
                <a:cs typeface="Arial" panose="020B0604020202020204" pitchFamily="34" charset="0"/>
              </a:rPr>
              <a:t>Tuition is Due by the </a:t>
            </a:r>
          </a:p>
          <a:p>
            <a:pPr algn="ctr" eaLnBrk="1" hangingPunct="1">
              <a:lnSpc>
                <a:spcPct val="95000"/>
              </a:lnSpc>
              <a:spcBef>
                <a:spcPct val="0"/>
              </a:spcBef>
              <a:buClr>
                <a:schemeClr val="tx2"/>
              </a:buClr>
              <a:buSzPct val="80000"/>
              <a:buFontTx/>
              <a:buNone/>
            </a:pPr>
            <a:r>
              <a:rPr lang="en-US" altLang="en-US" sz="3600">
                <a:solidFill>
                  <a:srgbClr val="FF0000"/>
                </a:solidFill>
                <a:cs typeface="Arial" panose="020B0604020202020204" pitchFamily="34" charset="0"/>
              </a:rPr>
              <a:t>3rd Friday of the Quarter</a:t>
            </a:r>
          </a:p>
        </p:txBody>
      </p:sp>
    </p:spTree>
    <p:extLst>
      <p:ext uri="{BB962C8B-B14F-4D97-AF65-F5344CB8AC3E}">
        <p14:creationId xmlns:p14="http://schemas.microsoft.com/office/powerpoint/2010/main" val="363973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5" descr="PPT54.png"/>
          <p:cNvPicPr>
            <a:picLocks noChangeAspect="1"/>
          </p:cNvPicPr>
          <p:nvPr/>
        </p:nvPicPr>
        <p:blipFill rotWithShape="1">
          <a:blip r:embed="rId3">
            <a:extLst>
              <a:ext uri="{28A0092B-C50C-407E-A947-70E740481C1C}">
                <a14:useLocalDpi xmlns:a14="http://schemas.microsoft.com/office/drawing/2010/main" val="0"/>
              </a:ext>
            </a:extLst>
          </a:blip>
          <a:srcRect b="21927"/>
          <a:stretch/>
        </p:blipFill>
        <p:spPr bwMode="auto">
          <a:xfrm>
            <a:off x="1752438" y="152400"/>
            <a:ext cx="618529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a:spLocks noChangeArrowheads="1"/>
          </p:cNvSpPr>
          <p:nvPr/>
        </p:nvSpPr>
        <p:spPr bwMode="auto">
          <a:xfrm>
            <a:off x="533400" y="2362200"/>
            <a:ext cx="1447800" cy="685800"/>
          </a:xfrm>
          <a:prstGeom prst="rightArrow">
            <a:avLst>
              <a:gd name="adj1" fmla="val 50000"/>
              <a:gd name="adj2" fmla="val 50002"/>
            </a:avLst>
          </a:prstGeom>
          <a:solidFill>
            <a:srgbClr val="FF0000"/>
          </a:solidFill>
          <a:ln w="9525" algn="ctr">
            <a:solidFill>
              <a:schemeClr val="tx1"/>
            </a:solidFill>
            <a:round/>
            <a:headEnd/>
            <a:tailEnd/>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45000"/>
              </a:spcBef>
              <a:buClr>
                <a:schemeClr val="tx2"/>
              </a:buClr>
              <a:buSzPct val="80000"/>
              <a:buFont typeface="Symbol" panose="05050102010706020507" pitchFamily="18" charset="2"/>
              <a:buNone/>
            </a:pPr>
            <a:endParaRPr lang="en-US" altLang="en-US" sz="2000">
              <a:latin typeface="Comic Sans MS" panose="030F0702030302020204" pitchFamily="66" charset="0"/>
            </a:endParaRPr>
          </a:p>
        </p:txBody>
      </p:sp>
    </p:spTree>
    <p:extLst>
      <p:ext uri="{BB962C8B-B14F-4D97-AF65-F5344CB8AC3E}">
        <p14:creationId xmlns:p14="http://schemas.microsoft.com/office/powerpoint/2010/main" val="96019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flipH="1">
            <a:off x="990600" y="228600"/>
            <a:ext cx="7467600" cy="1015663"/>
          </a:xfrm>
          <a:prstGeom prst="rect">
            <a:avLst/>
          </a:prstGeom>
          <a:solidFill>
            <a:srgbClr val="39275B"/>
          </a:solidFill>
          <a:ln w="76200">
            <a:solidFill>
              <a:srgbClr val="996600"/>
            </a:solidFill>
            <a:miter lim="800000"/>
            <a:headEnd/>
            <a:tailEnd/>
          </a:ln>
          <a:effectLst/>
          <a:scene3d>
            <a:camera prst="orthographicFront"/>
            <a:lightRig rig="threePt" dir="t"/>
          </a:scene3d>
          <a:sp3d>
            <a:bevelT w="165100" prst="coolSlant"/>
          </a:sp3d>
        </p:spPr>
        <p:txBody>
          <a:bodyPr>
            <a:spAutoFit/>
          </a:bodyPr>
          <a:lstStyle/>
          <a:p>
            <a:pPr algn="ctr" eaLnBrk="1" hangingPunct="1">
              <a:spcBef>
                <a:spcPts val="0"/>
              </a:spcBef>
              <a:buClr>
                <a:schemeClr val="tx2"/>
              </a:buClr>
              <a:buSzPct val="80000"/>
              <a:buFont typeface="Symbol" panose="05050102010706020507" pitchFamily="18" charset="2"/>
              <a:buNone/>
              <a:defRPr/>
            </a:pPr>
            <a:r>
              <a:rPr lang="en-US" sz="6000" dirty="0">
                <a:solidFill>
                  <a:schemeClr val="bg1"/>
                </a:solidFill>
                <a:latin typeface="Arial" pitchFamily="34" charset="0"/>
                <a:cs typeface="Arial" pitchFamily="34" charset="0"/>
              </a:rPr>
              <a:t> Tuition Bill </a:t>
            </a:r>
            <a:r>
              <a:rPr lang="en-US" sz="4000" i="1" dirty="0">
                <a:solidFill>
                  <a:schemeClr val="bg1"/>
                </a:solidFill>
                <a:latin typeface="Arial" pitchFamily="34" charset="0"/>
                <a:cs typeface="Arial" pitchFamily="34" charset="0"/>
              </a:rPr>
              <a:t> </a:t>
            </a:r>
            <a:endParaRPr lang="en-US" sz="6000" dirty="0">
              <a:solidFill>
                <a:schemeClr val="bg1"/>
              </a:solidFill>
              <a:latin typeface="Arial" pitchFamily="34" charset="0"/>
              <a:cs typeface="Arial" pitchFamily="34" charset="0"/>
            </a:endParaRPr>
          </a:p>
        </p:txBody>
      </p:sp>
      <p:sp>
        <p:nvSpPr>
          <p:cNvPr id="14341" name="Rectangle 3"/>
          <p:cNvSpPr>
            <a:spLocks noChangeArrowheads="1"/>
          </p:cNvSpPr>
          <p:nvPr/>
        </p:nvSpPr>
        <p:spPr bwMode="auto">
          <a:xfrm>
            <a:off x="914400" y="1676400"/>
            <a:ext cx="75438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742950" indent="-28575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45000"/>
              </a:spcBef>
              <a:buClr>
                <a:schemeClr val="tx2"/>
              </a:buClr>
              <a:buSzPct val="80000"/>
              <a:buFontTx/>
              <a:buNone/>
            </a:pPr>
            <a:r>
              <a:rPr lang="en-US" altLang="en-US">
                <a:solidFill>
                  <a:srgbClr val="39275B"/>
                </a:solidFill>
                <a:cs typeface="Arial" panose="020B0604020202020204" pitchFamily="34" charset="0"/>
              </a:rPr>
              <a:t>Student Gives YOU Access to the Bill</a:t>
            </a:r>
          </a:p>
          <a:p>
            <a:pPr lvl="2" eaLnBrk="1" hangingPunct="1">
              <a:lnSpc>
                <a:spcPct val="95000"/>
              </a:lnSpc>
              <a:spcBef>
                <a:spcPct val="45000"/>
              </a:spcBef>
              <a:buClr>
                <a:schemeClr val="tx2"/>
              </a:buClr>
              <a:buSzPct val="80000"/>
              <a:buFont typeface="Courier New" panose="02070309020205020404" pitchFamily="49" charset="0"/>
              <a:buChar char="o"/>
            </a:pPr>
            <a:r>
              <a:rPr lang="en-US" altLang="en-US" sz="2000">
                <a:solidFill>
                  <a:srgbClr val="39275B"/>
                </a:solidFill>
                <a:cs typeface="Arial" panose="020B0604020202020204" pitchFamily="34" charset="0"/>
              </a:rPr>
              <a:t>You will receive an email with instructions</a:t>
            </a:r>
          </a:p>
          <a:p>
            <a:pPr lvl="2" eaLnBrk="1" hangingPunct="1">
              <a:lnSpc>
                <a:spcPct val="95000"/>
              </a:lnSpc>
              <a:spcBef>
                <a:spcPct val="45000"/>
              </a:spcBef>
              <a:buClr>
                <a:schemeClr val="tx2"/>
              </a:buClr>
              <a:buSzPct val="80000"/>
              <a:buFont typeface="Courier New" panose="02070309020205020404" pitchFamily="49" charset="0"/>
              <a:buChar char="o"/>
            </a:pPr>
            <a:r>
              <a:rPr lang="en-US" altLang="en-US" sz="2000">
                <a:solidFill>
                  <a:srgbClr val="39275B"/>
                </a:solidFill>
                <a:cs typeface="Arial" panose="020B0604020202020204" pitchFamily="34" charset="0"/>
              </a:rPr>
              <a:t>Get your student’s UW number</a:t>
            </a:r>
          </a:p>
          <a:p>
            <a:pPr lvl="2" eaLnBrk="1" hangingPunct="1">
              <a:lnSpc>
                <a:spcPct val="95000"/>
              </a:lnSpc>
              <a:spcBef>
                <a:spcPct val="45000"/>
              </a:spcBef>
              <a:buClr>
                <a:schemeClr val="tx2"/>
              </a:buClr>
              <a:buSzPct val="80000"/>
              <a:buFont typeface="Courier New" panose="02070309020205020404" pitchFamily="49" charset="0"/>
              <a:buChar char="o"/>
            </a:pPr>
            <a:r>
              <a:rPr lang="en-US" altLang="en-US" sz="2000">
                <a:solidFill>
                  <a:srgbClr val="39275B"/>
                </a:solidFill>
                <a:cs typeface="Arial" panose="020B0604020202020204" pitchFamily="34" charset="0"/>
              </a:rPr>
              <a:t>Ask your student for your challenge question</a:t>
            </a:r>
          </a:p>
        </p:txBody>
      </p:sp>
      <p:pic>
        <p:nvPicPr>
          <p:cNvPr id="14342" name="Picture 25" descr="PPT54.png"/>
          <p:cNvPicPr>
            <a:picLocks noChangeAspect="1"/>
          </p:cNvPicPr>
          <p:nvPr/>
        </p:nvPicPr>
        <p:blipFill>
          <a:blip r:embed="rId2">
            <a:extLst>
              <a:ext uri="{28A0092B-C50C-407E-A947-70E740481C1C}">
                <a14:useLocalDpi xmlns:a14="http://schemas.microsoft.com/office/drawing/2010/main" val="0"/>
              </a:ext>
            </a:extLst>
          </a:blip>
          <a:srcRect b="60965"/>
          <a:stretch>
            <a:fillRect/>
          </a:stretch>
        </p:blipFill>
        <p:spPr bwMode="auto">
          <a:xfrm>
            <a:off x="1981200" y="3657600"/>
            <a:ext cx="4948238"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343400" y="5181600"/>
            <a:ext cx="1905000" cy="762000"/>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45000"/>
              </a:spcBef>
              <a:buClr>
                <a:schemeClr val="tx2"/>
              </a:buClr>
              <a:buSzPct val="80000"/>
              <a:buFont typeface="Symbol" panose="05050102010706020507" pitchFamily="18" charset="2"/>
              <a:buNone/>
            </a:pPr>
            <a:endParaRPr lang="en-US" altLang="en-US" sz="2000">
              <a:latin typeface="Comic Sans MS" panose="030F0702030302020204" pitchFamily="66" charset="0"/>
            </a:endParaRPr>
          </a:p>
        </p:txBody>
      </p:sp>
      <p:sp>
        <p:nvSpPr>
          <p:cNvPr id="6" name="Right Arrow 5"/>
          <p:cNvSpPr>
            <a:spLocks noChangeArrowheads="1"/>
          </p:cNvSpPr>
          <p:nvPr/>
        </p:nvSpPr>
        <p:spPr bwMode="auto">
          <a:xfrm rot="10800000">
            <a:off x="6248400" y="5200650"/>
            <a:ext cx="1447800" cy="685800"/>
          </a:xfrm>
          <a:prstGeom prst="rightArrow">
            <a:avLst>
              <a:gd name="adj1" fmla="val 50000"/>
              <a:gd name="adj2" fmla="val 50002"/>
            </a:avLst>
          </a:prstGeom>
          <a:solidFill>
            <a:srgbClr val="FF0000"/>
          </a:solidFill>
          <a:ln w="9525" algn="ctr">
            <a:solidFill>
              <a:schemeClr val="tx1"/>
            </a:solidFill>
            <a:round/>
            <a:headEnd/>
            <a:tailEnd/>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45000"/>
              </a:spcBef>
              <a:buClr>
                <a:schemeClr val="tx2"/>
              </a:buClr>
              <a:buSzPct val="80000"/>
              <a:buFont typeface="Symbol" panose="05050102010706020507" pitchFamily="18" charset="2"/>
              <a:buNone/>
            </a:pPr>
            <a:endParaRPr lang="en-US" altLang="en-US" sz="2000">
              <a:latin typeface="Comic Sans MS" panose="030F0702030302020204" pitchFamily="66" charset="0"/>
            </a:endParaRPr>
          </a:p>
        </p:txBody>
      </p:sp>
    </p:spTree>
    <p:extLst>
      <p:ext uri="{BB962C8B-B14F-4D97-AF65-F5344CB8AC3E}">
        <p14:creationId xmlns:p14="http://schemas.microsoft.com/office/powerpoint/2010/main" val="2420234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Authorization for Information Release and Online Account Access - Internet Explorer">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5625"/>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
          <p:cNvSpPr>
            <a:spLocks noChangeArrowheads="1"/>
          </p:cNvSpPr>
          <p:nvPr/>
        </p:nvSpPr>
        <p:spPr bwMode="auto">
          <a:xfrm>
            <a:off x="1066800" y="31750"/>
            <a:ext cx="7239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45000"/>
              </a:spcBef>
              <a:buClr>
                <a:schemeClr val="tx2"/>
              </a:buClr>
              <a:buSzPct val="80000"/>
              <a:buFont typeface="Symbol" panose="05050102010706020507" pitchFamily="18" charset="2"/>
              <a:buNone/>
            </a:pPr>
            <a:r>
              <a:rPr lang="en-US" altLang="en-US" sz="2800">
                <a:solidFill>
                  <a:srgbClr val="39275B"/>
                </a:solidFill>
                <a:cs typeface="Arial" panose="020B0604020202020204" pitchFamily="34" charset="0"/>
              </a:rPr>
              <a:t>Student Gives YOU Access to the Bill</a:t>
            </a:r>
          </a:p>
        </p:txBody>
      </p:sp>
    </p:spTree>
    <p:extLst>
      <p:ext uri="{BB962C8B-B14F-4D97-AF65-F5344CB8AC3E}">
        <p14:creationId xmlns:p14="http://schemas.microsoft.com/office/powerpoint/2010/main" val="1123604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228600" y="228600"/>
            <a:ext cx="8610600" cy="969496"/>
          </a:xfrm>
          <a:prstGeom prst="rect">
            <a:avLst/>
          </a:prstGeom>
          <a:solidFill>
            <a:srgbClr val="311C5A"/>
          </a:solidFill>
          <a:ln w="76200">
            <a:solidFill>
              <a:srgbClr val="996600"/>
            </a:solidFill>
            <a:miter lim="800000"/>
            <a:headEnd/>
            <a:tailEnd/>
          </a:ln>
          <a:effectLst/>
          <a:scene3d>
            <a:camera prst="orthographicFront"/>
            <a:lightRig rig="threePt" dir="t"/>
          </a:scene3d>
          <a:sp3d>
            <a:bevelT w="165100" prst="coolSlant"/>
          </a:sp3d>
        </p:spPr>
        <p:txBody>
          <a:bodyPr>
            <a:spAutoFit/>
          </a:bodyPr>
          <a:lstStyle/>
          <a:p>
            <a:pPr algn="ctr" eaLnBrk="1" hangingPunct="1">
              <a:lnSpc>
                <a:spcPct val="95000"/>
              </a:lnSpc>
              <a:spcBef>
                <a:spcPct val="45000"/>
              </a:spcBef>
              <a:buClr>
                <a:schemeClr val="tx2"/>
              </a:buClr>
              <a:buSzPct val="80000"/>
              <a:buFont typeface="Symbol" panose="05050102010706020507" pitchFamily="18" charset="2"/>
              <a:buNone/>
              <a:defRPr/>
            </a:pPr>
            <a:r>
              <a:rPr lang="en-US" sz="6000" dirty="0">
                <a:solidFill>
                  <a:schemeClr val="bg1"/>
                </a:solidFill>
                <a:latin typeface="+mn-lt"/>
              </a:rPr>
              <a:t>Things To Be Aware Of</a:t>
            </a:r>
          </a:p>
        </p:txBody>
      </p:sp>
      <p:sp>
        <p:nvSpPr>
          <p:cNvPr id="4" name="TextBox 3"/>
          <p:cNvSpPr txBox="1"/>
          <p:nvPr/>
        </p:nvSpPr>
        <p:spPr bwMode="auto">
          <a:xfrm>
            <a:off x="609600" y="1600200"/>
            <a:ext cx="7696200" cy="4101123"/>
          </a:xfrm>
          <a:prstGeom prst="rect">
            <a:avLst/>
          </a:prstGeom>
          <a:noFill/>
          <a:ln w="9525">
            <a:noFill/>
            <a:miter lim="800000"/>
            <a:headEnd/>
            <a:tailEnd/>
          </a:ln>
          <a:effectLst/>
        </p:spPr>
        <p:txBody>
          <a:bodyPr>
            <a:spAutoFit/>
          </a:bodyPr>
          <a:lstStyle/>
          <a:p>
            <a:pPr marL="742950" indent="-742950" eaLnBrk="1" hangingPunct="1">
              <a:lnSpc>
                <a:spcPct val="95000"/>
              </a:lnSpc>
              <a:spcBef>
                <a:spcPct val="45000"/>
              </a:spcBef>
              <a:buClr>
                <a:schemeClr val="tx2"/>
              </a:buClr>
              <a:buSzPct val="80000"/>
              <a:defRPr/>
            </a:pPr>
            <a:r>
              <a:rPr lang="en-US" sz="2800" dirty="0">
                <a:solidFill>
                  <a:srgbClr val="39275B"/>
                </a:solidFill>
                <a:latin typeface="Arial" panose="020B0604020202020204" pitchFamily="34" charset="0"/>
                <a:cs typeface="Arial" panose="020B0604020202020204" pitchFamily="34" charset="0"/>
              </a:rPr>
              <a:t>Aid:</a:t>
            </a:r>
            <a:r>
              <a:rPr lang="en-US" sz="1800" dirty="0">
                <a:solidFill>
                  <a:srgbClr val="FF0000"/>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Generally, tuition and fees are paid first from any scholarships, grants, or loans received </a:t>
            </a:r>
          </a:p>
          <a:p>
            <a:pPr marL="742950" indent="-742950" eaLnBrk="1" hangingPunct="1">
              <a:lnSpc>
                <a:spcPct val="95000"/>
              </a:lnSpc>
              <a:spcBef>
                <a:spcPct val="45000"/>
              </a:spcBef>
              <a:buClr>
                <a:schemeClr val="tx2"/>
              </a:buClr>
              <a:buSzPct val="80000"/>
              <a:defRPr/>
            </a:pPr>
            <a:r>
              <a:rPr lang="en-US" sz="2800" dirty="0">
                <a:solidFill>
                  <a:srgbClr val="39275B"/>
                </a:solidFill>
                <a:latin typeface="Arial" panose="020B0604020202020204" pitchFamily="34" charset="0"/>
                <a:cs typeface="Arial" panose="020B0604020202020204" pitchFamily="34" charset="0"/>
              </a:rPr>
              <a:t>Additional fees: </a:t>
            </a:r>
            <a:r>
              <a:rPr lang="en-US" dirty="0">
                <a:solidFill>
                  <a:srgbClr val="FF0000"/>
                </a:solidFill>
                <a:latin typeface="Arial" panose="020B0604020202020204" pitchFamily="34" charset="0"/>
                <a:cs typeface="Arial" panose="020B0604020202020204" pitchFamily="34" charset="0"/>
              </a:rPr>
              <a:t> Fees can be charged throughout the quarter- check the bill periodically (Late changes or fees, lost U Pass, class fees etc.) </a:t>
            </a:r>
          </a:p>
          <a:p>
            <a:pPr marL="742950" indent="-742950" eaLnBrk="1" hangingPunct="1">
              <a:lnSpc>
                <a:spcPct val="95000"/>
              </a:lnSpc>
              <a:spcBef>
                <a:spcPct val="45000"/>
              </a:spcBef>
              <a:buClr>
                <a:schemeClr val="tx2"/>
              </a:buClr>
              <a:buSzPct val="80000"/>
              <a:defRPr/>
            </a:pPr>
            <a:r>
              <a:rPr lang="en-US" sz="2800" dirty="0">
                <a:solidFill>
                  <a:srgbClr val="311C5A"/>
                </a:solidFill>
                <a:latin typeface="Arial" panose="020B0604020202020204" pitchFamily="34" charset="0"/>
                <a:cs typeface="Arial" panose="020B0604020202020204" pitchFamily="34" charset="0"/>
              </a:rPr>
              <a:t>Important Dates: </a:t>
            </a:r>
            <a:r>
              <a:rPr lang="en-US" dirty="0">
                <a:solidFill>
                  <a:srgbClr val="FF0000"/>
                </a:solidFill>
                <a:latin typeface="Arial" panose="020B0604020202020204" pitchFamily="34" charset="0"/>
                <a:cs typeface="Arial" panose="020B0604020202020204" pitchFamily="34" charset="0"/>
              </a:rPr>
              <a:t>Make sure your student is aware of deadlines for class or credit changes without a penalty </a:t>
            </a:r>
            <a:endParaRPr lang="en-US" dirty="0">
              <a:solidFill>
                <a:srgbClr val="39275B"/>
              </a:solidFill>
              <a:latin typeface="Arial" panose="020B0604020202020204" pitchFamily="34" charset="0"/>
              <a:cs typeface="Arial" panose="020B0604020202020204" pitchFamily="34" charset="0"/>
            </a:endParaRPr>
          </a:p>
          <a:p>
            <a:pPr marL="742950" indent="-742950" eaLnBrk="1" hangingPunct="1">
              <a:lnSpc>
                <a:spcPct val="95000"/>
              </a:lnSpc>
              <a:spcBef>
                <a:spcPct val="45000"/>
              </a:spcBef>
              <a:buClr>
                <a:schemeClr val="tx2"/>
              </a:buClr>
              <a:buSzPct val="80000"/>
              <a:defRPr/>
            </a:pPr>
            <a:r>
              <a:rPr lang="en-US" sz="2800" dirty="0">
                <a:solidFill>
                  <a:srgbClr val="39275B"/>
                </a:solidFill>
                <a:latin typeface="Arial" panose="020B0604020202020204" pitchFamily="34" charset="0"/>
                <a:cs typeface="Arial" panose="020B0604020202020204" pitchFamily="34" charset="0"/>
              </a:rPr>
              <a:t>Taxes</a:t>
            </a:r>
            <a:r>
              <a:rPr lang="en-US" sz="3200" dirty="0">
                <a:solidFill>
                  <a:srgbClr val="471E70"/>
                </a:solidFill>
                <a:latin typeface="Arial" panose="020B0604020202020204" pitchFamily="34" charset="0"/>
                <a:cs typeface="Arial" panose="020B0604020202020204" pitchFamily="34" charset="0"/>
              </a:rPr>
              <a:t>:</a:t>
            </a:r>
            <a:r>
              <a:rPr lang="en-US" dirty="0">
                <a:solidFill>
                  <a:srgbClr val="FF0000"/>
                </a:solidFill>
                <a:latin typeface="Arial" panose="020B0604020202020204" pitchFamily="34" charset="0"/>
                <a:cs typeface="Arial" panose="020B0604020202020204" pitchFamily="34" charset="0"/>
              </a:rPr>
              <a:t> Opt out of the paper form-&gt; you can print the 1098-T online to get it earlier and more efficiently  </a:t>
            </a:r>
          </a:p>
          <a:p>
            <a:pPr marL="742950" eaLnBrk="1" hangingPunct="1">
              <a:lnSpc>
                <a:spcPct val="95000"/>
              </a:lnSpc>
              <a:spcBef>
                <a:spcPct val="45000"/>
              </a:spcBef>
              <a:buClr>
                <a:schemeClr val="tx2"/>
              </a:buClr>
              <a:buSzPct val="80000"/>
              <a:defRPr/>
            </a:pPr>
            <a:r>
              <a:rPr lang="en-US" i="1" dirty="0">
                <a:solidFill>
                  <a:srgbClr val="FF0000"/>
                </a:solidFill>
                <a:latin typeface="Arial" panose="020B0604020202020204" pitchFamily="34" charset="0"/>
                <a:cs typeface="Arial" panose="020B0604020202020204" pitchFamily="34" charset="0"/>
              </a:rPr>
              <a:t>Call your tax accountant to ask about tax credits!  </a:t>
            </a:r>
            <a:endParaRPr lang="en-US" i="1" dirty="0">
              <a:solidFill>
                <a:srgbClr val="3927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1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7"/>
          <p:cNvSpPr>
            <a:spLocks noChangeArrowheads="1"/>
          </p:cNvSpPr>
          <p:nvPr/>
        </p:nvSpPr>
        <p:spPr bwMode="auto">
          <a:xfrm>
            <a:off x="1143000" y="2286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
                <a:srgbClr val="000000"/>
              </a:buClr>
              <a:buSzPct val="80000"/>
              <a:buFont typeface="Symbol" panose="05050102010706020507" pitchFamily="18" charset="2"/>
              <a:buNone/>
            </a:pPr>
            <a:r>
              <a:rPr lang="en-US" altLang="en-US" sz="3600">
                <a:solidFill>
                  <a:srgbClr val="39275B"/>
                </a:solidFill>
                <a:cs typeface="Arial" panose="020B0604020202020204" pitchFamily="34" charset="0"/>
              </a:rPr>
              <a:t>Student Loans – Financial Aid</a:t>
            </a:r>
          </a:p>
        </p:txBody>
      </p:sp>
      <p:sp>
        <p:nvSpPr>
          <p:cNvPr id="9" name="Rectangle 8"/>
          <p:cNvSpPr/>
          <p:nvPr/>
        </p:nvSpPr>
        <p:spPr>
          <a:xfrm>
            <a:off x="990600" y="990600"/>
            <a:ext cx="7467600" cy="5003800"/>
          </a:xfrm>
          <a:prstGeom prst="rect">
            <a:avLst/>
          </a:prstGeom>
        </p:spPr>
        <p:txBody>
          <a:bodyPr wrap="square">
            <a:spAutoFit/>
          </a:bodyPr>
          <a:lstStyle/>
          <a:p>
            <a:pPr marL="342900" indent="-342900" eaLnBrk="1" hangingPunct="1">
              <a:lnSpc>
                <a:spcPct val="95000"/>
              </a:lnSpc>
              <a:buClr>
                <a:srgbClr val="000000"/>
              </a:buClr>
              <a:buSzPct val="80000"/>
              <a:buFont typeface="Arial" pitchFamily="34" charset="0"/>
              <a:buChar char="•"/>
              <a:defRPr/>
            </a:pPr>
            <a:r>
              <a:rPr lang="en-US" sz="2400" dirty="0">
                <a:solidFill>
                  <a:srgbClr val="39275B"/>
                </a:solidFill>
                <a:latin typeface="Arial" charset="0"/>
                <a:cs typeface="Arial" charset="0"/>
              </a:rPr>
              <a:t>FAFSA must be completed by February 28 </a:t>
            </a:r>
            <a:r>
              <a:rPr lang="en-US" sz="2400" dirty="0" smtClean="0">
                <a:solidFill>
                  <a:srgbClr val="39275B"/>
                </a:solidFill>
                <a:latin typeface="Arial" charset="0"/>
                <a:cs typeface="Arial" charset="0"/>
              </a:rPr>
              <a:t> (</a:t>
            </a:r>
            <a:r>
              <a:rPr lang="en-US" sz="2400" dirty="0">
                <a:solidFill>
                  <a:srgbClr val="39275B"/>
                </a:solidFill>
                <a:latin typeface="Arial" charset="0"/>
                <a:cs typeface="Arial" charset="0"/>
              </a:rPr>
              <a:t>contact Financial Aid if this was not done)</a:t>
            </a:r>
          </a:p>
          <a:p>
            <a:pPr eaLnBrk="1" hangingPunct="1">
              <a:lnSpc>
                <a:spcPct val="95000"/>
              </a:lnSpc>
              <a:buClr>
                <a:srgbClr val="000000"/>
              </a:buClr>
              <a:buSzPct val="80000"/>
              <a:buFont typeface="Symbol" panose="05050102010706020507" pitchFamily="18" charset="2"/>
              <a:buNone/>
              <a:defRPr/>
            </a:pPr>
            <a:endParaRPr lang="en-US" sz="2400" dirty="0">
              <a:solidFill>
                <a:srgbClr val="39275B"/>
              </a:solidFill>
              <a:latin typeface="Arial" charset="0"/>
              <a:cs typeface="Arial" charset="0"/>
            </a:endParaRPr>
          </a:p>
          <a:p>
            <a:pPr marL="342900" indent="-342900" eaLnBrk="1" hangingPunct="1">
              <a:lnSpc>
                <a:spcPct val="95000"/>
              </a:lnSpc>
              <a:buClr>
                <a:srgbClr val="000000"/>
              </a:buClr>
              <a:buSzPct val="80000"/>
              <a:buFont typeface="Arial" pitchFamily="34" charset="0"/>
              <a:buChar char="•"/>
              <a:defRPr/>
            </a:pPr>
            <a:r>
              <a:rPr lang="en-US" sz="2400" dirty="0">
                <a:solidFill>
                  <a:srgbClr val="39275B"/>
                </a:solidFill>
                <a:latin typeface="Arial" charset="0"/>
                <a:cs typeface="Arial" charset="0"/>
              </a:rPr>
              <a:t>Once an offer is made by the Financial Aid Office, student must accept aid and sign the appropriate promissory notes</a:t>
            </a:r>
          </a:p>
          <a:p>
            <a:pPr eaLnBrk="1" hangingPunct="1">
              <a:lnSpc>
                <a:spcPct val="95000"/>
              </a:lnSpc>
              <a:buClr>
                <a:srgbClr val="000000"/>
              </a:buClr>
              <a:buSzPct val="80000"/>
              <a:buFont typeface="Symbol" panose="05050102010706020507" pitchFamily="18" charset="2"/>
              <a:buNone/>
              <a:defRPr/>
            </a:pPr>
            <a:endParaRPr lang="en-US" sz="2400" dirty="0">
              <a:solidFill>
                <a:srgbClr val="39275B"/>
              </a:solidFill>
              <a:latin typeface="Arial" charset="0"/>
              <a:cs typeface="Arial" charset="0"/>
            </a:endParaRPr>
          </a:p>
          <a:p>
            <a:pPr marL="342900" indent="-342900" eaLnBrk="1" hangingPunct="1">
              <a:lnSpc>
                <a:spcPct val="95000"/>
              </a:lnSpc>
              <a:buClr>
                <a:srgbClr val="000000"/>
              </a:buClr>
              <a:buSzPct val="80000"/>
              <a:buFont typeface="Arial" pitchFamily="34" charset="0"/>
              <a:buChar char="•"/>
              <a:defRPr/>
            </a:pPr>
            <a:r>
              <a:rPr lang="en-US" sz="2400" dirty="0">
                <a:solidFill>
                  <a:srgbClr val="39275B"/>
                </a:solidFill>
                <a:latin typeface="Arial" charset="0"/>
                <a:cs typeface="Arial" charset="0"/>
              </a:rPr>
              <a:t>Parent signs the Plus Loan Master Promissory Note and completes request process online:   </a:t>
            </a:r>
            <a:r>
              <a:rPr lang="en-US" sz="2400" dirty="0">
                <a:solidFill>
                  <a:srgbClr val="39275B"/>
                </a:solidFill>
                <a:latin typeface="Arial" charset="0"/>
                <a:cs typeface="Arial" charset="0"/>
                <a:hlinkClick r:id="rId3"/>
              </a:rPr>
              <a:t>www.StudentLoans.gov</a:t>
            </a:r>
            <a:endParaRPr lang="en-US" sz="2400" dirty="0">
              <a:solidFill>
                <a:srgbClr val="39275B"/>
              </a:solidFill>
              <a:latin typeface="Arial" charset="0"/>
              <a:cs typeface="Arial" charset="0"/>
            </a:endParaRPr>
          </a:p>
          <a:p>
            <a:pPr marL="342900" indent="-342900" eaLnBrk="1" hangingPunct="1">
              <a:lnSpc>
                <a:spcPct val="95000"/>
              </a:lnSpc>
              <a:buClr>
                <a:srgbClr val="000000"/>
              </a:buClr>
              <a:buSzPct val="80000"/>
              <a:buFont typeface="Symbol" panose="05050102010706020507" pitchFamily="18" charset="2"/>
              <a:buNone/>
              <a:defRPr/>
            </a:pPr>
            <a:r>
              <a:rPr lang="en-US" sz="2400" dirty="0">
                <a:solidFill>
                  <a:srgbClr val="39275B"/>
                </a:solidFill>
                <a:latin typeface="Arial" charset="0"/>
                <a:cs typeface="Arial" charset="0"/>
              </a:rPr>
              <a:t> </a:t>
            </a:r>
          </a:p>
          <a:p>
            <a:pPr marL="342900" indent="-342900" eaLnBrk="1" hangingPunct="1">
              <a:lnSpc>
                <a:spcPct val="95000"/>
              </a:lnSpc>
              <a:buClr>
                <a:srgbClr val="000000"/>
              </a:buClr>
              <a:buSzPct val="80000"/>
              <a:buFont typeface="Arial" pitchFamily="34" charset="0"/>
              <a:buChar char="•"/>
              <a:defRPr/>
            </a:pPr>
            <a:r>
              <a:rPr lang="en-US" sz="2400" dirty="0">
                <a:solidFill>
                  <a:srgbClr val="39275B"/>
                </a:solidFill>
                <a:latin typeface="Arial" charset="0"/>
                <a:cs typeface="Arial" charset="0"/>
              </a:rPr>
              <a:t>Always have student confirm that their tuition and fees are paid prior to using any funds sent to them via check or Direct Deposit</a:t>
            </a:r>
          </a:p>
        </p:txBody>
      </p:sp>
    </p:spTree>
    <p:extLst>
      <p:ext uri="{BB962C8B-B14F-4D97-AF65-F5344CB8AC3E}">
        <p14:creationId xmlns:p14="http://schemas.microsoft.com/office/powerpoint/2010/main" val="103195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PPT5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73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5562600" y="1174750"/>
            <a:ext cx="3429000" cy="5183470"/>
          </a:xfrm>
          <a:prstGeom prst="rect">
            <a:avLst/>
          </a:prstGeom>
          <a:noFill/>
          <a:ln w="9525">
            <a:noFill/>
            <a:miter lim="800000"/>
            <a:headEnd/>
            <a:tailEnd/>
          </a:ln>
        </p:spPr>
        <p:txBody>
          <a:bodyPr>
            <a:spAutoFit/>
          </a:bodyPr>
          <a:lstStyle/>
          <a:p>
            <a:pPr marL="169863" indent="-169863" eaLnBrk="1" hangingPunct="1">
              <a:lnSpc>
                <a:spcPts val="3200"/>
              </a:lnSpc>
              <a:spcBef>
                <a:spcPts val="0"/>
              </a:spcBef>
              <a:buClr>
                <a:schemeClr val="tx2"/>
              </a:buClr>
              <a:buSzPct val="80000"/>
              <a:buFont typeface="Arial" pitchFamily="34" charset="0"/>
              <a:buChar char="•"/>
              <a:defRPr/>
            </a:pPr>
            <a:r>
              <a:rPr lang="en-US" sz="2400" dirty="0" smtClean="0">
                <a:latin typeface="+mj-lt"/>
              </a:rPr>
              <a:t>Late </a:t>
            </a:r>
            <a:r>
              <a:rPr lang="en-US" sz="2400" dirty="0">
                <a:latin typeface="+mj-lt"/>
              </a:rPr>
              <a:t>Fees</a:t>
            </a:r>
          </a:p>
          <a:p>
            <a:pPr marL="627063" lvl="2" indent="-169863" eaLnBrk="1" hangingPunct="1">
              <a:lnSpc>
                <a:spcPts val="2600"/>
              </a:lnSpc>
              <a:spcBef>
                <a:spcPts val="0"/>
              </a:spcBef>
              <a:buClr>
                <a:schemeClr val="tx2"/>
              </a:buClr>
              <a:buSzPct val="80000"/>
              <a:buFont typeface="Wingdings" pitchFamily="2" charset="2"/>
              <a:buChar char="Ø"/>
              <a:defRPr/>
            </a:pPr>
            <a:r>
              <a:rPr lang="en-US" sz="1600" dirty="0">
                <a:latin typeface="+mj-lt"/>
              </a:rPr>
              <a:t>$50 to $249.99 </a:t>
            </a:r>
            <a:r>
              <a:rPr lang="en-US" sz="1600" dirty="0">
                <a:latin typeface="+mj-lt"/>
                <a:sym typeface="Wingdings" pitchFamily="2" charset="2"/>
              </a:rPr>
              <a:t></a:t>
            </a:r>
            <a:r>
              <a:rPr lang="en-US" sz="1600" dirty="0">
                <a:latin typeface="+mj-lt"/>
              </a:rPr>
              <a:t> $50</a:t>
            </a:r>
          </a:p>
          <a:p>
            <a:pPr marL="627063" lvl="2" indent="-169863" eaLnBrk="1" hangingPunct="1">
              <a:lnSpc>
                <a:spcPts val="2600"/>
              </a:lnSpc>
              <a:spcBef>
                <a:spcPts val="0"/>
              </a:spcBef>
              <a:buClr>
                <a:schemeClr val="tx2"/>
              </a:buClr>
              <a:buSzPct val="80000"/>
              <a:buFont typeface="Wingdings" pitchFamily="2" charset="2"/>
              <a:buChar char="Ø"/>
              <a:defRPr/>
            </a:pPr>
            <a:r>
              <a:rPr lang="en-US" sz="1600" dirty="0">
                <a:latin typeface="+mj-lt"/>
              </a:rPr>
              <a:t>$250 and over </a:t>
            </a:r>
            <a:r>
              <a:rPr lang="en-US" sz="1600" dirty="0">
                <a:latin typeface="+mj-lt"/>
                <a:sym typeface="Wingdings" pitchFamily="2" charset="2"/>
              </a:rPr>
              <a:t></a:t>
            </a:r>
            <a:r>
              <a:rPr lang="en-US" sz="1600" dirty="0">
                <a:latin typeface="+mj-lt"/>
              </a:rPr>
              <a:t> $120</a:t>
            </a:r>
          </a:p>
          <a:p>
            <a:pPr marL="169863" indent="-169863" eaLnBrk="1" hangingPunct="1">
              <a:lnSpc>
                <a:spcPts val="3200"/>
              </a:lnSpc>
              <a:spcBef>
                <a:spcPts val="0"/>
              </a:spcBef>
              <a:buClr>
                <a:schemeClr val="tx2"/>
              </a:buClr>
              <a:buSzPct val="80000"/>
              <a:buFont typeface="Arial" pitchFamily="34" charset="0"/>
              <a:buChar char="•"/>
              <a:defRPr/>
            </a:pPr>
            <a:r>
              <a:rPr lang="en-US" sz="2400" dirty="0">
                <a:latin typeface="+mj-lt"/>
              </a:rPr>
              <a:t>Course/Lab fees</a:t>
            </a:r>
          </a:p>
          <a:p>
            <a:pPr marL="169863" indent="-169863" eaLnBrk="1" hangingPunct="1">
              <a:lnSpc>
                <a:spcPts val="3200"/>
              </a:lnSpc>
              <a:spcBef>
                <a:spcPts val="0"/>
              </a:spcBef>
              <a:buClr>
                <a:schemeClr val="tx2"/>
              </a:buClr>
              <a:buSzPct val="80000"/>
              <a:buFont typeface="Arial" pitchFamily="34" charset="0"/>
              <a:buChar char="•"/>
              <a:defRPr/>
            </a:pPr>
            <a:r>
              <a:rPr lang="en-US" sz="2400" dirty="0">
                <a:latin typeface="+mj-lt"/>
              </a:rPr>
              <a:t>Tuition Forfeiture</a:t>
            </a:r>
          </a:p>
          <a:p>
            <a:pPr marL="169863" indent="-169863" eaLnBrk="1" hangingPunct="1">
              <a:lnSpc>
                <a:spcPts val="3200"/>
              </a:lnSpc>
              <a:spcBef>
                <a:spcPts val="0"/>
              </a:spcBef>
              <a:buClr>
                <a:schemeClr val="tx2"/>
              </a:buClr>
              <a:buSzPct val="80000"/>
              <a:buFont typeface="Arial" pitchFamily="34" charset="0"/>
              <a:buChar char="•"/>
              <a:defRPr/>
            </a:pPr>
            <a:r>
              <a:rPr lang="en-US" sz="2400" dirty="0">
                <a:latin typeface="+mj-lt"/>
              </a:rPr>
              <a:t>Add/Drop Fee</a:t>
            </a:r>
          </a:p>
          <a:p>
            <a:pPr marL="169863" indent="-169863" eaLnBrk="1" hangingPunct="1">
              <a:lnSpc>
                <a:spcPts val="3200"/>
              </a:lnSpc>
              <a:spcBef>
                <a:spcPts val="0"/>
              </a:spcBef>
              <a:buClr>
                <a:schemeClr val="tx2"/>
              </a:buClr>
              <a:buSzPct val="80000"/>
              <a:buFont typeface="Arial" pitchFamily="34" charset="0"/>
              <a:buChar char="•"/>
              <a:defRPr/>
            </a:pPr>
            <a:r>
              <a:rPr lang="en-US" sz="2400" dirty="0">
                <a:latin typeface="+mj-lt"/>
              </a:rPr>
              <a:t>Insurance</a:t>
            </a:r>
          </a:p>
          <a:p>
            <a:pPr marL="169863" indent="-169863" eaLnBrk="1" hangingPunct="1">
              <a:lnSpc>
                <a:spcPts val="3200"/>
              </a:lnSpc>
              <a:spcBef>
                <a:spcPts val="0"/>
              </a:spcBef>
              <a:buClr>
                <a:schemeClr val="tx2"/>
              </a:buClr>
              <a:buSzPct val="80000"/>
              <a:buFont typeface="Arial" pitchFamily="34" charset="0"/>
              <a:buChar char="•"/>
              <a:defRPr/>
            </a:pPr>
            <a:r>
              <a:rPr lang="en-US" sz="2400" dirty="0">
                <a:latin typeface="+mj-lt"/>
              </a:rPr>
              <a:t>Short Term Loan</a:t>
            </a:r>
          </a:p>
          <a:p>
            <a:pPr marL="627063" lvl="1" indent="-169863" eaLnBrk="1" hangingPunct="1">
              <a:lnSpc>
                <a:spcPts val="2500"/>
              </a:lnSpc>
              <a:spcBef>
                <a:spcPts val="0"/>
              </a:spcBef>
              <a:buClr>
                <a:schemeClr val="tx2"/>
              </a:buClr>
              <a:buSzPct val="80000"/>
              <a:buFont typeface="Wingdings" pitchFamily="2" charset="2"/>
              <a:buChar char="Ø"/>
              <a:defRPr/>
            </a:pPr>
            <a:r>
              <a:rPr lang="en-US" sz="1600" dirty="0">
                <a:latin typeface="+mj-lt"/>
              </a:rPr>
              <a:t>$2500 available</a:t>
            </a:r>
            <a:endParaRPr lang="en-US" sz="2400" dirty="0">
              <a:latin typeface="+mj-lt"/>
            </a:endParaRPr>
          </a:p>
          <a:p>
            <a:pPr eaLnBrk="1" hangingPunct="1">
              <a:lnSpc>
                <a:spcPts val="3200"/>
              </a:lnSpc>
              <a:spcBef>
                <a:spcPts val="0"/>
              </a:spcBef>
              <a:buClr>
                <a:schemeClr val="tx2"/>
              </a:buClr>
              <a:buSzPct val="80000"/>
              <a:buFont typeface="Arial" pitchFamily="34" charset="0"/>
              <a:buChar char="•"/>
              <a:defRPr/>
            </a:pPr>
            <a:r>
              <a:rPr lang="en-US" sz="2400" dirty="0">
                <a:latin typeface="+mj-lt"/>
              </a:rPr>
              <a:t> UW Housing</a:t>
            </a:r>
          </a:p>
          <a:p>
            <a:pPr marL="171450" indent="-171450" eaLnBrk="1" hangingPunct="1">
              <a:lnSpc>
                <a:spcPts val="3200"/>
              </a:lnSpc>
              <a:spcBef>
                <a:spcPts val="0"/>
              </a:spcBef>
              <a:buClr>
                <a:schemeClr val="tx2"/>
              </a:buClr>
              <a:buSzPct val="80000"/>
              <a:buFont typeface="Arial" pitchFamily="34" charset="0"/>
              <a:buChar char="•"/>
              <a:defRPr/>
            </a:pPr>
            <a:r>
              <a:rPr lang="en-US" sz="2400" dirty="0">
                <a:latin typeface="+mj-lt"/>
              </a:rPr>
              <a:t>Study Abroad</a:t>
            </a:r>
          </a:p>
          <a:p>
            <a:pPr marL="171450" indent="-171450" eaLnBrk="1" hangingPunct="1">
              <a:lnSpc>
                <a:spcPts val="3200"/>
              </a:lnSpc>
              <a:spcBef>
                <a:spcPts val="0"/>
              </a:spcBef>
              <a:buClr>
                <a:schemeClr val="tx2"/>
              </a:buClr>
              <a:buSzPct val="80000"/>
              <a:buFont typeface="Arial" pitchFamily="34" charset="0"/>
              <a:buChar char="•"/>
              <a:defRPr/>
            </a:pPr>
            <a:r>
              <a:rPr lang="en-US" sz="2400" dirty="0">
                <a:latin typeface="+mj-lt"/>
              </a:rPr>
              <a:t>Other</a:t>
            </a:r>
          </a:p>
          <a:p>
            <a:pPr eaLnBrk="1" hangingPunct="1">
              <a:lnSpc>
                <a:spcPts val="3200"/>
              </a:lnSpc>
              <a:spcBef>
                <a:spcPts val="0"/>
              </a:spcBef>
              <a:buClr>
                <a:schemeClr val="tx2"/>
              </a:buClr>
              <a:buSzPct val="80000"/>
              <a:buFont typeface="Symbol" panose="05050102010706020507" pitchFamily="18" charset="2"/>
              <a:buNone/>
              <a:defRPr/>
            </a:pPr>
            <a:endParaRPr lang="en-US" sz="2400" dirty="0">
              <a:solidFill>
                <a:srgbClr val="39275B"/>
              </a:solidFill>
              <a:latin typeface="+mj-lt"/>
            </a:endParaRPr>
          </a:p>
        </p:txBody>
      </p:sp>
      <p:sp>
        <p:nvSpPr>
          <p:cNvPr id="299020" name="Rectangle 12"/>
          <p:cNvSpPr>
            <a:spLocks noChangeArrowheads="1"/>
          </p:cNvSpPr>
          <p:nvPr/>
        </p:nvSpPr>
        <p:spPr bwMode="auto">
          <a:xfrm>
            <a:off x="5181600" y="76200"/>
            <a:ext cx="3962400" cy="990600"/>
          </a:xfrm>
          <a:prstGeom prst="rect">
            <a:avLst/>
          </a:prstGeom>
          <a:noFill/>
          <a:ln w="9525">
            <a:noFill/>
            <a:miter lim="800000"/>
            <a:headEnd/>
            <a:tailEnd/>
          </a:ln>
        </p:spPr>
        <p:txBody>
          <a:bodyPr/>
          <a:lstStyle/>
          <a:p>
            <a:pPr algn="ctr">
              <a:lnSpc>
                <a:spcPct val="95000"/>
              </a:lnSpc>
              <a:spcBef>
                <a:spcPct val="45000"/>
              </a:spcBef>
              <a:buClr>
                <a:schemeClr val="tx2"/>
              </a:buClr>
              <a:buSzPct val="80000"/>
              <a:defRPr/>
            </a:pPr>
            <a:r>
              <a:rPr lang="en-US" sz="3600" b="1" dirty="0" smtClean="0">
                <a:solidFill>
                  <a:srgbClr val="511CA0"/>
                </a:solidFill>
              </a:rPr>
              <a:t>Fees you May See in Detail </a:t>
            </a:r>
            <a:endParaRPr lang="en-US" sz="3600" dirty="0">
              <a:solidFill>
                <a:srgbClr val="39275B"/>
              </a:solidFill>
              <a:latin typeface="+mn-lt"/>
            </a:endParaRPr>
          </a:p>
        </p:txBody>
      </p:sp>
      <p:sp>
        <p:nvSpPr>
          <p:cNvPr id="9" name="Rounded Rectangle 8"/>
          <p:cNvSpPr>
            <a:spLocks noChangeArrowheads="1"/>
          </p:cNvSpPr>
          <p:nvPr/>
        </p:nvSpPr>
        <p:spPr bwMode="auto">
          <a:xfrm>
            <a:off x="152400" y="3276600"/>
            <a:ext cx="4495800" cy="1676400"/>
          </a:xfrm>
          <a:prstGeom prst="roundRect">
            <a:avLst>
              <a:gd name="adj" fmla="val 16667"/>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45000"/>
              </a:spcBef>
              <a:buClr>
                <a:schemeClr val="tx2"/>
              </a:buClr>
              <a:buSzPct val="80000"/>
              <a:buFont typeface="Symbol" panose="05050102010706020507" pitchFamily="18" charset="2"/>
              <a:buNone/>
            </a:pPr>
            <a:endParaRPr lang="en-US" altLang="en-US" sz="2000">
              <a:latin typeface="Comic Sans MS" panose="030F0702030302020204" pitchFamily="66" charset="0"/>
            </a:endParaRPr>
          </a:p>
        </p:txBody>
      </p:sp>
      <p:sp>
        <p:nvSpPr>
          <p:cNvPr id="7" name="Rounded Rectangle 6"/>
          <p:cNvSpPr>
            <a:spLocks noChangeArrowheads="1"/>
          </p:cNvSpPr>
          <p:nvPr/>
        </p:nvSpPr>
        <p:spPr bwMode="auto">
          <a:xfrm>
            <a:off x="0" y="1600200"/>
            <a:ext cx="2057400" cy="762000"/>
          </a:xfrm>
          <a:prstGeom prst="roundRect">
            <a:avLst>
              <a:gd name="adj" fmla="val 16667"/>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45000"/>
              </a:spcBef>
              <a:buClr>
                <a:schemeClr val="tx2"/>
              </a:buClr>
              <a:buSzPct val="80000"/>
              <a:buFont typeface="Symbol" panose="05050102010706020507" pitchFamily="18" charset="2"/>
              <a:buNone/>
            </a:pPr>
            <a:endParaRPr lang="en-US" altLang="en-US" sz="2000">
              <a:latin typeface="Comic Sans MS" panose="030F0702030302020204" pitchFamily="66" charset="0"/>
            </a:endParaRPr>
          </a:p>
        </p:txBody>
      </p:sp>
    </p:spTree>
    <p:extLst>
      <p:ext uri="{BB962C8B-B14F-4D97-AF65-F5344CB8AC3E}">
        <p14:creationId xmlns:p14="http://schemas.microsoft.com/office/powerpoint/2010/main" val="147611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PPT5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50800"/>
            <a:ext cx="5181600" cy="604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9020" name="Rectangle 12"/>
          <p:cNvSpPr>
            <a:spLocks noChangeArrowheads="1"/>
          </p:cNvSpPr>
          <p:nvPr/>
        </p:nvSpPr>
        <p:spPr bwMode="auto">
          <a:xfrm>
            <a:off x="5181600" y="304800"/>
            <a:ext cx="3962400" cy="990600"/>
          </a:xfrm>
          <a:prstGeom prst="rect">
            <a:avLst/>
          </a:prstGeom>
          <a:noFill/>
          <a:ln w="9525">
            <a:noFill/>
            <a:miter lim="800000"/>
            <a:headEnd/>
            <a:tailEnd/>
          </a:ln>
        </p:spPr>
        <p:txBody>
          <a:bodyPr/>
          <a:lstStyle/>
          <a:p>
            <a:pPr algn="ctr" eaLnBrk="1" hangingPunct="1">
              <a:lnSpc>
                <a:spcPct val="95000"/>
              </a:lnSpc>
              <a:spcBef>
                <a:spcPct val="45000"/>
              </a:spcBef>
              <a:buClr>
                <a:schemeClr val="tx2"/>
              </a:buClr>
              <a:buSzPct val="80000"/>
              <a:buFont typeface="Symbol" panose="05050102010706020507" pitchFamily="18" charset="2"/>
              <a:buNone/>
              <a:defRPr/>
            </a:pPr>
            <a:r>
              <a:rPr lang="en-US" sz="3600" dirty="0">
                <a:solidFill>
                  <a:srgbClr val="39275B"/>
                </a:solidFill>
                <a:latin typeface="+mn-lt"/>
              </a:rPr>
              <a:t>Taxes</a:t>
            </a:r>
          </a:p>
        </p:txBody>
      </p:sp>
      <p:sp>
        <p:nvSpPr>
          <p:cNvPr id="9" name="Rounded Rectangle 8"/>
          <p:cNvSpPr>
            <a:spLocks noChangeArrowheads="1"/>
          </p:cNvSpPr>
          <p:nvPr/>
        </p:nvSpPr>
        <p:spPr bwMode="auto">
          <a:xfrm>
            <a:off x="76200" y="3581400"/>
            <a:ext cx="5181600" cy="685800"/>
          </a:xfrm>
          <a:prstGeom prst="roundRect">
            <a:avLst>
              <a:gd name="adj" fmla="val 16667"/>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45000"/>
              </a:spcBef>
              <a:buClr>
                <a:schemeClr val="tx2"/>
              </a:buClr>
              <a:buSzPct val="80000"/>
              <a:buFont typeface="Symbol" panose="05050102010706020507" pitchFamily="18" charset="2"/>
              <a:buNone/>
            </a:pPr>
            <a:endParaRPr lang="en-US" altLang="en-US" sz="2000">
              <a:latin typeface="Comic Sans MS" panose="030F0702030302020204" pitchFamily="66" charset="0"/>
            </a:endParaRPr>
          </a:p>
        </p:txBody>
      </p:sp>
      <p:sp>
        <p:nvSpPr>
          <p:cNvPr id="22534" name="Rectangle 4"/>
          <p:cNvSpPr>
            <a:spLocks noChangeArrowheads="1"/>
          </p:cNvSpPr>
          <p:nvPr/>
        </p:nvSpPr>
        <p:spPr bwMode="auto">
          <a:xfrm>
            <a:off x="5715000" y="1758950"/>
            <a:ext cx="33528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marL="284163" indent="-284163">
              <a:spcBef>
                <a:spcPct val="20000"/>
              </a:spcBef>
              <a:buChar char="•"/>
              <a:tabLst>
                <a:tab pos="457200" algn="l"/>
              </a:tabLst>
              <a:defRPr sz="3200">
                <a:solidFill>
                  <a:schemeClr val="tx1"/>
                </a:solidFill>
                <a:latin typeface="Arial" panose="020B0604020202020204" pitchFamily="34" charset="0"/>
              </a:defRPr>
            </a:lvl1pPr>
            <a:lvl2pPr marL="742950" indent="-285750">
              <a:spcBef>
                <a:spcPct val="20000"/>
              </a:spcBef>
              <a:buChar char="–"/>
              <a:tabLst>
                <a:tab pos="457200" algn="l"/>
              </a:tabLst>
              <a:defRPr sz="2800">
                <a:solidFill>
                  <a:schemeClr val="tx1"/>
                </a:solidFill>
                <a:latin typeface="Arial" panose="020B0604020202020204" pitchFamily="34" charset="0"/>
              </a:defRPr>
            </a:lvl2pPr>
            <a:lvl3pPr marL="1143000" indent="-228600">
              <a:spcBef>
                <a:spcPct val="20000"/>
              </a:spcBef>
              <a:buChar char="•"/>
              <a:tabLst>
                <a:tab pos="457200" algn="l"/>
              </a:tabLst>
              <a:defRPr sz="2400">
                <a:solidFill>
                  <a:schemeClr val="tx1"/>
                </a:solidFill>
                <a:latin typeface="Arial" panose="020B0604020202020204" pitchFamily="34" charset="0"/>
              </a:defRPr>
            </a:lvl3pPr>
            <a:lvl4pPr marL="1600200" indent="-228600">
              <a:spcBef>
                <a:spcPct val="20000"/>
              </a:spcBef>
              <a:buChar char="–"/>
              <a:tabLst>
                <a:tab pos="457200" algn="l"/>
              </a:tabLst>
              <a:defRPr sz="2000">
                <a:solidFill>
                  <a:schemeClr val="tx1"/>
                </a:solidFill>
                <a:latin typeface="Arial" panose="020B0604020202020204" pitchFamily="34" charset="0"/>
              </a:defRPr>
            </a:lvl4pPr>
            <a:lvl5pPr marL="2057400" indent="-228600">
              <a:spcBef>
                <a:spcPct val="20000"/>
              </a:spcBef>
              <a:buChar char="»"/>
              <a:tabLst>
                <a:tab pos="45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9pPr>
          </a:lstStyle>
          <a:p>
            <a:pPr eaLnBrk="1" hangingPunct="1">
              <a:lnSpc>
                <a:spcPct val="95000"/>
              </a:lnSpc>
              <a:spcBef>
                <a:spcPct val="45000"/>
              </a:spcBef>
              <a:buClr>
                <a:schemeClr val="tx2"/>
              </a:buClr>
              <a:buSzPct val="80000"/>
              <a:buFont typeface="Symbol" panose="05050102010706020507" pitchFamily="18" charset="2"/>
              <a:buNone/>
            </a:pPr>
            <a:r>
              <a:rPr lang="en-US" altLang="en-US" sz="2400">
                <a:solidFill>
                  <a:srgbClr val="39275B"/>
                </a:solidFill>
                <a:cs typeface="Arial" panose="020B0604020202020204" pitchFamily="34" charset="0"/>
              </a:rPr>
              <a:t>U.S. Resident</a:t>
            </a:r>
            <a:endParaRPr lang="en-US" altLang="en-US" sz="2000">
              <a:solidFill>
                <a:srgbClr val="39275B"/>
              </a:solidFill>
              <a:cs typeface="Arial" panose="020B0604020202020204" pitchFamily="34" charset="0"/>
            </a:endParaRPr>
          </a:p>
          <a:p>
            <a:pPr eaLnBrk="1" hangingPunct="1">
              <a:lnSpc>
                <a:spcPct val="95000"/>
              </a:lnSpc>
              <a:spcBef>
                <a:spcPct val="45000"/>
              </a:spcBef>
              <a:buClr>
                <a:schemeClr val="tx2"/>
              </a:buClr>
              <a:buSzPct val="80000"/>
            </a:pPr>
            <a:r>
              <a:rPr lang="en-US" altLang="en-US" sz="2000">
                <a:solidFill>
                  <a:srgbClr val="39275B"/>
                </a:solidFill>
                <a:cs typeface="Arial" panose="020B0604020202020204" pitchFamily="34" charset="0"/>
              </a:rPr>
              <a:t>American Opportunity</a:t>
            </a:r>
          </a:p>
          <a:p>
            <a:pPr eaLnBrk="1" hangingPunct="1">
              <a:lnSpc>
                <a:spcPct val="95000"/>
              </a:lnSpc>
              <a:spcBef>
                <a:spcPct val="45000"/>
              </a:spcBef>
              <a:buClr>
                <a:schemeClr val="tx2"/>
              </a:buClr>
              <a:buSzPct val="80000"/>
            </a:pPr>
            <a:r>
              <a:rPr lang="en-US" altLang="en-US" sz="2000">
                <a:solidFill>
                  <a:srgbClr val="39275B"/>
                </a:solidFill>
                <a:cs typeface="Arial" panose="020B0604020202020204" pitchFamily="34" charset="0"/>
              </a:rPr>
              <a:t>Form 1098T</a:t>
            </a:r>
          </a:p>
        </p:txBody>
      </p:sp>
      <p:sp>
        <p:nvSpPr>
          <p:cNvPr id="22535" name="Rectangle 4"/>
          <p:cNvSpPr>
            <a:spLocks noChangeArrowheads="1"/>
          </p:cNvSpPr>
          <p:nvPr/>
        </p:nvSpPr>
        <p:spPr bwMode="auto">
          <a:xfrm>
            <a:off x="5715000" y="4828659"/>
            <a:ext cx="3048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marL="284163" indent="-284163">
              <a:spcBef>
                <a:spcPct val="20000"/>
              </a:spcBef>
              <a:buChar char="•"/>
              <a:tabLst>
                <a:tab pos="457200" algn="l"/>
              </a:tabLst>
              <a:defRPr sz="3200">
                <a:solidFill>
                  <a:schemeClr val="tx1"/>
                </a:solidFill>
                <a:latin typeface="Arial" panose="020B0604020202020204" pitchFamily="34" charset="0"/>
              </a:defRPr>
            </a:lvl1pPr>
            <a:lvl2pPr marL="742950" indent="-285750">
              <a:spcBef>
                <a:spcPct val="20000"/>
              </a:spcBef>
              <a:buChar char="–"/>
              <a:tabLst>
                <a:tab pos="457200" algn="l"/>
              </a:tabLst>
              <a:defRPr sz="2800">
                <a:solidFill>
                  <a:schemeClr val="tx1"/>
                </a:solidFill>
                <a:latin typeface="Arial" panose="020B0604020202020204" pitchFamily="34" charset="0"/>
              </a:defRPr>
            </a:lvl2pPr>
            <a:lvl3pPr marL="1143000" indent="-228600">
              <a:spcBef>
                <a:spcPct val="20000"/>
              </a:spcBef>
              <a:buChar char="•"/>
              <a:tabLst>
                <a:tab pos="457200" algn="l"/>
              </a:tabLst>
              <a:defRPr sz="2400">
                <a:solidFill>
                  <a:schemeClr val="tx1"/>
                </a:solidFill>
                <a:latin typeface="Arial" panose="020B0604020202020204" pitchFamily="34" charset="0"/>
              </a:defRPr>
            </a:lvl3pPr>
            <a:lvl4pPr marL="1600200" indent="-228600">
              <a:spcBef>
                <a:spcPct val="20000"/>
              </a:spcBef>
              <a:buChar char="–"/>
              <a:tabLst>
                <a:tab pos="457200" algn="l"/>
              </a:tabLst>
              <a:defRPr sz="2000">
                <a:solidFill>
                  <a:schemeClr val="tx1"/>
                </a:solidFill>
                <a:latin typeface="Arial" panose="020B0604020202020204" pitchFamily="34" charset="0"/>
              </a:defRPr>
            </a:lvl4pPr>
            <a:lvl5pPr marL="2057400" indent="-228600">
              <a:spcBef>
                <a:spcPct val="20000"/>
              </a:spcBef>
              <a:buChar char="»"/>
              <a:tabLst>
                <a:tab pos="45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9pPr>
          </a:lstStyle>
          <a:p>
            <a:pPr eaLnBrk="1" hangingPunct="1">
              <a:lnSpc>
                <a:spcPct val="95000"/>
              </a:lnSpc>
              <a:spcBef>
                <a:spcPct val="45000"/>
              </a:spcBef>
              <a:buClr>
                <a:schemeClr val="tx2"/>
              </a:buClr>
              <a:buSzPct val="80000"/>
              <a:buFont typeface="Symbol" panose="05050102010706020507" pitchFamily="18" charset="2"/>
              <a:buNone/>
            </a:pPr>
            <a:r>
              <a:rPr lang="en-US" altLang="en-US" sz="2400">
                <a:solidFill>
                  <a:srgbClr val="39275B"/>
                </a:solidFill>
                <a:cs typeface="Arial" panose="020B0604020202020204" pitchFamily="34" charset="0"/>
              </a:rPr>
              <a:t>Non U.S. Resident</a:t>
            </a:r>
          </a:p>
          <a:p>
            <a:pPr eaLnBrk="1" hangingPunct="1">
              <a:lnSpc>
                <a:spcPct val="95000"/>
              </a:lnSpc>
              <a:spcBef>
                <a:spcPct val="45000"/>
              </a:spcBef>
              <a:buClr>
                <a:schemeClr val="tx2"/>
              </a:buClr>
              <a:buSzPct val="80000"/>
            </a:pPr>
            <a:r>
              <a:rPr lang="en-US" altLang="en-US" sz="2000">
                <a:solidFill>
                  <a:srgbClr val="39275B"/>
                </a:solidFill>
                <a:cs typeface="Arial" panose="020B0604020202020204" pitchFamily="34" charset="0"/>
              </a:rPr>
              <a:t>Form 1042S</a:t>
            </a:r>
          </a:p>
        </p:txBody>
      </p:sp>
      <p:sp>
        <p:nvSpPr>
          <p:cNvPr id="2" name="Rectangle 1"/>
          <p:cNvSpPr/>
          <p:nvPr/>
        </p:nvSpPr>
        <p:spPr>
          <a:xfrm>
            <a:off x="2209800" y="6018768"/>
            <a:ext cx="5257800" cy="400110"/>
          </a:xfrm>
          <a:prstGeom prst="rect">
            <a:avLst/>
          </a:prstGeom>
        </p:spPr>
        <p:txBody>
          <a:bodyPr wrap="square">
            <a:spAutoFit/>
          </a:bodyPr>
          <a:lstStyle/>
          <a:p>
            <a:pPr>
              <a:buClr>
                <a:srgbClr val="381858"/>
              </a:buClr>
            </a:pPr>
            <a:r>
              <a:rPr lang="en-US" dirty="0" smtClean="0">
                <a:cs typeface="Arial" pitchFamily="34" charset="0"/>
              </a:rPr>
              <a:t>Visit: </a:t>
            </a:r>
            <a:r>
              <a:rPr lang="en-US" dirty="0" smtClean="0">
                <a:cs typeface="Arial" pitchFamily="34" charset="0"/>
                <a:hlinkClick r:id="rId4"/>
              </a:rPr>
              <a:t>http</a:t>
            </a:r>
            <a:r>
              <a:rPr lang="en-US" dirty="0">
                <a:cs typeface="Arial" pitchFamily="34" charset="0"/>
                <a:hlinkClick r:id="rId4"/>
              </a:rPr>
              <a:t>://</a:t>
            </a:r>
            <a:r>
              <a:rPr lang="en-US" sz="2000" dirty="0">
                <a:cs typeface="Arial" pitchFamily="34" charset="0"/>
                <a:hlinkClick r:id="rId4"/>
              </a:rPr>
              <a:t>f2.washington.edu/fm/sfs/tax/credits</a:t>
            </a:r>
            <a:endParaRPr lang="en-US" dirty="0">
              <a:cs typeface="Arial" pitchFamily="34" charset="0"/>
            </a:endParaRPr>
          </a:p>
        </p:txBody>
      </p:sp>
    </p:spTree>
    <p:extLst>
      <p:ext uri="{BB962C8B-B14F-4D97-AF65-F5344CB8AC3E}">
        <p14:creationId xmlns:p14="http://schemas.microsoft.com/office/powerpoint/2010/main" val="1084882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693</TotalTime>
  <Words>739</Words>
  <Application>Microsoft Office PowerPoint</Application>
  <PresentationFormat>On-screen Show (4:3)</PresentationFormat>
  <Paragraphs>121</Paragraphs>
  <Slides>16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Comic Sans MS</vt:lpstr>
      <vt:lpstr>Courier New</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a spending plan</dc:title>
  <dc:creator>Diane Cooley</dc:creator>
  <cp:lastModifiedBy>Diane Cooley</cp:lastModifiedBy>
  <cp:revision>40</cp:revision>
  <dcterms:created xsi:type="dcterms:W3CDTF">2013-06-12T20:09:48Z</dcterms:created>
  <dcterms:modified xsi:type="dcterms:W3CDTF">2014-07-10T19:45:36Z</dcterms:modified>
</cp:coreProperties>
</file>