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82" r:id="rId3"/>
    <p:sldId id="257" r:id="rId4"/>
    <p:sldId id="258" r:id="rId5"/>
    <p:sldId id="264" r:id="rId6"/>
    <p:sldId id="259" r:id="rId7"/>
    <p:sldId id="261" r:id="rId8"/>
    <p:sldId id="262" r:id="rId9"/>
    <p:sldId id="263" r:id="rId10"/>
    <p:sldId id="266" r:id="rId11"/>
    <p:sldId id="267" r:id="rId12"/>
    <p:sldId id="268" r:id="rId13"/>
    <p:sldId id="278" r:id="rId14"/>
    <p:sldId id="279" r:id="rId15"/>
    <p:sldId id="270" r:id="rId16"/>
    <p:sldId id="280" r:id="rId17"/>
    <p:sldId id="271" r:id="rId18"/>
    <p:sldId id="272" r:id="rId19"/>
    <p:sldId id="273" r:id="rId20"/>
    <p:sldId id="274" r:id="rId21"/>
    <p:sldId id="275" r:id="rId22"/>
    <p:sldId id="276" r:id="rId23"/>
    <p:sldId id="277" r:id="rId24"/>
    <p:sldId id="281"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78"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7B99153-9BD8-4F7F-805D-2C9E27478AFC}" type="datetimeFigureOut">
              <a:rPr lang="en-US" smtClean="0"/>
              <a:pPr/>
              <a:t>4/27/2012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BA98AA0-9EDC-4E10-B93C-BAEF743F158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3053879-AFB0-4831-82E9-068E551378EE}" type="datetimeFigureOut">
              <a:rPr lang="en-US" smtClean="0"/>
              <a:pPr/>
              <a:t>4/27/2012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FB10EA3-3F8A-4A08-B690-242345CEF6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10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10EA3-3F8A-4A08-B690-242345CEF67E}"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FE33598-CF84-4EC0-877B-FB579BC53C26}" type="datetimeFigureOut">
              <a:rPr lang="en-US" smtClean="0"/>
              <a:pPr/>
              <a:t>4/27/2012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F70556C-A0E9-4B5E-A392-9A7FBFC18A1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E33598-CF84-4EC0-877B-FB579BC53C26}"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0556C-A0E9-4B5E-A392-9A7FBFC18A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F70556C-A0E9-4B5E-A392-9A7FBFC18A1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E33598-CF84-4EC0-877B-FB579BC53C26}"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FE33598-CF84-4EC0-877B-FB579BC53C26}"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F70556C-A0E9-4B5E-A392-9A7FBFC18A1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FE33598-CF84-4EC0-877B-FB579BC53C26}" type="datetimeFigureOut">
              <a:rPr lang="en-US" smtClean="0"/>
              <a:pPr/>
              <a:t>4/27/2012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F70556C-A0E9-4B5E-A392-9A7FBFC18A1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FE33598-CF84-4EC0-877B-FB579BC53C26}"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0556C-A0E9-4B5E-A392-9A7FBFC18A1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FE33598-CF84-4EC0-877B-FB579BC53C26}" type="datetimeFigureOut">
              <a:rPr lang="en-US" smtClean="0"/>
              <a:pPr/>
              <a:t>4/27/2012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F70556C-A0E9-4B5E-A392-9A7FBFC18A1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E33598-CF84-4EC0-877B-FB579BC53C26}" type="datetimeFigureOut">
              <a:rPr lang="en-US" smtClean="0"/>
              <a:pPr/>
              <a:t>4/27/2012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F70556C-A0E9-4B5E-A392-9A7FBFC18A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FE33598-CF84-4EC0-877B-FB579BC53C26}" type="datetimeFigureOut">
              <a:rPr lang="en-US" smtClean="0"/>
              <a:pPr/>
              <a:t>4/27/2012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F70556C-A0E9-4B5E-A392-9A7FBFC18A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F70556C-A0E9-4B5E-A392-9A7FBFC18A1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FE33598-CF84-4EC0-877B-FB579BC53C26}" type="datetimeFigureOut">
              <a:rPr lang="en-US" smtClean="0"/>
              <a:pPr/>
              <a:t>4/27/2012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F70556C-A0E9-4B5E-A392-9A7FBFC18A1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FE33598-CF84-4EC0-877B-FB579BC53C26}" type="datetimeFigureOut">
              <a:rPr lang="en-US" smtClean="0"/>
              <a:pPr/>
              <a:t>4/27/2012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FE33598-CF84-4EC0-877B-FB579BC53C26}" type="datetimeFigureOut">
              <a:rPr lang="en-US" smtClean="0"/>
              <a:pPr/>
              <a:t>4/27/2012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F70556C-A0E9-4B5E-A392-9A7FBFC18A1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fecs@uw.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ashington.edu/research/gca/forms/TRANSPASUform.xl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ashington.edu/research/gca/forms/TRANSPASUform.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washington.edu/research/gca/forms/TRANSPASUform.xl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ashington.edu/research/gca/forms/TRANSPASUform.x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819400"/>
            <a:ext cx="8305800" cy="3200400"/>
          </a:xfrm>
        </p:spPr>
        <p:txBody>
          <a:bodyPr>
            <a:noAutofit/>
          </a:bodyPr>
          <a:lstStyle/>
          <a:p>
            <a:pPr algn="l">
              <a:spcBef>
                <a:spcPts val="600"/>
              </a:spcBef>
              <a:spcAft>
                <a:spcPts val="600"/>
              </a:spcAft>
            </a:pPr>
            <a:r>
              <a:rPr lang="en-US" sz="2300" u="sng" dirty="0" smtClean="0"/>
              <a:t>Roles and responsibilities of </a:t>
            </a:r>
          </a:p>
          <a:p>
            <a:pPr marL="231775" indent="-231775" algn="l">
              <a:spcBef>
                <a:spcPts val="600"/>
              </a:spcBef>
              <a:spcAft>
                <a:spcPts val="600"/>
              </a:spcAft>
              <a:buFont typeface="Arial" pitchFamily="34" charset="0"/>
              <a:buChar char="•"/>
            </a:pPr>
            <a:r>
              <a:rPr lang="en-US" sz="2300" dirty="0" smtClean="0"/>
              <a:t>pi/department; </a:t>
            </a:r>
          </a:p>
          <a:p>
            <a:pPr marL="231775" indent="-231775" algn="l">
              <a:spcBef>
                <a:spcPts val="600"/>
              </a:spcBef>
              <a:spcAft>
                <a:spcPts val="600"/>
              </a:spcAft>
              <a:buFont typeface="Arial" pitchFamily="34" charset="0"/>
              <a:buChar char="•"/>
            </a:pPr>
            <a:r>
              <a:rPr lang="en-US" sz="2300" dirty="0" smtClean="0"/>
              <a:t>office of sponsored programs (</a:t>
            </a:r>
            <a:r>
              <a:rPr lang="en-US" sz="2300" dirty="0" err="1" smtClean="0"/>
              <a:t>osp</a:t>
            </a:r>
            <a:r>
              <a:rPr lang="en-US" sz="2300" dirty="0" smtClean="0"/>
              <a:t>); </a:t>
            </a:r>
          </a:p>
          <a:p>
            <a:pPr marL="231775" indent="-231775" algn="l">
              <a:spcBef>
                <a:spcPts val="600"/>
              </a:spcBef>
              <a:spcAft>
                <a:spcPts val="600"/>
              </a:spcAft>
              <a:buFont typeface="Arial" pitchFamily="34" charset="0"/>
              <a:buChar char="•"/>
            </a:pPr>
            <a:r>
              <a:rPr lang="en-US" sz="2300" dirty="0" smtClean="0"/>
              <a:t>grant &amp; contract accounting (GCA); </a:t>
            </a:r>
          </a:p>
          <a:p>
            <a:pPr marL="231775" indent="-231775" algn="l">
              <a:spcBef>
                <a:spcPts val="600"/>
              </a:spcBef>
              <a:spcAft>
                <a:spcPts val="600"/>
              </a:spcAft>
              <a:buFont typeface="Arial" pitchFamily="34" charset="0"/>
              <a:buChar char="•"/>
            </a:pPr>
            <a:r>
              <a:rPr lang="en-US" sz="2300" dirty="0" smtClean="0"/>
              <a:t>management accounting &amp; analysis (</a:t>
            </a:r>
            <a:r>
              <a:rPr lang="en-US" sz="2300" dirty="0" err="1" smtClean="0"/>
              <a:t>maa</a:t>
            </a:r>
            <a:r>
              <a:rPr lang="en-US" sz="2300" dirty="0" smtClean="0"/>
              <a:t>)</a:t>
            </a:r>
            <a:endParaRPr lang="en-US" sz="2300" dirty="0"/>
          </a:p>
        </p:txBody>
      </p:sp>
      <p:sp>
        <p:nvSpPr>
          <p:cNvPr id="2" name="Title 1"/>
          <p:cNvSpPr>
            <a:spLocks noGrp="1"/>
          </p:cNvSpPr>
          <p:nvPr>
            <p:ph type="ctrTitle"/>
          </p:nvPr>
        </p:nvSpPr>
        <p:spPr/>
        <p:txBody>
          <a:bodyPr>
            <a:normAutofit fontScale="90000"/>
          </a:bodyPr>
          <a:lstStyle/>
          <a:p>
            <a:r>
              <a:rPr lang="en-US" b="1" u="sng" dirty="0" smtClean="0"/>
              <a:t>Implementation of New DHHS Executive Level II Salary Cap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u="sng" dirty="0" smtClean="0"/>
              <a:t> New Awards, Non-Competing Continuations</a:t>
            </a:r>
            <a:endParaRPr lang="en-US" sz="2800" u="sng" dirty="0"/>
          </a:p>
        </p:txBody>
      </p:sp>
      <p:sp>
        <p:nvSpPr>
          <p:cNvPr id="3" name="Content Placeholder 2"/>
          <p:cNvSpPr>
            <a:spLocks noGrp="1"/>
          </p:cNvSpPr>
          <p:nvPr>
            <p:ph sz="quarter" idx="1"/>
          </p:nvPr>
        </p:nvSpPr>
        <p:spPr>
          <a:xfrm>
            <a:off x="301752" y="1527048"/>
            <a:ext cx="8004048" cy="4572000"/>
          </a:xfrm>
        </p:spPr>
        <p:txBody>
          <a:bodyPr>
            <a:normAutofit fontScale="70000" lnSpcReduction="20000"/>
          </a:bodyPr>
          <a:lstStyle/>
          <a:p>
            <a:pPr>
              <a:lnSpc>
                <a:spcPct val="120000"/>
              </a:lnSpc>
              <a:spcBef>
                <a:spcPts val="600"/>
              </a:spcBef>
            </a:pPr>
            <a:r>
              <a:rPr lang="en-US" sz="3100" b="1" dirty="0" smtClean="0"/>
              <a:t>New Awards, Non-Competing Continuations (non SNAP) &amp; Other Sponsor Awards (Issue Date on or after 12/23/2011): </a:t>
            </a:r>
            <a:endParaRPr lang="en-US" sz="3100" dirty="0" smtClean="0"/>
          </a:p>
          <a:p>
            <a:pPr lvl="1">
              <a:lnSpc>
                <a:spcPct val="120000"/>
              </a:lnSpc>
              <a:spcBef>
                <a:spcPts val="600"/>
              </a:spcBef>
            </a:pPr>
            <a:r>
              <a:rPr lang="en-US" sz="2300" b="1" u="sng" dirty="0" smtClean="0"/>
              <a:t> </a:t>
            </a:r>
            <a:r>
              <a:rPr lang="en-US" sz="2900" b="1" u="sng" dirty="0" smtClean="0"/>
              <a:t>Office of Sponsored Programs (OSP)</a:t>
            </a:r>
            <a:endParaRPr lang="en-US" u="sng" dirty="0" smtClean="0"/>
          </a:p>
          <a:p>
            <a:pPr lvl="2">
              <a:lnSpc>
                <a:spcPct val="120000"/>
              </a:lnSpc>
              <a:spcBef>
                <a:spcPts val="600"/>
              </a:spcBef>
            </a:pPr>
            <a:r>
              <a:rPr lang="en-US" sz="2300" dirty="0" smtClean="0"/>
              <a:t> </a:t>
            </a:r>
            <a:r>
              <a:rPr lang="en-US" sz="2300" b="1" dirty="0" smtClean="0"/>
              <a:t>NIH/SAMHSA/AHRQ/HRSA/CDC</a:t>
            </a:r>
            <a:r>
              <a:rPr lang="en-US" sz="2300" dirty="0" smtClean="0"/>
              <a:t> –</a:t>
            </a:r>
            <a:endParaRPr lang="en-US" sz="2100" dirty="0" smtClean="0"/>
          </a:p>
          <a:p>
            <a:pPr lvl="3">
              <a:lnSpc>
                <a:spcPct val="120000"/>
              </a:lnSpc>
              <a:spcBef>
                <a:spcPts val="600"/>
              </a:spcBef>
            </a:pPr>
            <a:r>
              <a:rPr lang="en-US" dirty="0" smtClean="0"/>
              <a:t>Budget subject to former EL I salary cap (excludes CDC &amp; HRSA), enter </a:t>
            </a:r>
            <a:r>
              <a:rPr lang="en-US" i="1" dirty="0" smtClean="0"/>
              <a:t>“Subject to the EL I salary cap”</a:t>
            </a:r>
            <a:r>
              <a:rPr lang="en-US" dirty="0" smtClean="0"/>
              <a:t> in Comments section of Funding Action (FA) form.</a:t>
            </a:r>
          </a:p>
          <a:p>
            <a:pPr lvl="3">
              <a:lnSpc>
                <a:spcPct val="120000"/>
              </a:lnSpc>
              <a:spcBef>
                <a:spcPts val="600"/>
              </a:spcBef>
            </a:pPr>
            <a:r>
              <a:rPr lang="en-US" dirty="0" smtClean="0"/>
              <a:t>For </a:t>
            </a:r>
            <a:r>
              <a:rPr lang="en-US" b="1" dirty="0" smtClean="0"/>
              <a:t>CDC or HRSA budgets</a:t>
            </a:r>
            <a:r>
              <a:rPr lang="en-US" dirty="0" smtClean="0"/>
              <a:t> NOT subject to salary cap, enter </a:t>
            </a:r>
            <a:r>
              <a:rPr lang="en-US" i="1" dirty="0" smtClean="0"/>
              <a:t>“Not Subject to salary cap”</a:t>
            </a:r>
            <a:r>
              <a:rPr lang="en-US" dirty="0" smtClean="0"/>
              <a:t> in Comments section of Funding Action (FA) form.  </a:t>
            </a:r>
          </a:p>
          <a:p>
            <a:pPr lvl="3">
              <a:lnSpc>
                <a:spcPct val="120000"/>
              </a:lnSpc>
              <a:spcBef>
                <a:spcPts val="600"/>
              </a:spcBef>
            </a:pPr>
            <a:r>
              <a:rPr lang="en-US" dirty="0" smtClean="0"/>
              <a:t>For budget subject to new EL II salary cap, no comment is entered </a:t>
            </a:r>
          </a:p>
          <a:p>
            <a:pPr lvl="2">
              <a:lnSpc>
                <a:spcPct val="120000"/>
              </a:lnSpc>
              <a:spcBef>
                <a:spcPts val="600"/>
              </a:spcBef>
            </a:pPr>
            <a:r>
              <a:rPr lang="en-US" sz="2300" b="1" dirty="0" smtClean="0"/>
              <a:t>Other Sponsor Awards</a:t>
            </a:r>
            <a:r>
              <a:rPr lang="en-US" sz="2300" dirty="0" smtClean="0"/>
              <a:t>, e.g., </a:t>
            </a:r>
            <a:r>
              <a:rPr lang="en-US" sz="2300" dirty="0" err="1" smtClean="0"/>
              <a:t>DoD</a:t>
            </a:r>
            <a:r>
              <a:rPr lang="en-US" sz="2300" dirty="0" smtClean="0"/>
              <a:t>, American Heart, with salary cap restrictions –Enter </a:t>
            </a:r>
            <a:r>
              <a:rPr lang="en-US" sz="2300" i="1" dirty="0" smtClean="0"/>
              <a:t>“Subject to salary cap (insert salary cap specifics)”</a:t>
            </a:r>
            <a:r>
              <a:rPr lang="en-US" sz="2300" dirty="0" smtClean="0"/>
              <a:t> in Comments section of Funding Action (FA) form. If agency policy tied to DHHS salary cap, cite appropriate EL I or II.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dirty="0" smtClean="0"/>
              <a:t> </a:t>
            </a:r>
            <a:r>
              <a:rPr lang="en-US" sz="2400" b="1" u="sng" dirty="0" smtClean="0"/>
              <a:t>New Awards, Non-Competing Continuations (cont’d)</a:t>
            </a:r>
            <a:endParaRPr lang="en-US" sz="2800" dirty="0"/>
          </a:p>
        </p:txBody>
      </p:sp>
      <p:sp>
        <p:nvSpPr>
          <p:cNvPr id="3" name="Content Placeholder 2"/>
          <p:cNvSpPr>
            <a:spLocks noGrp="1"/>
          </p:cNvSpPr>
          <p:nvPr>
            <p:ph sz="quarter" idx="1"/>
          </p:nvPr>
        </p:nvSpPr>
        <p:spPr>
          <a:xfrm>
            <a:off x="301752" y="1527048"/>
            <a:ext cx="8461248" cy="4797552"/>
          </a:xfrm>
        </p:spPr>
        <p:txBody>
          <a:bodyPr>
            <a:normAutofit fontScale="77500" lnSpcReduction="20000"/>
          </a:bodyPr>
          <a:lstStyle/>
          <a:p>
            <a:pPr>
              <a:lnSpc>
                <a:spcPct val="120000"/>
              </a:lnSpc>
              <a:spcBef>
                <a:spcPts val="600"/>
              </a:spcBef>
            </a:pPr>
            <a:r>
              <a:rPr lang="en-US" sz="3100" b="1" dirty="0" smtClean="0"/>
              <a:t>New Awards, Non-Competing Continuations (non SNAP) &amp; Other Sponsor Awards (cont’d): </a:t>
            </a:r>
            <a:endParaRPr lang="en-US" sz="3100" dirty="0" smtClean="0"/>
          </a:p>
          <a:p>
            <a:pPr lvl="1">
              <a:lnSpc>
                <a:spcPct val="120000"/>
              </a:lnSpc>
              <a:spcBef>
                <a:spcPts val="600"/>
              </a:spcBef>
            </a:pPr>
            <a:r>
              <a:rPr lang="en-US" sz="2900" b="1" dirty="0" smtClean="0"/>
              <a:t> </a:t>
            </a:r>
            <a:r>
              <a:rPr lang="en-US" sz="2700" b="1" u="sng" dirty="0" smtClean="0"/>
              <a:t>Grant &amp; Contract Accounting (GCA)</a:t>
            </a:r>
            <a:endParaRPr lang="en-US" sz="2700" u="sng" dirty="0" smtClean="0"/>
          </a:p>
          <a:p>
            <a:pPr lvl="2">
              <a:lnSpc>
                <a:spcPct val="120000"/>
              </a:lnSpc>
              <a:spcBef>
                <a:spcPts val="600"/>
              </a:spcBef>
            </a:pPr>
            <a:r>
              <a:rPr lang="en-US" sz="1600" dirty="0" smtClean="0"/>
              <a:t> </a:t>
            </a:r>
            <a:r>
              <a:rPr lang="en-US" sz="2100" b="1" dirty="0" smtClean="0"/>
              <a:t>NIH/SAMHSA/AHRQ/HRSA/CDC</a:t>
            </a:r>
            <a:r>
              <a:rPr lang="en-US" sz="2100" dirty="0" smtClean="0"/>
              <a:t> -</a:t>
            </a:r>
          </a:p>
          <a:p>
            <a:pPr lvl="3">
              <a:lnSpc>
                <a:spcPct val="120000"/>
              </a:lnSpc>
              <a:spcBef>
                <a:spcPts val="600"/>
              </a:spcBef>
            </a:pPr>
            <a:r>
              <a:rPr lang="en-US" sz="2100" dirty="0" smtClean="0"/>
              <a:t>If Comments section of FA reflects “</a:t>
            </a:r>
            <a:r>
              <a:rPr lang="en-US" sz="2100" i="1" dirty="0" smtClean="0"/>
              <a:t>Subject to the EL I salary cap”, </a:t>
            </a:r>
            <a:r>
              <a:rPr lang="en-US" sz="2100" dirty="0" smtClean="0"/>
              <a:t>assign value of ‘1’ in Grant Flag 08 of the FAS Budget Index.</a:t>
            </a:r>
          </a:p>
          <a:p>
            <a:pPr lvl="3">
              <a:lnSpc>
                <a:spcPct val="120000"/>
              </a:lnSpc>
              <a:spcBef>
                <a:spcPts val="600"/>
              </a:spcBef>
            </a:pPr>
            <a:r>
              <a:rPr lang="en-US" sz="2100" dirty="0" smtClean="0"/>
              <a:t>For CDC and HRSA, if Comments section of FA reflects </a:t>
            </a:r>
            <a:r>
              <a:rPr lang="en-US" sz="2100" i="1" dirty="0" smtClean="0"/>
              <a:t>“Not Subject to  salary cap”</a:t>
            </a:r>
            <a:r>
              <a:rPr lang="en-US" sz="2100" dirty="0" smtClean="0"/>
              <a:t>, assign the value of ‘9’ in Grant Flag 08 of the FAS Budget Index. </a:t>
            </a:r>
          </a:p>
          <a:p>
            <a:pPr lvl="2">
              <a:lnSpc>
                <a:spcPct val="120000"/>
              </a:lnSpc>
              <a:spcBef>
                <a:spcPts val="600"/>
              </a:spcBef>
            </a:pPr>
            <a:r>
              <a:rPr lang="en-US" sz="2100" b="1" dirty="0" smtClean="0"/>
              <a:t>Other Sponsor Awards,</a:t>
            </a:r>
            <a:r>
              <a:rPr lang="en-US" sz="2100" dirty="0" smtClean="0"/>
              <a:t> e.g., </a:t>
            </a:r>
            <a:r>
              <a:rPr lang="en-US" sz="2100" dirty="0" err="1" smtClean="0"/>
              <a:t>DoD</a:t>
            </a:r>
            <a:r>
              <a:rPr lang="en-US" sz="2100" dirty="0" smtClean="0"/>
              <a:t>, American Heart, with salary cap restrictions – When setting up new budget, if Comments section of A reflects </a:t>
            </a:r>
            <a:r>
              <a:rPr lang="en-US" sz="2100" i="1" dirty="0" smtClean="0"/>
              <a:t>“Subject to salary cap (insert salary cap specifics)”:</a:t>
            </a:r>
            <a:r>
              <a:rPr lang="en-US" sz="2100" dirty="0" smtClean="0"/>
              <a:t> </a:t>
            </a:r>
          </a:p>
          <a:p>
            <a:pPr lvl="3">
              <a:lnSpc>
                <a:spcPct val="120000"/>
              </a:lnSpc>
              <a:spcBef>
                <a:spcPts val="600"/>
              </a:spcBef>
            </a:pPr>
            <a:r>
              <a:rPr lang="en-US" sz="2100" dirty="0" smtClean="0"/>
              <a:t>Assign value of ‘1’ in Grant Flag 08 of FAS Budget Index if salary cap is EL I, </a:t>
            </a:r>
          </a:p>
          <a:p>
            <a:pPr lvl="3">
              <a:lnSpc>
                <a:spcPct val="120000"/>
              </a:lnSpc>
              <a:spcBef>
                <a:spcPts val="600"/>
              </a:spcBef>
            </a:pPr>
            <a:r>
              <a:rPr lang="en-US" sz="2100" dirty="0" smtClean="0"/>
              <a:t>Assign value of ‘2’ in Grant Flag 08 of FAS Budget Index if salary cap is EL II,</a:t>
            </a:r>
          </a:p>
          <a:p>
            <a:pPr lvl="3">
              <a:lnSpc>
                <a:spcPct val="120000"/>
              </a:lnSpc>
              <a:spcBef>
                <a:spcPts val="600"/>
              </a:spcBef>
            </a:pPr>
            <a:r>
              <a:rPr lang="en-US" sz="2100" dirty="0" smtClean="0"/>
              <a:t>Assign value of ‘</a:t>
            </a:r>
            <a:r>
              <a:rPr lang="en-US" sz="2100" b="1" dirty="0" smtClean="0"/>
              <a:t>7’</a:t>
            </a:r>
            <a:r>
              <a:rPr lang="en-US" sz="2100" dirty="0" smtClean="0"/>
              <a:t> in Grant Flag 08 of FAS Budget Index if salary cap is other than EL I or II</a:t>
            </a:r>
            <a:endParaRPr lang="en-US" sz="2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u="sng" dirty="0" smtClean="0"/>
              <a:t>Roles &amp; Responsibilities (cont’d)</a:t>
            </a:r>
            <a:endParaRPr lang="en-US" sz="2800" dirty="0"/>
          </a:p>
        </p:txBody>
      </p:sp>
      <p:sp>
        <p:nvSpPr>
          <p:cNvPr id="3" name="Content Placeholder 2"/>
          <p:cNvSpPr>
            <a:spLocks noGrp="1"/>
          </p:cNvSpPr>
          <p:nvPr>
            <p:ph sz="quarter" idx="1"/>
          </p:nvPr>
        </p:nvSpPr>
        <p:spPr>
          <a:xfrm>
            <a:off x="301752" y="1527048"/>
            <a:ext cx="8461248" cy="4797552"/>
          </a:xfrm>
        </p:spPr>
        <p:txBody>
          <a:bodyPr>
            <a:normAutofit/>
          </a:bodyPr>
          <a:lstStyle/>
          <a:p>
            <a:pPr>
              <a:spcBef>
                <a:spcPts val="600"/>
              </a:spcBef>
            </a:pPr>
            <a:r>
              <a:rPr lang="en-US" sz="2400" b="1" dirty="0" smtClean="0"/>
              <a:t>New Awards, Non-Competing Continuations (non SNAP) &amp; Other Sponsor Awards (cont’d): </a:t>
            </a:r>
            <a:endParaRPr lang="en-US" sz="2400" dirty="0" smtClean="0"/>
          </a:p>
          <a:p>
            <a:pPr lvl="1">
              <a:spcBef>
                <a:spcPts val="600"/>
              </a:spcBef>
            </a:pPr>
            <a:r>
              <a:rPr lang="en-US" sz="2000" b="1" u="sng" dirty="0" smtClean="0"/>
              <a:t>Management Accounting &amp; Analysis (MAA)</a:t>
            </a:r>
            <a:endParaRPr lang="en-US" sz="2000" u="sng" dirty="0" smtClean="0"/>
          </a:p>
          <a:p>
            <a:pPr lvl="2">
              <a:spcBef>
                <a:spcPts val="600"/>
              </a:spcBef>
            </a:pPr>
            <a:r>
              <a:rPr lang="en-US" sz="1800" dirty="0" smtClean="0"/>
              <a:t>MAA will perform monthly query to identify qualifying DHHS awards (NIH/SAMHSA/AHRQ/HRSA/CDC) which do not reflect a coded value for Grant Flag 08.  </a:t>
            </a:r>
          </a:p>
          <a:p>
            <a:pPr lvl="2">
              <a:spcBef>
                <a:spcPts val="600"/>
              </a:spcBef>
            </a:pPr>
            <a:r>
              <a:rPr lang="en-US" sz="1800" dirty="0" smtClean="0"/>
              <a:t>The Grant Flag 08 for these budgets will be coded as ‘2’ to classify them as “subject to Executive Level II salary cap”.</a:t>
            </a: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dirty="0" smtClean="0"/>
              <a:t> </a:t>
            </a:r>
            <a:r>
              <a:rPr lang="en-US" sz="2800" b="1" u="sng" dirty="0" smtClean="0"/>
              <a:t>SNAP Awards</a:t>
            </a:r>
            <a:endParaRPr lang="en-US" sz="2800" u="sng" dirty="0"/>
          </a:p>
        </p:txBody>
      </p:sp>
      <p:sp>
        <p:nvSpPr>
          <p:cNvPr id="3" name="Content Placeholder 2"/>
          <p:cNvSpPr>
            <a:spLocks noGrp="1"/>
          </p:cNvSpPr>
          <p:nvPr>
            <p:ph sz="quarter" idx="1"/>
          </p:nvPr>
        </p:nvSpPr>
        <p:spPr>
          <a:xfrm>
            <a:off x="301752" y="1527048"/>
            <a:ext cx="8689848" cy="4797552"/>
          </a:xfrm>
        </p:spPr>
        <p:txBody>
          <a:bodyPr>
            <a:normAutofit fontScale="85000" lnSpcReduction="10000"/>
          </a:bodyPr>
          <a:lstStyle/>
          <a:p>
            <a:pPr lvl="0">
              <a:lnSpc>
                <a:spcPct val="120000"/>
              </a:lnSpc>
              <a:spcBef>
                <a:spcPts val="600"/>
              </a:spcBef>
              <a:spcAft>
                <a:spcPts val="600"/>
              </a:spcAft>
            </a:pPr>
            <a:r>
              <a:rPr lang="en-US" sz="2400" b="1" dirty="0" smtClean="0"/>
              <a:t>SNAP Awards (Issue Date on or after 12/23/2011) - </a:t>
            </a:r>
            <a:r>
              <a:rPr lang="en-US" sz="2400" dirty="0" smtClean="0"/>
              <a:t>When new funds subject to EL II are received on a SNAP award previously subject to EL I:</a:t>
            </a:r>
          </a:p>
          <a:p>
            <a:pPr lvl="1">
              <a:lnSpc>
                <a:spcPct val="120000"/>
              </a:lnSpc>
              <a:spcBef>
                <a:spcPts val="600"/>
              </a:spcBef>
              <a:spcAft>
                <a:spcPts val="600"/>
              </a:spcAft>
            </a:pPr>
            <a:r>
              <a:rPr lang="en-US" sz="2000" dirty="0" smtClean="0"/>
              <a:t>They will be added to the existing budget and the Grant Flag 08 changed from a value of ‘1’ to a value of ‘2’ unless a new sub-budget is requested by the department </a:t>
            </a:r>
            <a:r>
              <a:rPr lang="en-US" sz="2000" b="1" u="sng" dirty="0" smtClean="0"/>
              <a:t>before</a:t>
            </a:r>
            <a:r>
              <a:rPr lang="en-US" sz="2000" b="1" dirty="0" smtClean="0"/>
              <a:t> </a:t>
            </a:r>
            <a:r>
              <a:rPr lang="en-US" sz="2000" dirty="0" smtClean="0"/>
              <a:t>the FA is processed by OSP.  </a:t>
            </a:r>
          </a:p>
          <a:p>
            <a:pPr lvl="1">
              <a:lnSpc>
                <a:spcPct val="120000"/>
              </a:lnSpc>
              <a:spcBef>
                <a:spcPts val="600"/>
              </a:spcBef>
              <a:spcAft>
                <a:spcPts val="600"/>
              </a:spcAft>
            </a:pPr>
            <a:r>
              <a:rPr lang="en-US" sz="2000" dirty="0" smtClean="0"/>
              <a:t>If a sub-budget is requested it will be used for the new dollars only.  Any remaining balance in the prior period will stay in the original budget to be expended down.</a:t>
            </a:r>
          </a:p>
          <a:p>
            <a:pPr>
              <a:lnSpc>
                <a:spcPct val="120000"/>
              </a:lnSpc>
              <a:spcBef>
                <a:spcPts val="600"/>
              </a:spcBef>
            </a:pPr>
            <a:r>
              <a:rPr lang="en-US" sz="2400" dirty="0" smtClean="0"/>
              <a:t>To </a:t>
            </a:r>
            <a:r>
              <a:rPr lang="en-US" sz="2400" b="1" dirty="0" smtClean="0"/>
              <a:t>avoid unnecessary use of sub-budgets</a:t>
            </a:r>
            <a:r>
              <a:rPr lang="en-US" sz="2400" dirty="0" smtClean="0"/>
              <a:t> requests should be limited to instances when the new funding is:</a:t>
            </a:r>
            <a:endParaRPr lang="en-US" sz="1900" dirty="0" smtClean="0"/>
          </a:p>
          <a:p>
            <a:pPr lvl="1">
              <a:lnSpc>
                <a:spcPct val="120000"/>
              </a:lnSpc>
              <a:spcBef>
                <a:spcPts val="600"/>
              </a:spcBef>
            </a:pPr>
            <a:r>
              <a:rPr lang="en-US" sz="2100" dirty="0" smtClean="0"/>
              <a:t>Associated with a project originally subject to the EL I salary cap </a:t>
            </a:r>
          </a:p>
          <a:p>
            <a:pPr lvl="1">
              <a:lnSpc>
                <a:spcPct val="120000"/>
              </a:lnSpc>
              <a:spcBef>
                <a:spcPts val="600"/>
              </a:spcBef>
            </a:pPr>
            <a:r>
              <a:rPr lang="en-US" sz="2100" dirty="0" smtClean="0"/>
              <a:t>The new funds are subject to EL II salary cap </a:t>
            </a:r>
          </a:p>
          <a:p>
            <a:pPr lvl="1">
              <a:lnSpc>
                <a:spcPct val="120000"/>
              </a:lnSpc>
              <a:spcBef>
                <a:spcPts val="600"/>
              </a:spcBef>
            </a:pPr>
            <a:r>
              <a:rPr lang="en-US" sz="2100" dirty="0" smtClean="0"/>
              <a:t>PI/department intends to pay individual(s) exceeding the EL II salary cap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u="sng" dirty="0" smtClean="0"/>
              <a:t>SNAP Awards</a:t>
            </a:r>
            <a:endParaRPr lang="en-US" sz="2800" dirty="0"/>
          </a:p>
        </p:txBody>
      </p:sp>
      <p:sp>
        <p:nvSpPr>
          <p:cNvPr id="3" name="Content Placeholder 2"/>
          <p:cNvSpPr>
            <a:spLocks noGrp="1"/>
          </p:cNvSpPr>
          <p:nvPr>
            <p:ph sz="quarter" idx="1"/>
          </p:nvPr>
        </p:nvSpPr>
        <p:spPr>
          <a:xfrm>
            <a:off x="301752" y="1527048"/>
            <a:ext cx="8461248" cy="4873752"/>
          </a:xfrm>
        </p:spPr>
        <p:txBody>
          <a:bodyPr>
            <a:normAutofit fontScale="62500" lnSpcReduction="20000"/>
          </a:bodyPr>
          <a:lstStyle/>
          <a:p>
            <a:pPr>
              <a:lnSpc>
                <a:spcPct val="120000"/>
              </a:lnSpc>
              <a:spcBef>
                <a:spcPts val="600"/>
              </a:spcBef>
            </a:pPr>
            <a:r>
              <a:rPr lang="en-US" sz="3400" b="1" dirty="0" smtClean="0"/>
              <a:t>Sub-budget </a:t>
            </a:r>
            <a:r>
              <a:rPr lang="en-US" sz="3400" b="1" u="sng" dirty="0" smtClean="0"/>
              <a:t>NOT </a:t>
            </a:r>
            <a:r>
              <a:rPr lang="en-US" sz="3400" b="1" dirty="0" smtClean="0"/>
              <a:t>requested:</a:t>
            </a:r>
            <a:endParaRPr lang="en-US" sz="3400" dirty="0" smtClean="0"/>
          </a:p>
          <a:p>
            <a:pPr lvl="1">
              <a:lnSpc>
                <a:spcPct val="120000"/>
              </a:lnSpc>
              <a:spcBef>
                <a:spcPts val="600"/>
              </a:spcBef>
            </a:pPr>
            <a:r>
              <a:rPr lang="en-US" sz="2700" b="1" u="sng" dirty="0" smtClean="0"/>
              <a:t>OSP</a:t>
            </a:r>
            <a:r>
              <a:rPr lang="en-US" sz="2700" u="sng" dirty="0" smtClean="0"/>
              <a:t> </a:t>
            </a:r>
            <a:endParaRPr lang="en-US" sz="2700" dirty="0" smtClean="0"/>
          </a:p>
          <a:p>
            <a:pPr lvl="2">
              <a:lnSpc>
                <a:spcPct val="120000"/>
              </a:lnSpc>
              <a:spcBef>
                <a:spcPts val="600"/>
              </a:spcBef>
            </a:pPr>
            <a:r>
              <a:rPr lang="en-US" sz="2600" dirty="0" smtClean="0"/>
              <a:t>For established budgets, Grant Flag 08 should already show ‘1’ because these budgets were coded as part of MAA’s original batch process. </a:t>
            </a:r>
          </a:p>
          <a:p>
            <a:pPr lvl="2">
              <a:lnSpc>
                <a:spcPct val="120000"/>
              </a:lnSpc>
              <a:spcBef>
                <a:spcPts val="600"/>
              </a:spcBef>
            </a:pPr>
            <a:r>
              <a:rPr lang="en-US" sz="2600" dirty="0" smtClean="0"/>
              <a:t>If exception and the new funds are subject to the former EL I cap, OSP will </a:t>
            </a:r>
            <a:r>
              <a:rPr lang="en-US" sz="2600" b="1" dirty="0" smtClean="0"/>
              <a:t>reflect </a:t>
            </a:r>
            <a:r>
              <a:rPr lang="en-US" sz="2600" b="1" i="1" dirty="0" smtClean="0"/>
              <a:t>“Subject to the EL I salary cap”</a:t>
            </a:r>
            <a:r>
              <a:rPr lang="en-US" sz="2600" b="1" dirty="0" smtClean="0"/>
              <a:t> in the Comments</a:t>
            </a:r>
            <a:r>
              <a:rPr lang="en-US" sz="2600" dirty="0" smtClean="0"/>
              <a:t> section of the Funding Action (FA) form.  </a:t>
            </a:r>
          </a:p>
          <a:p>
            <a:pPr lvl="1">
              <a:lnSpc>
                <a:spcPct val="120000"/>
              </a:lnSpc>
              <a:spcBef>
                <a:spcPts val="600"/>
              </a:spcBef>
            </a:pPr>
            <a:r>
              <a:rPr lang="en-US" sz="2700" b="1" u="sng" dirty="0" smtClean="0"/>
              <a:t>GCA</a:t>
            </a:r>
            <a:r>
              <a:rPr lang="en-US" sz="2700" u="sng" dirty="0" smtClean="0"/>
              <a:t> </a:t>
            </a:r>
            <a:endParaRPr lang="en-US" sz="2700" dirty="0" smtClean="0"/>
          </a:p>
          <a:p>
            <a:pPr lvl="2">
              <a:lnSpc>
                <a:spcPct val="120000"/>
              </a:lnSpc>
              <a:spcBef>
                <a:spcPts val="600"/>
              </a:spcBef>
            </a:pPr>
            <a:r>
              <a:rPr lang="en-US" sz="2600" b="1" dirty="0" smtClean="0"/>
              <a:t>Change Grant Flag 08 to reflect a value of ‘2’</a:t>
            </a:r>
            <a:r>
              <a:rPr lang="en-US" sz="2600" dirty="0" smtClean="0"/>
              <a:t> as a part of the process when adding new funds to the existing budget</a:t>
            </a:r>
            <a:r>
              <a:rPr lang="en-US" sz="2600" b="1" dirty="0" smtClean="0"/>
              <a:t> </a:t>
            </a:r>
            <a:endParaRPr lang="en-US" sz="2600" dirty="0" smtClean="0"/>
          </a:p>
          <a:p>
            <a:pPr lvl="1">
              <a:lnSpc>
                <a:spcPct val="120000"/>
              </a:lnSpc>
              <a:spcBef>
                <a:spcPts val="600"/>
              </a:spcBef>
            </a:pPr>
            <a:r>
              <a:rPr lang="en-US" sz="2700" b="1" u="sng" dirty="0" smtClean="0"/>
              <a:t>MAA</a:t>
            </a:r>
            <a:r>
              <a:rPr lang="en-US" sz="2700" b="1" dirty="0" smtClean="0"/>
              <a:t> – No action required</a:t>
            </a:r>
            <a:endParaRPr lang="en-US" sz="2700" dirty="0" smtClean="0"/>
          </a:p>
          <a:p>
            <a:pPr lvl="1">
              <a:lnSpc>
                <a:spcPct val="120000"/>
              </a:lnSpc>
              <a:spcBef>
                <a:spcPts val="600"/>
              </a:spcBef>
            </a:pPr>
            <a:r>
              <a:rPr lang="en-US" sz="2700" b="1" u="sng" dirty="0" smtClean="0"/>
              <a:t>PI/Department</a:t>
            </a:r>
            <a:r>
              <a:rPr lang="en-US" sz="2700" b="1" dirty="0" smtClean="0"/>
              <a:t> – Responsible for managing salary cap cost</a:t>
            </a:r>
            <a:r>
              <a:rPr lang="en-US" sz="2700" dirty="0" smtClean="0"/>
              <a:t> sharing within budget which now combines Executive Level I and Executive Level II salaries (note, FEC reports covering the period of change will reflect salary cap cost sharing based on Executive Level II for the entire FEC period regardless of the effective date of the new funding).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u="sng" dirty="0" smtClean="0"/>
              <a:t>SNAP Awards (Cont’d)</a:t>
            </a:r>
            <a:endParaRPr lang="en-US" sz="2800" dirty="0"/>
          </a:p>
        </p:txBody>
      </p:sp>
      <p:sp>
        <p:nvSpPr>
          <p:cNvPr id="3" name="Content Placeholder 2"/>
          <p:cNvSpPr>
            <a:spLocks noGrp="1"/>
          </p:cNvSpPr>
          <p:nvPr>
            <p:ph sz="quarter" idx="1"/>
          </p:nvPr>
        </p:nvSpPr>
        <p:spPr>
          <a:xfrm>
            <a:off x="301752" y="1527048"/>
            <a:ext cx="8461248" cy="4797552"/>
          </a:xfrm>
        </p:spPr>
        <p:txBody>
          <a:bodyPr>
            <a:normAutofit/>
          </a:bodyPr>
          <a:lstStyle/>
          <a:p>
            <a:pPr>
              <a:spcBef>
                <a:spcPts val="600"/>
              </a:spcBef>
              <a:spcAft>
                <a:spcPts val="600"/>
              </a:spcAft>
            </a:pPr>
            <a:r>
              <a:rPr lang="en-US" sz="2500" b="1" u="sng" dirty="0" smtClean="0"/>
              <a:t>Sub-budget requested:</a:t>
            </a:r>
          </a:p>
          <a:p>
            <a:pPr lvl="1">
              <a:spcBef>
                <a:spcPts val="600"/>
              </a:spcBef>
              <a:spcAft>
                <a:spcPts val="600"/>
              </a:spcAft>
            </a:pPr>
            <a:r>
              <a:rPr lang="en-US" sz="2000" b="1" u="sng" dirty="0" smtClean="0"/>
              <a:t>OSP</a:t>
            </a:r>
          </a:p>
          <a:p>
            <a:pPr lvl="2">
              <a:spcBef>
                <a:spcPts val="600"/>
              </a:spcBef>
              <a:spcAft>
                <a:spcPts val="600"/>
              </a:spcAft>
            </a:pPr>
            <a:r>
              <a:rPr lang="en-US" sz="2100" dirty="0" smtClean="0"/>
              <a:t>For established budgets, Grant Flag 08 should already show ‘1’ because these budgets were coded as part of MAA’s original batch process. </a:t>
            </a:r>
          </a:p>
          <a:p>
            <a:pPr lvl="2">
              <a:spcBef>
                <a:spcPts val="600"/>
              </a:spcBef>
              <a:spcAft>
                <a:spcPts val="600"/>
              </a:spcAft>
            </a:pPr>
            <a:r>
              <a:rPr lang="en-US" sz="2100" dirty="0" smtClean="0"/>
              <a:t>Continuation funding will default to EL II via the MAA upload process as noted in </a:t>
            </a:r>
            <a:r>
              <a:rPr lang="en-US" sz="2100" dirty="0" err="1" smtClean="0"/>
              <a:t>I.c</a:t>
            </a:r>
            <a:r>
              <a:rPr lang="en-US" sz="2100" dirty="0" smtClean="0"/>
              <a:t>. above.</a:t>
            </a:r>
            <a:endParaRPr lang="en-US" sz="1700" dirty="0" smtClean="0"/>
          </a:p>
          <a:p>
            <a:pPr lvl="2">
              <a:spcBef>
                <a:spcPts val="600"/>
              </a:spcBef>
              <a:spcAft>
                <a:spcPts val="600"/>
              </a:spcAft>
            </a:pPr>
            <a:r>
              <a:rPr lang="en-US" sz="2100" dirty="0" smtClean="0"/>
              <a:t>If exception and new funds subject to the former EL I cap, OSP will </a:t>
            </a:r>
            <a:r>
              <a:rPr lang="en-US" sz="2100" b="1" dirty="0" smtClean="0"/>
              <a:t>reflect </a:t>
            </a:r>
            <a:r>
              <a:rPr lang="en-US" sz="2100" b="1" i="1" dirty="0" smtClean="0"/>
              <a:t>“Subject to the EL I salary cap”</a:t>
            </a:r>
            <a:r>
              <a:rPr lang="en-US" sz="2100" b="1" dirty="0" smtClean="0"/>
              <a:t> in the Comments</a:t>
            </a:r>
            <a:r>
              <a:rPr lang="en-US" sz="2100" dirty="0" smtClean="0"/>
              <a:t> section of the Funding Action (FA) form.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u="sng" dirty="0" smtClean="0"/>
              <a:t>SNAP Awards (Cont’d)</a:t>
            </a:r>
            <a:endParaRPr lang="en-US" sz="2800" dirty="0"/>
          </a:p>
        </p:txBody>
      </p:sp>
      <p:sp>
        <p:nvSpPr>
          <p:cNvPr id="3" name="Content Placeholder 2"/>
          <p:cNvSpPr>
            <a:spLocks noGrp="1"/>
          </p:cNvSpPr>
          <p:nvPr>
            <p:ph sz="quarter" idx="1"/>
          </p:nvPr>
        </p:nvSpPr>
        <p:spPr>
          <a:xfrm>
            <a:off x="301752" y="1527048"/>
            <a:ext cx="8461248" cy="4797552"/>
          </a:xfrm>
        </p:spPr>
        <p:txBody>
          <a:bodyPr>
            <a:normAutofit/>
          </a:bodyPr>
          <a:lstStyle/>
          <a:p>
            <a:pPr>
              <a:spcBef>
                <a:spcPts val="600"/>
              </a:spcBef>
              <a:spcAft>
                <a:spcPts val="600"/>
              </a:spcAft>
            </a:pPr>
            <a:r>
              <a:rPr lang="en-US" sz="2500" b="1" u="sng" dirty="0" smtClean="0"/>
              <a:t>Sub-budget requested (cont’d):</a:t>
            </a:r>
          </a:p>
          <a:p>
            <a:pPr lvl="1">
              <a:spcBef>
                <a:spcPts val="600"/>
              </a:spcBef>
              <a:spcAft>
                <a:spcPts val="600"/>
              </a:spcAft>
            </a:pPr>
            <a:r>
              <a:rPr lang="en-US" sz="2000" b="1" u="sng" dirty="0" smtClean="0"/>
              <a:t>GCA</a:t>
            </a:r>
            <a:endParaRPr lang="en-US" sz="2000" u="sng" dirty="0" smtClean="0"/>
          </a:p>
          <a:p>
            <a:pPr lvl="2">
              <a:spcBef>
                <a:spcPts val="600"/>
              </a:spcBef>
              <a:spcAft>
                <a:spcPts val="600"/>
              </a:spcAft>
            </a:pPr>
            <a:r>
              <a:rPr lang="en-US" sz="1600" b="1" dirty="0" smtClean="0"/>
              <a:t>Set up a new sub-budget </a:t>
            </a:r>
            <a:r>
              <a:rPr lang="en-US" sz="1600" dirty="0" smtClean="0"/>
              <a:t>for the new dollars only.  </a:t>
            </a:r>
          </a:p>
          <a:p>
            <a:pPr lvl="2">
              <a:spcBef>
                <a:spcPts val="600"/>
              </a:spcBef>
              <a:spcAft>
                <a:spcPts val="600"/>
              </a:spcAft>
            </a:pPr>
            <a:r>
              <a:rPr lang="en-US" sz="1600" b="1" dirty="0" smtClean="0"/>
              <a:t>Remaining balance</a:t>
            </a:r>
            <a:r>
              <a:rPr lang="en-US" sz="1600" dirty="0" smtClean="0"/>
              <a:t> for prior period will remain in the prior period budget and be expended from that budget.</a:t>
            </a:r>
          </a:p>
          <a:p>
            <a:pPr lvl="2">
              <a:spcBef>
                <a:spcPts val="600"/>
              </a:spcBef>
              <a:spcAft>
                <a:spcPts val="600"/>
              </a:spcAft>
            </a:pPr>
            <a:r>
              <a:rPr lang="en-US" sz="1600" dirty="0" smtClean="0"/>
              <a:t>No action required for Grant Flag 08 as this will be populated through the MAA process.</a:t>
            </a:r>
            <a:endParaRPr lang="en-US" sz="1200" dirty="0" smtClean="0"/>
          </a:p>
          <a:p>
            <a:pPr lvl="1">
              <a:spcBef>
                <a:spcPts val="600"/>
              </a:spcBef>
              <a:spcAft>
                <a:spcPts val="600"/>
              </a:spcAft>
            </a:pPr>
            <a:r>
              <a:rPr lang="en-US" sz="2000" b="1" u="sng" dirty="0" smtClean="0"/>
              <a:t>MAA</a:t>
            </a:r>
            <a:r>
              <a:rPr lang="en-US" sz="2000" b="1" dirty="0" smtClean="0"/>
              <a:t> - Populate Grant Flag 08</a:t>
            </a:r>
            <a:r>
              <a:rPr lang="en-US" sz="2000" dirty="0" smtClean="0"/>
              <a:t> with the value of ‘2’ as part of the monthly batch process described earlier.</a:t>
            </a:r>
          </a:p>
          <a:p>
            <a:pPr lvl="1">
              <a:spcBef>
                <a:spcPts val="600"/>
              </a:spcBef>
              <a:spcAft>
                <a:spcPts val="600"/>
              </a:spcAft>
            </a:pPr>
            <a:r>
              <a:rPr lang="en-US" sz="2000" b="1" u="sng" dirty="0" smtClean="0"/>
              <a:t>PI/Department</a:t>
            </a:r>
            <a:r>
              <a:rPr lang="en-US" sz="2000" b="1" dirty="0" smtClean="0"/>
              <a:t> - </a:t>
            </a:r>
            <a:r>
              <a:rPr lang="en-US" sz="2000" dirty="0" smtClean="0"/>
              <a:t>One month after budget has been established, verify Grant Flag 08 is accurately coded. If code is absent or incorrect, email </a:t>
            </a:r>
            <a:r>
              <a:rPr lang="en-US" sz="2000" u="sng" dirty="0" smtClean="0">
                <a:hlinkClick r:id="rId3"/>
              </a:rPr>
              <a:t>efecs@uw.edu</a:t>
            </a:r>
            <a:r>
              <a:rPr lang="en-US" sz="2000" dirty="0" smtClean="0"/>
              <a:t> to request action. Do not use </a:t>
            </a:r>
            <a:r>
              <a:rPr lang="en-US" sz="2000" dirty="0" err="1" smtClean="0"/>
              <a:t>GrantTracker</a:t>
            </a:r>
            <a:r>
              <a:rPr lang="en-US" sz="2000" dirty="0" smtClean="0"/>
              <a:t> for this.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400" b="1" u="sng" dirty="0" smtClean="0"/>
              <a:t>Implementation of New DHHS Salary Cap</a:t>
            </a:r>
            <a:br>
              <a:rPr lang="en-US" sz="2400" b="1" u="sng" dirty="0" smtClean="0"/>
            </a:br>
            <a:r>
              <a:rPr lang="en-US" sz="2400" b="1" dirty="0" smtClean="0"/>
              <a:t> </a:t>
            </a:r>
            <a:r>
              <a:rPr lang="en-US" sz="2400" b="1" u="sng" dirty="0" smtClean="0"/>
              <a:t>Supplements (Issue Date on or after 12/23/2011</a:t>
            </a:r>
            <a:r>
              <a:rPr lang="en-US" sz="2800" b="1" u="sng" dirty="0" smtClean="0"/>
              <a:t>)</a:t>
            </a:r>
            <a:endParaRPr lang="en-US" sz="2800" u="sng" dirty="0"/>
          </a:p>
        </p:txBody>
      </p:sp>
      <p:sp>
        <p:nvSpPr>
          <p:cNvPr id="3" name="Content Placeholder 2"/>
          <p:cNvSpPr>
            <a:spLocks noGrp="1"/>
          </p:cNvSpPr>
          <p:nvPr>
            <p:ph sz="quarter" idx="1"/>
          </p:nvPr>
        </p:nvSpPr>
        <p:spPr>
          <a:xfrm>
            <a:off x="301752" y="1527048"/>
            <a:ext cx="8613648" cy="4797552"/>
          </a:xfrm>
        </p:spPr>
        <p:txBody>
          <a:bodyPr>
            <a:normAutofit fontScale="85000" lnSpcReduction="10000"/>
          </a:bodyPr>
          <a:lstStyle/>
          <a:p>
            <a:pPr>
              <a:lnSpc>
                <a:spcPct val="120000"/>
              </a:lnSpc>
              <a:spcBef>
                <a:spcPts val="600"/>
              </a:spcBef>
            </a:pPr>
            <a:r>
              <a:rPr lang="en-US" sz="2400" dirty="0" smtClean="0"/>
              <a:t>Supplements awarded for a variety of purposes</a:t>
            </a:r>
          </a:p>
          <a:p>
            <a:pPr>
              <a:lnSpc>
                <a:spcPct val="120000"/>
              </a:lnSpc>
              <a:spcBef>
                <a:spcPts val="600"/>
              </a:spcBef>
            </a:pPr>
            <a:r>
              <a:rPr lang="en-US" sz="2400" dirty="0" smtClean="0"/>
              <a:t>Many may not involve payroll costs for above-cap personnel</a:t>
            </a:r>
          </a:p>
          <a:p>
            <a:pPr>
              <a:lnSpc>
                <a:spcPct val="120000"/>
              </a:lnSpc>
              <a:spcBef>
                <a:spcPts val="600"/>
              </a:spcBef>
            </a:pPr>
            <a:r>
              <a:rPr lang="en-US" sz="2400" dirty="0" smtClean="0"/>
              <a:t>Difficult for OSP to consistently determine whether supplement funds would benefit from a separate sub-budget to manage the new salary cap. </a:t>
            </a:r>
          </a:p>
          <a:p>
            <a:pPr>
              <a:lnSpc>
                <a:spcPct val="120000"/>
              </a:lnSpc>
              <a:spcBef>
                <a:spcPts val="600"/>
              </a:spcBef>
            </a:pPr>
            <a:r>
              <a:rPr lang="en-US" sz="2400" dirty="0" smtClean="0"/>
              <a:t>To </a:t>
            </a:r>
            <a:r>
              <a:rPr lang="en-US" sz="2400" b="1" dirty="0" smtClean="0"/>
              <a:t>avoid unnecessary use of sub-budgets</a:t>
            </a:r>
            <a:r>
              <a:rPr lang="en-US" sz="2400" dirty="0" smtClean="0"/>
              <a:t> where no above-cap payroll expenditures are involved</a:t>
            </a:r>
          </a:p>
          <a:p>
            <a:pPr lvl="1">
              <a:lnSpc>
                <a:spcPct val="120000"/>
              </a:lnSpc>
              <a:spcBef>
                <a:spcPts val="600"/>
              </a:spcBef>
            </a:pPr>
            <a:r>
              <a:rPr lang="en-US" sz="1900" dirty="0" smtClean="0"/>
              <a:t>Departments should determine whether a sub-budget is appropriate, and communicate with OSP and GCA as needed.  </a:t>
            </a:r>
          </a:p>
          <a:p>
            <a:pPr lvl="1">
              <a:lnSpc>
                <a:spcPct val="120000"/>
              </a:lnSpc>
              <a:spcBef>
                <a:spcPts val="600"/>
              </a:spcBef>
            </a:pPr>
            <a:r>
              <a:rPr lang="en-US" sz="1900" dirty="0" smtClean="0"/>
              <a:t>Generally be limited to instances when the supplement </a:t>
            </a:r>
          </a:p>
          <a:p>
            <a:pPr lvl="2">
              <a:lnSpc>
                <a:spcPct val="120000"/>
              </a:lnSpc>
              <a:spcBef>
                <a:spcPts val="600"/>
              </a:spcBef>
            </a:pPr>
            <a:r>
              <a:rPr lang="en-US" sz="1900" dirty="0" smtClean="0"/>
              <a:t>Is associated with a budget subject to the EL I salary cap </a:t>
            </a:r>
          </a:p>
          <a:p>
            <a:pPr lvl="2">
              <a:lnSpc>
                <a:spcPct val="120000"/>
              </a:lnSpc>
              <a:spcBef>
                <a:spcPts val="600"/>
              </a:spcBef>
            </a:pPr>
            <a:r>
              <a:rPr lang="en-US" sz="1900" dirty="0" smtClean="0"/>
              <a:t>Supplement subject to EL II salary cap </a:t>
            </a:r>
          </a:p>
          <a:p>
            <a:pPr lvl="2">
              <a:lnSpc>
                <a:spcPct val="120000"/>
              </a:lnSpc>
              <a:spcBef>
                <a:spcPts val="600"/>
              </a:spcBef>
            </a:pPr>
            <a:r>
              <a:rPr lang="en-US" sz="1900" dirty="0" smtClean="0"/>
              <a:t>PI/department intends to use supplemental funds to pay individual exceeding the EL II salary cap.</a:t>
            </a:r>
            <a:endParaRPr lang="en-US" sz="19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pPr lvl="0"/>
            <a:r>
              <a:rPr lang="en-US" sz="2800" b="1" u="sng" dirty="0" smtClean="0"/>
              <a:t>Implementation of New DHHS Salary Cap</a:t>
            </a:r>
            <a:br>
              <a:rPr lang="en-US" sz="2800" b="1" u="sng" dirty="0" smtClean="0"/>
            </a:br>
            <a:r>
              <a:rPr lang="en-US" sz="2800" b="1" u="sng" dirty="0" smtClean="0"/>
              <a:t>Supplements (cont’d)</a:t>
            </a:r>
            <a:endParaRPr lang="en-US" sz="2800" u="sng" dirty="0"/>
          </a:p>
        </p:txBody>
      </p:sp>
      <p:sp>
        <p:nvSpPr>
          <p:cNvPr id="3" name="Content Placeholder 2"/>
          <p:cNvSpPr>
            <a:spLocks noGrp="1"/>
          </p:cNvSpPr>
          <p:nvPr>
            <p:ph sz="quarter" idx="1"/>
          </p:nvPr>
        </p:nvSpPr>
        <p:spPr>
          <a:xfrm>
            <a:off x="301752" y="1527048"/>
            <a:ext cx="8461248" cy="4797552"/>
          </a:xfrm>
        </p:spPr>
        <p:txBody>
          <a:bodyPr>
            <a:normAutofit/>
          </a:bodyPr>
          <a:lstStyle/>
          <a:p>
            <a:pPr>
              <a:spcBef>
                <a:spcPts val="600"/>
              </a:spcBef>
              <a:spcAft>
                <a:spcPts val="600"/>
              </a:spcAft>
            </a:pPr>
            <a:r>
              <a:rPr lang="en-US" sz="2900" b="1" u="sng" dirty="0" smtClean="0"/>
              <a:t>PI/</a:t>
            </a:r>
            <a:r>
              <a:rPr lang="en-US" sz="2500" b="1" u="sng" dirty="0" smtClean="0"/>
              <a:t>Department</a:t>
            </a:r>
            <a:endParaRPr lang="en-US" sz="2500" u="sng" dirty="0" smtClean="0"/>
          </a:p>
          <a:p>
            <a:pPr lvl="1">
              <a:spcBef>
                <a:spcPts val="600"/>
              </a:spcBef>
              <a:spcAft>
                <a:spcPts val="600"/>
              </a:spcAft>
            </a:pPr>
            <a:r>
              <a:rPr lang="en-US" dirty="0" smtClean="0"/>
              <a:t>Determine if </a:t>
            </a:r>
            <a:r>
              <a:rPr lang="en-US" b="1" dirty="0" smtClean="0"/>
              <a:t>sub-budget is needed</a:t>
            </a:r>
            <a:r>
              <a:rPr lang="en-US" dirty="0" smtClean="0"/>
              <a:t>.</a:t>
            </a:r>
            <a:endParaRPr lang="en-US" sz="1600" dirty="0" smtClean="0"/>
          </a:p>
          <a:p>
            <a:pPr lvl="1">
              <a:spcBef>
                <a:spcPts val="600"/>
              </a:spcBef>
              <a:spcAft>
                <a:spcPts val="600"/>
              </a:spcAft>
            </a:pPr>
            <a:r>
              <a:rPr lang="en-US" dirty="0" smtClean="0"/>
              <a:t>If needed </a:t>
            </a:r>
            <a:r>
              <a:rPr lang="en-US" b="1" dirty="0" smtClean="0"/>
              <a:t>notify OSP </a:t>
            </a:r>
            <a:r>
              <a:rPr lang="en-US" b="1" u="sng" dirty="0" smtClean="0"/>
              <a:t>prior to FA is being processed</a:t>
            </a:r>
            <a:r>
              <a:rPr lang="en-US" dirty="0" smtClean="0"/>
              <a:t>. Specify that sub-budget is subject to EL II salary cap in communications with OSP.</a:t>
            </a:r>
            <a:endParaRPr lang="en-US" sz="1600" dirty="0" smtClean="0"/>
          </a:p>
          <a:p>
            <a:pPr lvl="1">
              <a:spcBef>
                <a:spcPts val="600"/>
              </a:spcBef>
              <a:spcAft>
                <a:spcPts val="600"/>
              </a:spcAft>
            </a:pPr>
            <a:r>
              <a:rPr lang="en-US" dirty="0" smtClean="0"/>
              <a:t>If it is determined a sub-budget is needed </a:t>
            </a:r>
            <a:r>
              <a:rPr lang="en-US" b="1" u="sng" dirty="0" smtClean="0"/>
              <a:t>after the FA has been processed</a:t>
            </a:r>
            <a:r>
              <a:rPr lang="en-US" dirty="0" smtClean="0"/>
              <a:t> complete a </a:t>
            </a:r>
            <a:r>
              <a:rPr lang="en-US" b="1" dirty="0" smtClean="0">
                <a:hlinkClick r:id="rId3"/>
              </a:rPr>
              <a:t>TRANSPASU Form</a:t>
            </a:r>
            <a:r>
              <a:rPr lang="en-US" b="1" dirty="0" smtClean="0"/>
              <a:t> and submit it to GCA. </a:t>
            </a:r>
            <a:r>
              <a:rPr lang="en-US" dirty="0" smtClean="0"/>
              <a:t>Specify to GCA that sub-budget is subject to EL II salary cap.</a:t>
            </a:r>
            <a:endParaRPr lang="en-US" sz="1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pPr lvl="0"/>
            <a:r>
              <a:rPr lang="en-US" sz="2800" b="1" u="sng" dirty="0" smtClean="0"/>
              <a:t>Implementation of New DHHS Salary Cap</a:t>
            </a:r>
            <a:br>
              <a:rPr lang="en-US" sz="2800" b="1" u="sng" dirty="0" smtClean="0"/>
            </a:br>
            <a:r>
              <a:rPr lang="en-US" sz="2800" b="1" u="sng" dirty="0" smtClean="0"/>
              <a:t>Supplements (cont’d)</a:t>
            </a:r>
            <a:endParaRPr lang="en-US" sz="2800" u="sng" dirty="0"/>
          </a:p>
        </p:txBody>
      </p:sp>
      <p:sp>
        <p:nvSpPr>
          <p:cNvPr id="3" name="Content Placeholder 2"/>
          <p:cNvSpPr>
            <a:spLocks noGrp="1"/>
          </p:cNvSpPr>
          <p:nvPr>
            <p:ph sz="quarter" idx="1"/>
          </p:nvPr>
        </p:nvSpPr>
        <p:spPr>
          <a:xfrm>
            <a:off x="301752" y="1527048"/>
            <a:ext cx="8461248" cy="4797552"/>
          </a:xfrm>
        </p:spPr>
        <p:txBody>
          <a:bodyPr>
            <a:normAutofit fontScale="92500" lnSpcReduction="10000"/>
          </a:bodyPr>
          <a:lstStyle/>
          <a:p>
            <a:pPr>
              <a:spcBef>
                <a:spcPts val="600"/>
              </a:spcBef>
              <a:spcAft>
                <a:spcPts val="600"/>
              </a:spcAft>
            </a:pPr>
            <a:r>
              <a:rPr lang="en-US" sz="2500" b="1" dirty="0" smtClean="0"/>
              <a:t> </a:t>
            </a:r>
            <a:r>
              <a:rPr lang="en-US" sz="2500" b="1" u="sng" dirty="0" smtClean="0"/>
              <a:t>OSP</a:t>
            </a:r>
            <a:endParaRPr lang="en-US" sz="2500" u="sng" dirty="0" smtClean="0"/>
          </a:p>
          <a:p>
            <a:pPr lvl="1">
              <a:spcBef>
                <a:spcPts val="600"/>
              </a:spcBef>
              <a:spcAft>
                <a:spcPts val="600"/>
              </a:spcAft>
            </a:pPr>
            <a:r>
              <a:rPr lang="en-US" dirty="0" smtClean="0"/>
              <a:t>If  department indicates sub-budget needed to address salary issues, note in Comments section at time FA is being processed for the supplemental funding and </a:t>
            </a:r>
            <a:r>
              <a:rPr lang="en-US" b="1" dirty="0" smtClean="0"/>
              <a:t>include </a:t>
            </a:r>
            <a:r>
              <a:rPr lang="en-US" b="1" i="1" dirty="0" smtClean="0"/>
              <a:t>“Subject to EL II salary cap” </a:t>
            </a:r>
            <a:r>
              <a:rPr lang="en-US" b="1" dirty="0" smtClean="0"/>
              <a:t>in the Comments Section of the FA.</a:t>
            </a:r>
            <a:r>
              <a:rPr lang="en-US" dirty="0" smtClean="0"/>
              <a:t> </a:t>
            </a:r>
          </a:p>
          <a:p>
            <a:pPr lvl="1">
              <a:spcBef>
                <a:spcPts val="600"/>
              </a:spcBef>
              <a:spcAft>
                <a:spcPts val="600"/>
              </a:spcAft>
            </a:pPr>
            <a:r>
              <a:rPr lang="en-US" dirty="0" smtClean="0"/>
              <a:t>If the department does not request sub-budget, the supplement should be treated in the usual manner.</a:t>
            </a:r>
          </a:p>
          <a:p>
            <a:pPr>
              <a:spcBef>
                <a:spcPts val="600"/>
              </a:spcBef>
              <a:spcAft>
                <a:spcPts val="600"/>
              </a:spcAft>
            </a:pPr>
            <a:r>
              <a:rPr lang="en-US" sz="2800" u="sng" dirty="0" smtClean="0"/>
              <a:t> </a:t>
            </a:r>
            <a:r>
              <a:rPr lang="en-US" sz="2500" b="1" u="sng" dirty="0" smtClean="0"/>
              <a:t>GCA</a:t>
            </a:r>
            <a:endParaRPr lang="en-US" sz="2400" u="sng" dirty="0" smtClean="0"/>
          </a:p>
          <a:p>
            <a:pPr lvl="1">
              <a:spcBef>
                <a:spcPts val="600"/>
              </a:spcBef>
              <a:spcAft>
                <a:spcPts val="600"/>
              </a:spcAft>
            </a:pPr>
            <a:r>
              <a:rPr lang="en-US" b="1" dirty="0" smtClean="0"/>
              <a:t>Set up sub-budget</a:t>
            </a:r>
            <a:r>
              <a:rPr lang="en-US" dirty="0" smtClean="0"/>
              <a:t> if FA indicates it is required.</a:t>
            </a:r>
          </a:p>
          <a:p>
            <a:pPr lvl="1">
              <a:spcBef>
                <a:spcPts val="600"/>
              </a:spcBef>
              <a:spcAft>
                <a:spcPts val="600"/>
              </a:spcAft>
            </a:pPr>
            <a:r>
              <a:rPr lang="en-US" b="1" dirty="0" smtClean="0"/>
              <a:t>Set up sub-budget</a:t>
            </a:r>
            <a:r>
              <a:rPr lang="en-US" dirty="0" smtClean="0"/>
              <a:t> if department submits </a:t>
            </a:r>
            <a:r>
              <a:rPr lang="en-US" sz="2600" dirty="0" smtClean="0">
                <a:hlinkClick r:id="rId3"/>
              </a:rPr>
              <a:t>TRANSPASU </a:t>
            </a:r>
            <a:r>
              <a:rPr lang="en-US" sz="2300" dirty="0" smtClean="0">
                <a:hlinkClick r:id="rId3"/>
              </a:rPr>
              <a:t>Form</a:t>
            </a:r>
            <a:r>
              <a:rPr lang="en-US" sz="2300" dirty="0" smtClean="0"/>
              <a:t>.</a:t>
            </a:r>
            <a:endParaRPr lang="en-US" sz="1900" dirty="0" smtClean="0"/>
          </a:p>
          <a:p>
            <a:pPr>
              <a:spcBef>
                <a:spcPts val="600"/>
              </a:spcBef>
              <a:spcAft>
                <a:spcPts val="600"/>
              </a:spcAft>
            </a:pPr>
            <a:r>
              <a:rPr lang="en-US" sz="2800" dirty="0" smtClean="0"/>
              <a:t> </a:t>
            </a:r>
            <a:r>
              <a:rPr lang="en-US" sz="2500" b="1" u="sng" dirty="0" smtClean="0"/>
              <a:t>MAA</a:t>
            </a:r>
            <a:r>
              <a:rPr lang="en-US" sz="2500" b="1" dirty="0" smtClean="0"/>
              <a:t> - Populate Grant Flag 08 with the value of ‘2’</a:t>
            </a:r>
            <a:r>
              <a:rPr lang="en-US" sz="2500" dirty="0" smtClean="0"/>
              <a:t> in the same manner as described above.</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819400"/>
            <a:ext cx="7620000" cy="3200400"/>
          </a:xfrm>
        </p:spPr>
        <p:txBody>
          <a:bodyPr>
            <a:noAutofit/>
          </a:bodyPr>
          <a:lstStyle/>
          <a:p>
            <a:r>
              <a:rPr lang="en-US" sz="2300" dirty="0" smtClean="0"/>
              <a:t>Department of Health &amp; Human Services (DHHS) budget signed on December 23, 2011 includes a reduction in the salary cap from Executive Level I ($199,700) to Executive Level II ($179,700) for FY2012 awards where the initial Issue Date of the award is on/after 12/23/2011</a:t>
            </a:r>
            <a:endParaRPr lang="en-US" sz="2300" dirty="0"/>
          </a:p>
        </p:txBody>
      </p:sp>
      <p:sp>
        <p:nvSpPr>
          <p:cNvPr id="2" name="Title 1"/>
          <p:cNvSpPr>
            <a:spLocks noGrp="1"/>
          </p:cNvSpPr>
          <p:nvPr>
            <p:ph type="ctrTitle"/>
          </p:nvPr>
        </p:nvSpPr>
        <p:spPr/>
        <p:txBody>
          <a:bodyPr>
            <a:normAutofit fontScale="90000"/>
          </a:bodyPr>
          <a:lstStyle/>
          <a:p>
            <a:r>
              <a:rPr lang="en-US" b="1" u="sng" dirty="0" smtClean="0"/>
              <a:t>Issue - </a:t>
            </a:r>
            <a:r>
              <a:rPr lang="en-US" b="1" u="sng" dirty="0" smtClean="0"/>
              <a:t>Implementation </a:t>
            </a:r>
            <a:r>
              <a:rPr lang="en-US" b="1" u="sng" dirty="0" smtClean="0"/>
              <a:t>of New DHHS Executive Level II Salary </a:t>
            </a:r>
            <a:r>
              <a:rPr lang="en-US" b="1" u="sng" dirty="0" smtClean="0"/>
              <a:t>Cap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u="sng" dirty="0" smtClean="0"/>
              <a:t> Carry Forwards</a:t>
            </a:r>
            <a:endParaRPr lang="en-US" sz="2800" u="sng" dirty="0"/>
          </a:p>
        </p:txBody>
      </p:sp>
      <p:sp>
        <p:nvSpPr>
          <p:cNvPr id="3" name="Content Placeholder 2"/>
          <p:cNvSpPr>
            <a:spLocks noGrp="1"/>
          </p:cNvSpPr>
          <p:nvPr>
            <p:ph sz="quarter" idx="1"/>
          </p:nvPr>
        </p:nvSpPr>
        <p:spPr>
          <a:xfrm>
            <a:off x="301752" y="1527048"/>
            <a:ext cx="8461248" cy="4797552"/>
          </a:xfrm>
        </p:spPr>
        <p:txBody>
          <a:bodyPr>
            <a:normAutofit fontScale="92500" lnSpcReduction="10000"/>
          </a:bodyPr>
          <a:lstStyle/>
          <a:p>
            <a:pPr lvl="0">
              <a:lnSpc>
                <a:spcPct val="110000"/>
              </a:lnSpc>
              <a:spcBef>
                <a:spcPts val="600"/>
              </a:spcBef>
            </a:pPr>
            <a:r>
              <a:rPr lang="en-US" sz="2400" dirty="0" smtClean="0"/>
              <a:t>If a carry forward of unobligated balances from a budget period subject to EL I into a budget period subject to EL II, and the department intends to use those funds to pay an individual whose salary exceeds the EL II salary cap, then </a:t>
            </a:r>
          </a:p>
          <a:p>
            <a:pPr lvl="1">
              <a:lnSpc>
                <a:spcPct val="110000"/>
              </a:lnSpc>
              <a:spcBef>
                <a:spcPts val="600"/>
              </a:spcBef>
            </a:pPr>
            <a:r>
              <a:rPr lang="en-US" sz="1900" dirty="0" smtClean="0"/>
              <a:t>A sub-budget for the carryover funds must be established</a:t>
            </a:r>
          </a:p>
          <a:p>
            <a:pPr lvl="1">
              <a:lnSpc>
                <a:spcPct val="110000"/>
              </a:lnSpc>
              <a:spcBef>
                <a:spcPts val="600"/>
              </a:spcBef>
            </a:pPr>
            <a:r>
              <a:rPr lang="en-US" sz="1900" dirty="0" smtClean="0"/>
              <a:t>If department does not notify GCA for need for a sub-budget, GCA will carry forward funds into new budget and all funds will be subject to the EL II cap.  </a:t>
            </a:r>
          </a:p>
          <a:p>
            <a:pPr lvl="1">
              <a:lnSpc>
                <a:spcPct val="110000"/>
              </a:lnSpc>
              <a:spcBef>
                <a:spcPts val="600"/>
              </a:spcBef>
            </a:pPr>
            <a:r>
              <a:rPr lang="en-US" sz="1900" dirty="0" smtClean="0"/>
              <a:t>To </a:t>
            </a:r>
            <a:r>
              <a:rPr lang="en-US" sz="1900" b="1" dirty="0" smtClean="0"/>
              <a:t>avoid unnecessary use of sub-budgets GCA</a:t>
            </a:r>
            <a:r>
              <a:rPr lang="en-US" sz="1900" dirty="0" smtClean="0"/>
              <a:t> </a:t>
            </a:r>
            <a:r>
              <a:rPr lang="en-US" sz="1900" b="1" dirty="0" smtClean="0"/>
              <a:t>will NOT automatically set up sub-budgets</a:t>
            </a:r>
            <a:r>
              <a:rPr lang="en-US" sz="1900" dirty="0" smtClean="0"/>
              <a:t>.  </a:t>
            </a:r>
          </a:p>
          <a:p>
            <a:pPr lvl="1">
              <a:lnSpc>
                <a:spcPct val="110000"/>
              </a:lnSpc>
              <a:spcBef>
                <a:spcPts val="600"/>
              </a:spcBef>
            </a:pPr>
            <a:r>
              <a:rPr lang="en-US" sz="1900" dirty="0" smtClean="0"/>
              <a:t>Departments responsible for determining if sub-budget is appropriate, i.e., when above salary cap payroll expenditures are anticipated to be funded with carry forward funds.  </a:t>
            </a:r>
          </a:p>
          <a:p>
            <a:pPr lvl="1">
              <a:lnSpc>
                <a:spcPct val="110000"/>
              </a:lnSpc>
              <a:spcBef>
                <a:spcPts val="600"/>
              </a:spcBef>
            </a:pPr>
            <a:r>
              <a:rPr lang="en-US" sz="1900" dirty="0" smtClean="0"/>
              <a:t>When they are it is the department’s responsibility to communicate that to OSP and/or GCA and a sub-budget will be setup. </a:t>
            </a:r>
            <a:endParaRPr lang="en-US" sz="19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u="sng" dirty="0" smtClean="0"/>
              <a:t>Carry Forwards (cont’d)</a:t>
            </a:r>
            <a:endParaRPr lang="en-US" sz="2800" u="sng" dirty="0"/>
          </a:p>
        </p:txBody>
      </p:sp>
      <p:sp>
        <p:nvSpPr>
          <p:cNvPr id="3" name="Content Placeholder 2"/>
          <p:cNvSpPr>
            <a:spLocks noGrp="1"/>
          </p:cNvSpPr>
          <p:nvPr>
            <p:ph sz="quarter" idx="1"/>
          </p:nvPr>
        </p:nvSpPr>
        <p:spPr>
          <a:xfrm>
            <a:off x="301752" y="1527048"/>
            <a:ext cx="8461248" cy="4797552"/>
          </a:xfrm>
        </p:spPr>
        <p:txBody>
          <a:bodyPr>
            <a:normAutofit/>
          </a:bodyPr>
          <a:lstStyle/>
          <a:p>
            <a:pPr>
              <a:spcBef>
                <a:spcPts val="600"/>
              </a:spcBef>
              <a:spcAft>
                <a:spcPts val="600"/>
              </a:spcAft>
            </a:pPr>
            <a:r>
              <a:rPr lang="en-US" sz="2500" b="1" u="sng" dirty="0" smtClean="0"/>
              <a:t>PI/Department</a:t>
            </a:r>
            <a:endParaRPr lang="en-US" sz="2300" u="sng" dirty="0" smtClean="0"/>
          </a:p>
          <a:p>
            <a:pPr lvl="1">
              <a:spcBef>
                <a:spcPts val="600"/>
              </a:spcBef>
              <a:spcAft>
                <a:spcPts val="600"/>
              </a:spcAft>
            </a:pPr>
            <a:r>
              <a:rPr lang="en-US" b="1" dirty="0" smtClean="0"/>
              <a:t>Submit request to OSP</a:t>
            </a:r>
            <a:r>
              <a:rPr lang="en-US" dirty="0" smtClean="0"/>
              <a:t> if sponsor approval is required to carry forward funds.</a:t>
            </a:r>
          </a:p>
          <a:p>
            <a:pPr lvl="1">
              <a:spcBef>
                <a:spcPts val="600"/>
              </a:spcBef>
              <a:spcAft>
                <a:spcPts val="600"/>
              </a:spcAft>
            </a:pPr>
            <a:r>
              <a:rPr lang="en-US" dirty="0" smtClean="0"/>
              <a:t>When notified of approval </a:t>
            </a:r>
            <a:r>
              <a:rPr lang="en-US" b="1" dirty="0" smtClean="0"/>
              <a:t>contact OSP to advise sub-budget is needed</a:t>
            </a:r>
            <a:r>
              <a:rPr lang="en-US" dirty="0" smtClean="0"/>
              <a:t> at the time of the PAC setup to maintain EL I status for the carry forward funds.</a:t>
            </a:r>
          </a:p>
          <a:p>
            <a:pPr lvl="1">
              <a:spcBef>
                <a:spcPts val="600"/>
              </a:spcBef>
              <a:spcAft>
                <a:spcPts val="600"/>
              </a:spcAft>
            </a:pPr>
            <a:r>
              <a:rPr lang="en-US" dirty="0" smtClean="0"/>
              <a:t>If sponsor approval is not required and it is determined a sub-budget is needed, i.e., intent to use funds to pay an individual whose salary exceeds EL II, </a:t>
            </a:r>
            <a:r>
              <a:rPr lang="en-US" b="1" dirty="0" smtClean="0"/>
              <a:t>complete a </a:t>
            </a:r>
            <a:r>
              <a:rPr lang="en-US" b="1" dirty="0" smtClean="0">
                <a:hlinkClick r:id="rId3"/>
              </a:rPr>
              <a:t>TRANSPASU Form</a:t>
            </a:r>
            <a:r>
              <a:rPr lang="en-US" b="1" dirty="0" smtClean="0"/>
              <a:t> and submit it to GCA</a:t>
            </a:r>
            <a:r>
              <a:rPr lang="en-US" dirty="0" smtClean="0"/>
              <a:t>. Specify to GCA that sub-budget is subject to EL </a:t>
            </a:r>
            <a:r>
              <a:rPr lang="en-US" dirty="0" smtClean="0"/>
              <a:t>I </a:t>
            </a:r>
            <a:r>
              <a:rPr lang="en-US" dirty="0" smtClean="0"/>
              <a:t>salary cap.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u="sng" dirty="0" smtClean="0"/>
              <a:t>Carry Forwards (cont’d)</a:t>
            </a:r>
            <a:endParaRPr lang="en-US" sz="2800" u="sng" dirty="0"/>
          </a:p>
        </p:txBody>
      </p:sp>
      <p:sp>
        <p:nvSpPr>
          <p:cNvPr id="3" name="Content Placeholder 2"/>
          <p:cNvSpPr>
            <a:spLocks noGrp="1"/>
          </p:cNvSpPr>
          <p:nvPr>
            <p:ph sz="quarter" idx="1"/>
          </p:nvPr>
        </p:nvSpPr>
        <p:spPr>
          <a:xfrm>
            <a:off x="301752" y="1527048"/>
            <a:ext cx="8461248" cy="4797552"/>
          </a:xfrm>
        </p:spPr>
        <p:txBody>
          <a:bodyPr>
            <a:normAutofit lnSpcReduction="10000"/>
          </a:bodyPr>
          <a:lstStyle/>
          <a:p>
            <a:pPr>
              <a:spcBef>
                <a:spcPts val="600"/>
              </a:spcBef>
              <a:spcAft>
                <a:spcPts val="600"/>
              </a:spcAft>
            </a:pPr>
            <a:r>
              <a:rPr lang="en-US" sz="2500" b="1" u="sng" dirty="0" smtClean="0"/>
              <a:t>OSP</a:t>
            </a:r>
            <a:endParaRPr lang="en-US" sz="2500" u="sng" dirty="0" smtClean="0"/>
          </a:p>
          <a:p>
            <a:pPr lvl="1">
              <a:spcBef>
                <a:spcPts val="600"/>
              </a:spcBef>
              <a:spcAft>
                <a:spcPts val="600"/>
              </a:spcAft>
            </a:pPr>
            <a:r>
              <a:rPr lang="en-US" b="1" dirty="0" smtClean="0"/>
              <a:t>Request sponsor approval</a:t>
            </a:r>
            <a:r>
              <a:rPr lang="en-US" dirty="0" smtClean="0"/>
              <a:t> for carry forward.  </a:t>
            </a:r>
          </a:p>
          <a:p>
            <a:pPr lvl="1">
              <a:spcBef>
                <a:spcPts val="600"/>
              </a:spcBef>
              <a:spcAft>
                <a:spcPts val="600"/>
              </a:spcAft>
            </a:pPr>
            <a:r>
              <a:rPr lang="en-US" dirty="0" smtClean="0"/>
              <a:t>If carry forward approved, </a:t>
            </a:r>
            <a:r>
              <a:rPr lang="en-US" b="1" dirty="0" smtClean="0"/>
              <a:t>initiate PAC and note on the PAC </a:t>
            </a:r>
            <a:r>
              <a:rPr lang="en-US" b="1" i="1" dirty="0" smtClean="0"/>
              <a:t>“</a:t>
            </a:r>
            <a:r>
              <a:rPr lang="en-US" i="1" dirty="0" smtClean="0"/>
              <a:t>subject to EL I salary cap”.</a:t>
            </a:r>
            <a:endParaRPr lang="en-US" dirty="0" smtClean="0"/>
          </a:p>
          <a:p>
            <a:pPr>
              <a:spcBef>
                <a:spcPts val="600"/>
              </a:spcBef>
              <a:spcAft>
                <a:spcPts val="600"/>
              </a:spcAft>
            </a:pPr>
            <a:r>
              <a:rPr lang="en-US" sz="2500" u="sng" dirty="0" smtClean="0"/>
              <a:t> </a:t>
            </a:r>
            <a:r>
              <a:rPr lang="en-US" sz="2500" b="1" u="sng" dirty="0" smtClean="0"/>
              <a:t>GCA</a:t>
            </a:r>
            <a:endParaRPr lang="en-US" sz="2500" u="sng" dirty="0" smtClean="0"/>
          </a:p>
          <a:p>
            <a:pPr lvl="1">
              <a:spcBef>
                <a:spcPts val="600"/>
              </a:spcBef>
              <a:spcAft>
                <a:spcPts val="600"/>
              </a:spcAft>
            </a:pPr>
            <a:r>
              <a:rPr lang="en-US" dirty="0" smtClean="0"/>
              <a:t>Receive PAC from OSP and </a:t>
            </a:r>
            <a:r>
              <a:rPr lang="en-US" b="1" dirty="0" smtClean="0"/>
              <a:t>set up sub-budget</a:t>
            </a:r>
            <a:r>
              <a:rPr lang="en-US" dirty="0" smtClean="0"/>
              <a:t>, or</a:t>
            </a:r>
          </a:p>
          <a:p>
            <a:pPr lvl="1">
              <a:spcBef>
                <a:spcPts val="600"/>
              </a:spcBef>
              <a:spcAft>
                <a:spcPts val="600"/>
              </a:spcAft>
            </a:pPr>
            <a:r>
              <a:rPr lang="en-US" dirty="0" smtClean="0"/>
              <a:t>Receive </a:t>
            </a:r>
            <a:r>
              <a:rPr lang="en-US" dirty="0" smtClean="0">
                <a:hlinkClick r:id="rId3"/>
              </a:rPr>
              <a:t>TRANSPASU Form</a:t>
            </a:r>
            <a:r>
              <a:rPr lang="en-US" dirty="0" smtClean="0"/>
              <a:t> from department and </a:t>
            </a:r>
            <a:r>
              <a:rPr lang="en-US" b="1" dirty="0" smtClean="0"/>
              <a:t>set up sub-budget.</a:t>
            </a:r>
            <a:endParaRPr lang="en-US" dirty="0" smtClean="0"/>
          </a:p>
          <a:p>
            <a:pPr lvl="1">
              <a:spcBef>
                <a:spcPts val="600"/>
              </a:spcBef>
              <a:spcAft>
                <a:spcPts val="600"/>
              </a:spcAft>
            </a:pPr>
            <a:r>
              <a:rPr lang="en-US" b="1" dirty="0" smtClean="0"/>
              <a:t>Assign Grant Flag 08 a value of ‘1’</a:t>
            </a:r>
            <a:endParaRPr lang="en-US" dirty="0" smtClean="0"/>
          </a:p>
          <a:p>
            <a:pPr>
              <a:spcBef>
                <a:spcPts val="600"/>
              </a:spcBef>
              <a:spcAft>
                <a:spcPts val="600"/>
              </a:spcAft>
            </a:pPr>
            <a:r>
              <a:rPr lang="en-US" sz="2500" b="1" u="sng" dirty="0" smtClean="0"/>
              <a:t>MAA</a:t>
            </a:r>
            <a:r>
              <a:rPr lang="en-US" sz="2500" b="1" dirty="0" smtClean="0"/>
              <a:t> Populate Grant Flag 08 with the value of ‘2’</a:t>
            </a:r>
            <a:r>
              <a:rPr lang="en-US" sz="2500" dirty="0" smtClean="0"/>
              <a:t> through monthly batch process</a:t>
            </a:r>
            <a:endParaRPr lang="en-US" sz="2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dirty="0" smtClean="0"/>
              <a:t> </a:t>
            </a:r>
            <a:r>
              <a:rPr lang="en-US" sz="2800" b="1" u="sng" dirty="0" smtClean="0"/>
              <a:t>Multi-year Awards</a:t>
            </a:r>
            <a:endParaRPr lang="en-US" sz="2800" u="sng" dirty="0"/>
          </a:p>
        </p:txBody>
      </p:sp>
      <p:sp>
        <p:nvSpPr>
          <p:cNvPr id="3" name="Content Placeholder 2"/>
          <p:cNvSpPr>
            <a:spLocks noGrp="1"/>
          </p:cNvSpPr>
          <p:nvPr>
            <p:ph sz="quarter" idx="1"/>
          </p:nvPr>
        </p:nvSpPr>
        <p:spPr>
          <a:xfrm>
            <a:off x="301752" y="1527048"/>
            <a:ext cx="8461248" cy="4797552"/>
          </a:xfrm>
        </p:spPr>
        <p:txBody>
          <a:bodyPr>
            <a:normAutofit/>
          </a:bodyPr>
          <a:lstStyle/>
          <a:p>
            <a:pPr lvl="0">
              <a:spcBef>
                <a:spcPts val="600"/>
              </a:spcBef>
              <a:spcAft>
                <a:spcPts val="600"/>
              </a:spcAft>
            </a:pPr>
            <a:r>
              <a:rPr lang="en-US" sz="2400" b="1" u="sng" dirty="0" smtClean="0"/>
              <a:t>Multi-year awards</a:t>
            </a:r>
          </a:p>
          <a:p>
            <a:pPr lvl="1">
              <a:spcBef>
                <a:spcPts val="600"/>
              </a:spcBef>
              <a:spcAft>
                <a:spcPts val="600"/>
              </a:spcAft>
            </a:pPr>
            <a:r>
              <a:rPr lang="en-US" dirty="0" smtClean="0"/>
              <a:t>If the initial issue date is prior to December 23, 2011, then Executive Level I cap is applicable to all years of the multi-year award. </a:t>
            </a:r>
          </a:p>
          <a:p>
            <a:pPr lvl="1">
              <a:spcBef>
                <a:spcPts val="600"/>
              </a:spcBef>
              <a:spcAft>
                <a:spcPts val="600"/>
              </a:spcAft>
            </a:pPr>
            <a:r>
              <a:rPr lang="en-US" dirty="0" smtClean="0"/>
              <a:t>If the initial issue date is on or after December 23</a:t>
            </a:r>
            <a:r>
              <a:rPr lang="en-US" baseline="30000" dirty="0" smtClean="0"/>
              <a:t>rd</a:t>
            </a:r>
            <a:r>
              <a:rPr lang="en-US" dirty="0" smtClean="0"/>
              <a:t>, then Executive Level II salary cap will apply to all years of the multi-year award.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Salary Cap</a:t>
            </a:r>
            <a:br>
              <a:rPr lang="en-US" sz="2800" b="1" u="sng" dirty="0" smtClean="0"/>
            </a:br>
            <a:r>
              <a:rPr lang="en-US" sz="2800" b="1" dirty="0" smtClean="0"/>
              <a:t> </a:t>
            </a:r>
            <a:r>
              <a:rPr lang="en-US" sz="2800" b="1" u="sng" dirty="0" smtClean="0"/>
              <a:t>No Cost Extension</a:t>
            </a:r>
            <a:endParaRPr lang="en-US" sz="2800" u="sng" dirty="0"/>
          </a:p>
        </p:txBody>
      </p:sp>
      <p:sp>
        <p:nvSpPr>
          <p:cNvPr id="3" name="Content Placeholder 2"/>
          <p:cNvSpPr>
            <a:spLocks noGrp="1"/>
          </p:cNvSpPr>
          <p:nvPr>
            <p:ph sz="quarter" idx="1"/>
          </p:nvPr>
        </p:nvSpPr>
        <p:spPr>
          <a:xfrm>
            <a:off x="301752" y="1527048"/>
            <a:ext cx="8461248" cy="4797552"/>
          </a:xfrm>
        </p:spPr>
        <p:txBody>
          <a:bodyPr>
            <a:normAutofit fontScale="92500"/>
          </a:bodyPr>
          <a:lstStyle/>
          <a:p>
            <a:pPr lvl="0">
              <a:lnSpc>
                <a:spcPct val="110000"/>
              </a:lnSpc>
              <a:spcBef>
                <a:spcPts val="600"/>
              </a:spcBef>
            </a:pPr>
            <a:r>
              <a:rPr lang="en-US" sz="2600" dirty="0" smtClean="0"/>
              <a:t>If there is a no cost extension</a:t>
            </a:r>
          </a:p>
          <a:p>
            <a:pPr lvl="1">
              <a:lnSpc>
                <a:spcPct val="110000"/>
              </a:lnSpc>
              <a:spcBef>
                <a:spcPts val="600"/>
              </a:spcBef>
            </a:pPr>
            <a:r>
              <a:rPr lang="en-US" dirty="0" smtClean="0"/>
              <a:t>The original award terms and conditions remain unchanged for the period of extension</a:t>
            </a:r>
          </a:p>
          <a:p>
            <a:pPr lvl="1">
              <a:lnSpc>
                <a:spcPct val="110000"/>
              </a:lnSpc>
              <a:spcBef>
                <a:spcPts val="600"/>
              </a:spcBef>
            </a:pPr>
            <a:r>
              <a:rPr lang="en-US" dirty="0" smtClean="0"/>
              <a:t>Award subject to the EL I salary cap for the original grant period will remain at EL I salary cap level for period of extension</a:t>
            </a:r>
          </a:p>
          <a:p>
            <a:pPr lvl="1">
              <a:lnSpc>
                <a:spcPct val="110000"/>
              </a:lnSpc>
              <a:spcBef>
                <a:spcPts val="600"/>
              </a:spcBef>
            </a:pPr>
            <a:r>
              <a:rPr lang="en-US" dirty="0" smtClean="0"/>
              <a:t>No special action is required.</a:t>
            </a:r>
          </a:p>
          <a:p>
            <a:pPr lvl="1">
              <a:lnSpc>
                <a:spcPct val="110000"/>
              </a:lnSpc>
              <a:spcBef>
                <a:spcPts val="600"/>
              </a:spcBef>
            </a:pPr>
            <a:endParaRPr lang="en-US" sz="1100" dirty="0" smtClean="0"/>
          </a:p>
          <a:p>
            <a:pPr lvl="1">
              <a:lnSpc>
                <a:spcPct val="110000"/>
              </a:lnSpc>
              <a:spcBef>
                <a:spcPts val="600"/>
              </a:spcBef>
            </a:pPr>
            <a:r>
              <a:rPr lang="en-US" b="1" u="sng" dirty="0" smtClean="0"/>
              <a:t>PI/Department</a:t>
            </a:r>
          </a:p>
          <a:p>
            <a:pPr lvl="2">
              <a:lnSpc>
                <a:spcPct val="110000"/>
              </a:lnSpc>
              <a:spcBef>
                <a:spcPts val="600"/>
              </a:spcBef>
            </a:pPr>
            <a:r>
              <a:rPr lang="en-US" sz="1900" dirty="0" smtClean="0"/>
              <a:t>No formal action required</a:t>
            </a:r>
          </a:p>
          <a:p>
            <a:pPr lvl="2">
              <a:lnSpc>
                <a:spcPct val="110000"/>
              </a:lnSpc>
              <a:spcBef>
                <a:spcPts val="600"/>
              </a:spcBef>
            </a:pPr>
            <a:r>
              <a:rPr lang="en-US" sz="1900" dirty="0" smtClean="0"/>
              <a:t>Recommended PI/Department verify Grant Flag 08 set at correct value, i.e., set at the value of ‘1’ if the award was funded under EL I salary cap rules, or the value of ‘2’ if the award was funded under EL II salary cap rules.</a:t>
            </a:r>
            <a:endParaRPr lang="en-US" sz="1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b="1" dirty="0" smtClean="0"/>
              <a:t> </a:t>
            </a:r>
            <a:r>
              <a:rPr lang="en-US" dirty="0" smtClean="0"/>
              <a:t/>
            </a:r>
            <a:br>
              <a:rPr lang="en-US" dirty="0" smtClean="0"/>
            </a:br>
            <a:r>
              <a:rPr lang="en-US" sz="3100" b="1" u="sng" dirty="0" smtClean="0"/>
              <a:t>Implementation of New DHHS </a:t>
            </a:r>
            <a:br>
              <a:rPr lang="en-US" sz="3100" b="1" u="sng" dirty="0" smtClean="0"/>
            </a:br>
            <a:r>
              <a:rPr lang="en-US" sz="3100" b="1" u="sng" dirty="0" smtClean="0"/>
              <a:t>Executive Level II Salary Cap</a:t>
            </a:r>
            <a:endParaRPr lang="en-US" dirty="0"/>
          </a:p>
        </p:txBody>
      </p:sp>
      <p:sp>
        <p:nvSpPr>
          <p:cNvPr id="3" name="Content Placeholder 2"/>
          <p:cNvSpPr>
            <a:spLocks noGrp="1"/>
          </p:cNvSpPr>
          <p:nvPr>
            <p:ph sz="quarter" idx="1"/>
          </p:nvPr>
        </p:nvSpPr>
        <p:spPr/>
        <p:txBody>
          <a:bodyPr/>
          <a:lstStyle/>
          <a:p>
            <a:pPr>
              <a:spcBef>
                <a:spcPts val="600"/>
              </a:spcBef>
              <a:spcAft>
                <a:spcPts val="600"/>
              </a:spcAft>
            </a:pPr>
            <a:r>
              <a:rPr lang="en-US" b="1" dirty="0" smtClean="0"/>
              <a:t>Agenda</a:t>
            </a:r>
          </a:p>
          <a:p>
            <a:pPr lvl="1">
              <a:spcBef>
                <a:spcPts val="600"/>
              </a:spcBef>
              <a:spcAft>
                <a:spcPts val="600"/>
              </a:spcAft>
            </a:pPr>
            <a:r>
              <a:rPr lang="en-US" sz="2400" dirty="0" smtClean="0"/>
              <a:t>Brief overview</a:t>
            </a:r>
          </a:p>
          <a:p>
            <a:pPr lvl="1">
              <a:spcBef>
                <a:spcPts val="600"/>
              </a:spcBef>
              <a:spcAft>
                <a:spcPts val="600"/>
              </a:spcAft>
            </a:pPr>
            <a:r>
              <a:rPr lang="en-US" sz="2400" dirty="0" smtClean="0"/>
              <a:t>What that means for the UW</a:t>
            </a:r>
          </a:p>
          <a:p>
            <a:pPr lvl="1">
              <a:spcBef>
                <a:spcPts val="600"/>
              </a:spcBef>
              <a:spcAft>
                <a:spcPts val="600"/>
              </a:spcAft>
            </a:pPr>
            <a:r>
              <a:rPr lang="en-US" sz="2400" dirty="0" smtClean="0"/>
              <a:t>Actions taken to date</a:t>
            </a:r>
          </a:p>
          <a:p>
            <a:pPr lvl="1">
              <a:spcBef>
                <a:spcPts val="600"/>
              </a:spcBef>
              <a:spcAft>
                <a:spcPts val="600"/>
              </a:spcAft>
            </a:pPr>
            <a:r>
              <a:rPr lang="en-US" sz="2400" dirty="0" smtClean="0"/>
              <a:t>Roles &amp; responsibilities</a:t>
            </a:r>
          </a:p>
          <a:p>
            <a:pPr lvl="2">
              <a:spcBef>
                <a:spcPts val="600"/>
              </a:spcBef>
              <a:spcAft>
                <a:spcPts val="600"/>
              </a:spcAft>
            </a:pPr>
            <a:r>
              <a:rPr lang="en-US" dirty="0" smtClean="0"/>
              <a:t>Office of Sponsored Programs (OSP)</a:t>
            </a:r>
          </a:p>
          <a:p>
            <a:pPr lvl="2">
              <a:spcBef>
                <a:spcPts val="600"/>
              </a:spcBef>
              <a:spcAft>
                <a:spcPts val="600"/>
              </a:spcAft>
            </a:pPr>
            <a:r>
              <a:rPr lang="en-US" dirty="0" smtClean="0"/>
              <a:t>Grant &amp; Contract Accounting (GCA)</a:t>
            </a:r>
          </a:p>
          <a:p>
            <a:pPr lvl="2">
              <a:spcBef>
                <a:spcPts val="600"/>
              </a:spcBef>
              <a:spcAft>
                <a:spcPts val="600"/>
              </a:spcAft>
            </a:pPr>
            <a:r>
              <a:rPr lang="en-US" dirty="0" smtClean="0"/>
              <a:t>Management Accounting &amp; Analysis (MAA)</a:t>
            </a:r>
          </a:p>
          <a:p>
            <a:pPr lvl="2">
              <a:spcBef>
                <a:spcPts val="600"/>
              </a:spcBef>
              <a:spcAft>
                <a:spcPts val="600"/>
              </a:spcAft>
            </a:pPr>
            <a:r>
              <a:rPr lang="en-US" dirty="0" smtClean="0"/>
              <a:t>PI/Department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a:t>
            </a:r>
            <a:br>
              <a:rPr lang="en-US" sz="2800" b="1" u="sng" dirty="0" smtClean="0"/>
            </a:br>
            <a:r>
              <a:rPr lang="en-US" sz="2800" b="1" u="sng" dirty="0" smtClean="0"/>
              <a:t>Executive Level II Salary Cap</a:t>
            </a:r>
            <a:endParaRPr lang="en-US" sz="2800" dirty="0"/>
          </a:p>
        </p:txBody>
      </p:sp>
      <p:sp>
        <p:nvSpPr>
          <p:cNvPr id="3" name="Content Placeholder 2"/>
          <p:cNvSpPr>
            <a:spLocks noGrp="1"/>
          </p:cNvSpPr>
          <p:nvPr>
            <p:ph sz="quarter" idx="1"/>
          </p:nvPr>
        </p:nvSpPr>
        <p:spPr/>
        <p:txBody>
          <a:bodyPr/>
          <a:lstStyle/>
          <a:p>
            <a:r>
              <a:rPr lang="en-US" b="1" dirty="0" smtClean="0"/>
              <a:t>Overview</a:t>
            </a:r>
          </a:p>
          <a:p>
            <a:pPr lvl="1"/>
            <a:r>
              <a:rPr lang="en-US" sz="2400" dirty="0" smtClean="0"/>
              <a:t>"None of the funds appropriated in this title shall be used to pay the salary of an individual, through a grant or other extramural mechanism, at a rate in excess of Executive Level II.“</a:t>
            </a:r>
          </a:p>
          <a:p>
            <a:pPr lvl="1"/>
            <a:r>
              <a:rPr lang="en-US" sz="2400" dirty="0" smtClean="0"/>
              <a:t>Affects all ‘funding’ actions</a:t>
            </a:r>
          </a:p>
          <a:p>
            <a:pPr lvl="1"/>
            <a:r>
              <a:rPr lang="en-US" sz="2400" dirty="0" smtClean="0"/>
              <a:t>Does not affect No Cost Extensions</a:t>
            </a:r>
          </a:p>
          <a:p>
            <a:pPr lvl="1"/>
            <a:r>
              <a:rPr lang="en-US" sz="2400" dirty="0" smtClean="0"/>
              <a:t>Not based on grant start date</a:t>
            </a:r>
          </a:p>
          <a:p>
            <a:pPr lvl="1"/>
            <a:r>
              <a:rPr lang="en-US" sz="2400" dirty="0" smtClean="0"/>
              <a:t>Requires institutions to be able to deal with concurrent caps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a:t>
            </a:r>
            <a:br>
              <a:rPr lang="en-US" sz="2800" b="1" u="sng" dirty="0" smtClean="0"/>
            </a:br>
            <a:r>
              <a:rPr lang="en-US" sz="2800" b="1" u="sng" dirty="0" smtClean="0"/>
              <a:t>Executive Level II Salary Cap</a:t>
            </a:r>
            <a:endParaRPr lang="en-US" sz="2800" dirty="0"/>
          </a:p>
        </p:txBody>
      </p:sp>
      <p:sp>
        <p:nvSpPr>
          <p:cNvPr id="3" name="Content Placeholder 2"/>
          <p:cNvSpPr>
            <a:spLocks noGrp="1"/>
          </p:cNvSpPr>
          <p:nvPr>
            <p:ph sz="quarter" idx="1"/>
          </p:nvPr>
        </p:nvSpPr>
        <p:spPr/>
        <p:txBody>
          <a:bodyPr>
            <a:normAutofit/>
          </a:bodyPr>
          <a:lstStyle/>
          <a:p>
            <a:r>
              <a:rPr lang="en-US" b="1" dirty="0" smtClean="0"/>
              <a:t>Overview (cont’d)</a:t>
            </a:r>
          </a:p>
          <a:p>
            <a:pPr lvl="1"/>
            <a:r>
              <a:rPr lang="en-US" sz="2400" dirty="0" smtClean="0"/>
              <a:t>Agencies impacted:</a:t>
            </a:r>
          </a:p>
          <a:p>
            <a:pPr lvl="2"/>
            <a:r>
              <a:rPr lang="en-US" sz="2100" dirty="0" smtClean="0"/>
              <a:t>National Institutes of Health (NIH) </a:t>
            </a:r>
            <a:endParaRPr lang="en-US" sz="1700" dirty="0" smtClean="0"/>
          </a:p>
          <a:p>
            <a:pPr lvl="2"/>
            <a:r>
              <a:rPr lang="en-US" sz="2100" dirty="0" smtClean="0"/>
              <a:t>Substance Abuse and Mental Health Services Administration (SAMHSA)</a:t>
            </a:r>
            <a:endParaRPr lang="en-US" sz="1700" dirty="0" smtClean="0"/>
          </a:p>
          <a:p>
            <a:pPr lvl="2"/>
            <a:r>
              <a:rPr lang="en-US" sz="2100" dirty="0" smtClean="0"/>
              <a:t>Agency for Healthcare Research and Quality (AHRQ)</a:t>
            </a:r>
            <a:endParaRPr lang="en-US" sz="1700" dirty="0" smtClean="0"/>
          </a:p>
          <a:p>
            <a:pPr lvl="2"/>
            <a:r>
              <a:rPr lang="en-US" sz="2100" dirty="0" smtClean="0"/>
              <a:t>Health Resources and Services Administration (HRSA)</a:t>
            </a:r>
            <a:endParaRPr lang="en-US" sz="1700" dirty="0" smtClean="0"/>
          </a:p>
          <a:p>
            <a:pPr lvl="2"/>
            <a:r>
              <a:rPr lang="en-US" sz="2100" dirty="0" smtClean="0"/>
              <a:t>Centers for Disease Control (CDC)</a:t>
            </a:r>
          </a:p>
          <a:p>
            <a:pPr lvl="2"/>
            <a:endParaRPr lang="en-US" sz="2100" dirty="0" smtClean="0"/>
          </a:p>
          <a:p>
            <a:pPr lvl="1">
              <a:buNone/>
            </a:pPr>
            <a:r>
              <a:rPr lang="en-US" sz="2000" dirty="0" smtClean="0"/>
              <a:t>Note – CDC and HRSA not previously subject to salary cap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a:t>
            </a:r>
            <a:br>
              <a:rPr lang="en-US" sz="2800" b="1" u="sng" dirty="0" smtClean="0"/>
            </a:br>
            <a:r>
              <a:rPr lang="en-US" sz="2800" b="1" u="sng" dirty="0" smtClean="0"/>
              <a:t>Executive Level II Salary Cap</a:t>
            </a:r>
            <a:endParaRPr lang="en-US" sz="2800" dirty="0"/>
          </a:p>
        </p:txBody>
      </p:sp>
      <p:sp>
        <p:nvSpPr>
          <p:cNvPr id="3" name="Content Placeholder 2"/>
          <p:cNvSpPr>
            <a:spLocks noGrp="1"/>
          </p:cNvSpPr>
          <p:nvPr>
            <p:ph sz="quarter" idx="1"/>
          </p:nvPr>
        </p:nvSpPr>
        <p:spPr>
          <a:xfrm>
            <a:off x="301752" y="1527048"/>
            <a:ext cx="8004048" cy="4572000"/>
          </a:xfrm>
        </p:spPr>
        <p:txBody>
          <a:bodyPr>
            <a:normAutofit fontScale="92500"/>
          </a:bodyPr>
          <a:lstStyle/>
          <a:p>
            <a:r>
              <a:rPr lang="en-US" b="1" dirty="0" smtClean="0"/>
              <a:t>What does this mean for the UW?</a:t>
            </a:r>
          </a:p>
          <a:p>
            <a:pPr lvl="1"/>
            <a:r>
              <a:rPr lang="en-US" sz="2400" dirty="0" smtClean="0"/>
              <a:t>Need to absorb additional salary cap cost sharing</a:t>
            </a:r>
          </a:p>
          <a:p>
            <a:pPr lvl="1"/>
            <a:r>
              <a:rPr lang="en-US" sz="2400" dirty="0" smtClean="0"/>
              <a:t>Need to identify ways to determine applicable cap by budget</a:t>
            </a:r>
          </a:p>
          <a:p>
            <a:pPr lvl="1"/>
            <a:r>
              <a:rPr lang="en-US" sz="2400" dirty="0" smtClean="0"/>
              <a:t>Changing budget numbers under certain circumstances</a:t>
            </a:r>
          </a:p>
          <a:p>
            <a:pPr lvl="1"/>
            <a:r>
              <a:rPr lang="en-US" sz="2400" dirty="0" smtClean="0"/>
              <a:t>Potential for multiple caps for faculty during an FEC cycle</a:t>
            </a:r>
          </a:p>
          <a:p>
            <a:pPr lvl="1"/>
            <a:r>
              <a:rPr lang="en-US" sz="2400" dirty="0" smtClean="0"/>
              <a:t>Clear coordination among OSP, GCA, MAA, PI/Departments</a:t>
            </a:r>
          </a:p>
          <a:p>
            <a:pPr lvl="1"/>
            <a:r>
              <a:rPr lang="en-US" sz="2400" dirty="0" smtClean="0"/>
              <a:t>Clearly defined roles and responsibilities for above organizations</a:t>
            </a:r>
          </a:p>
          <a:p>
            <a:pPr lvl="1"/>
            <a:r>
              <a:rPr lang="en-US" sz="2400" dirty="0" smtClean="0"/>
              <a:t>Potential change to eFECS to accommodate multiple caps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a:t>
            </a:r>
            <a:br>
              <a:rPr lang="en-US" sz="2800" b="1" u="sng" dirty="0" smtClean="0"/>
            </a:br>
            <a:r>
              <a:rPr lang="en-US" sz="2800" b="1" u="sng" dirty="0" smtClean="0"/>
              <a:t>Executive Level II Salary Cap</a:t>
            </a:r>
            <a:endParaRPr lang="en-US" sz="2800" dirty="0"/>
          </a:p>
        </p:txBody>
      </p:sp>
      <p:sp>
        <p:nvSpPr>
          <p:cNvPr id="3" name="Content Placeholder 2"/>
          <p:cNvSpPr>
            <a:spLocks noGrp="1"/>
          </p:cNvSpPr>
          <p:nvPr>
            <p:ph sz="quarter" idx="1"/>
          </p:nvPr>
        </p:nvSpPr>
        <p:spPr>
          <a:xfrm>
            <a:off x="301752" y="1527048"/>
            <a:ext cx="8004048" cy="4572000"/>
          </a:xfrm>
        </p:spPr>
        <p:txBody>
          <a:bodyPr>
            <a:normAutofit fontScale="92500" lnSpcReduction="10000"/>
          </a:bodyPr>
          <a:lstStyle/>
          <a:p>
            <a:pPr>
              <a:lnSpc>
                <a:spcPct val="110000"/>
              </a:lnSpc>
            </a:pPr>
            <a:r>
              <a:rPr lang="en-US" b="1" dirty="0" smtClean="0"/>
              <a:t>Actions taken to date</a:t>
            </a:r>
          </a:p>
          <a:p>
            <a:pPr lvl="1">
              <a:lnSpc>
                <a:spcPct val="110000"/>
              </a:lnSpc>
            </a:pPr>
            <a:r>
              <a:rPr lang="en-US" sz="2300" dirty="0" smtClean="0"/>
              <a:t>Identification of Grant Flag 08 to distinguish correct salary cap for qualifying budgets</a:t>
            </a:r>
          </a:p>
          <a:p>
            <a:pPr lvl="2">
              <a:lnSpc>
                <a:spcPct val="110000"/>
              </a:lnSpc>
            </a:pPr>
            <a:r>
              <a:rPr lang="en-US" sz="1700" dirty="0" smtClean="0"/>
              <a:t>Value of ‘1’ represents Executive Level I salary cap ($199,700)</a:t>
            </a:r>
          </a:p>
          <a:p>
            <a:pPr lvl="2">
              <a:lnSpc>
                <a:spcPct val="110000"/>
              </a:lnSpc>
            </a:pPr>
            <a:r>
              <a:rPr lang="en-US" sz="1700" dirty="0" smtClean="0"/>
              <a:t>Value of ‘2’ represents Executive Level II salary cap ($179,700)</a:t>
            </a:r>
          </a:p>
          <a:p>
            <a:pPr lvl="2">
              <a:lnSpc>
                <a:spcPct val="110000"/>
              </a:lnSpc>
            </a:pPr>
            <a:r>
              <a:rPr lang="en-US" sz="1700" dirty="0" smtClean="0"/>
              <a:t>Value of ‘7’ represents Other Salary Cap (agency specific </a:t>
            </a:r>
            <a:r>
              <a:rPr lang="en-US" sz="1700" u="sng" dirty="0" smtClean="0"/>
              <a:t>not </a:t>
            </a:r>
            <a:r>
              <a:rPr lang="en-US" sz="1700" dirty="0" smtClean="0"/>
              <a:t>tied to Executive Level salary cap)</a:t>
            </a:r>
          </a:p>
          <a:p>
            <a:pPr lvl="2">
              <a:lnSpc>
                <a:spcPct val="110000"/>
              </a:lnSpc>
            </a:pPr>
            <a:r>
              <a:rPr lang="en-US" sz="1700" dirty="0" smtClean="0"/>
              <a:t>Value of ‘9’ represents No Salary Cap Applies (CDC and HRSA not previously subject to a salary cap but now subject to Executive Level II)</a:t>
            </a:r>
          </a:p>
          <a:p>
            <a:pPr lvl="1">
              <a:lnSpc>
                <a:spcPct val="110000"/>
              </a:lnSpc>
            </a:pPr>
            <a:r>
              <a:rPr lang="en-US" sz="2300" dirty="0" smtClean="0"/>
              <a:t>Initial upload for populating Grant Flag 08 (Based on Start Date of 1/1/2012. Let MAA/GCA know if incorrect)</a:t>
            </a:r>
          </a:p>
          <a:p>
            <a:pPr lvl="1">
              <a:lnSpc>
                <a:spcPct val="110000"/>
              </a:lnSpc>
            </a:pPr>
            <a:r>
              <a:rPr lang="en-US" sz="2300" dirty="0" smtClean="0"/>
              <a:t>Identified roles &amp; responsibilities of units based on ‘least’ amount of administrative effort</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a:t>
            </a:r>
            <a:br>
              <a:rPr lang="en-US" sz="2800" b="1" u="sng" dirty="0" smtClean="0"/>
            </a:br>
            <a:r>
              <a:rPr lang="en-US" sz="2800" b="1" u="sng" dirty="0" smtClean="0"/>
              <a:t>Executive Level II Salary Cap</a:t>
            </a:r>
            <a:endParaRPr lang="en-US" sz="2800" dirty="0"/>
          </a:p>
        </p:txBody>
      </p:sp>
      <p:sp>
        <p:nvSpPr>
          <p:cNvPr id="3" name="Content Placeholder 2"/>
          <p:cNvSpPr>
            <a:spLocks noGrp="1"/>
          </p:cNvSpPr>
          <p:nvPr>
            <p:ph sz="quarter" idx="1"/>
          </p:nvPr>
        </p:nvSpPr>
        <p:spPr>
          <a:xfrm>
            <a:off x="301752" y="1527048"/>
            <a:ext cx="8004048" cy="4572000"/>
          </a:xfrm>
        </p:spPr>
        <p:txBody>
          <a:bodyPr>
            <a:normAutofit/>
          </a:bodyPr>
          <a:lstStyle/>
          <a:p>
            <a:r>
              <a:rPr lang="en-US" b="1" dirty="0" smtClean="0"/>
              <a:t>Roles and Responsibilities</a:t>
            </a:r>
          </a:p>
          <a:p>
            <a:pPr lvl="1"/>
            <a:r>
              <a:rPr lang="en-US" b="1" dirty="0" smtClean="0"/>
              <a:t>PI/Administering Department</a:t>
            </a:r>
            <a:r>
              <a:rPr lang="en-US" dirty="0" smtClean="0"/>
              <a:t> are responsible for</a:t>
            </a:r>
          </a:p>
          <a:p>
            <a:pPr lvl="2"/>
            <a:r>
              <a:rPr lang="en-US" dirty="0" smtClean="0"/>
              <a:t>Ensuring proper salary amounts and distributions are made to sponsored budgets.  </a:t>
            </a:r>
          </a:p>
          <a:p>
            <a:pPr lvl="2"/>
            <a:r>
              <a:rPr lang="en-US" dirty="0" smtClean="0"/>
              <a:t>Includes reviewing budgets to make sure the direct charged salary and cost shared salary, including salary cap cost sharing, is correct</a:t>
            </a:r>
          </a:p>
          <a:p>
            <a:pPr lvl="2"/>
            <a:r>
              <a:rPr lang="en-US" dirty="0" smtClean="0"/>
              <a:t>Making the necessary adjustments if they are not</a:t>
            </a:r>
          </a:p>
          <a:p>
            <a:pPr lvl="2"/>
            <a:r>
              <a:rPr lang="en-US" dirty="0" smtClean="0"/>
              <a:t>When adjustments required it is especially important to make them within each Faculty Effort Certification (FEC) cycle so each FEC captures correct level of effort averaged across the reporting period. </a:t>
            </a:r>
          </a:p>
          <a:p>
            <a:pPr lvl="1"/>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u="sng" dirty="0" smtClean="0"/>
              <a:t>Implementation of New DHHS </a:t>
            </a:r>
            <a:br>
              <a:rPr lang="en-US" sz="2800" b="1" u="sng" dirty="0" smtClean="0"/>
            </a:br>
            <a:r>
              <a:rPr lang="en-US" sz="2800" b="1" u="sng" dirty="0" smtClean="0"/>
              <a:t>Executive Level II Salary Cap</a:t>
            </a:r>
            <a:endParaRPr lang="en-US" sz="2800" dirty="0"/>
          </a:p>
        </p:txBody>
      </p:sp>
      <p:sp>
        <p:nvSpPr>
          <p:cNvPr id="3" name="Content Placeholder 2"/>
          <p:cNvSpPr>
            <a:spLocks noGrp="1"/>
          </p:cNvSpPr>
          <p:nvPr>
            <p:ph sz="quarter" idx="1"/>
          </p:nvPr>
        </p:nvSpPr>
        <p:spPr>
          <a:xfrm>
            <a:off x="301752" y="1527048"/>
            <a:ext cx="8004048" cy="4572000"/>
          </a:xfrm>
        </p:spPr>
        <p:txBody>
          <a:bodyPr>
            <a:normAutofit fontScale="92500"/>
          </a:bodyPr>
          <a:lstStyle/>
          <a:p>
            <a:pPr>
              <a:lnSpc>
                <a:spcPct val="110000"/>
              </a:lnSpc>
            </a:pPr>
            <a:r>
              <a:rPr lang="en-US" b="1" dirty="0" smtClean="0"/>
              <a:t>Roles and Responsibilities (cont’d)</a:t>
            </a:r>
          </a:p>
          <a:p>
            <a:pPr lvl="1">
              <a:lnSpc>
                <a:spcPct val="110000"/>
              </a:lnSpc>
            </a:pPr>
            <a:r>
              <a:rPr lang="en-US" sz="2300" b="1" dirty="0" smtClean="0"/>
              <a:t>Management Accounting &amp; Analysis</a:t>
            </a:r>
            <a:r>
              <a:rPr lang="en-US" sz="2300" dirty="0" smtClean="0"/>
              <a:t> will:</a:t>
            </a:r>
          </a:p>
          <a:p>
            <a:pPr lvl="2">
              <a:lnSpc>
                <a:spcPct val="110000"/>
              </a:lnSpc>
            </a:pPr>
            <a:r>
              <a:rPr lang="en-US" sz="2100" dirty="0" smtClean="0"/>
              <a:t>Continue to perform monthly batch processes to populate Grant Flag 08 for awards from these agencies which are subject to the Executive Level II salary cap, advising campus when complete. </a:t>
            </a:r>
          </a:p>
          <a:p>
            <a:pPr lvl="2">
              <a:lnSpc>
                <a:spcPct val="110000"/>
              </a:lnSpc>
            </a:pPr>
            <a:r>
              <a:rPr lang="en-US" sz="2100" dirty="0" smtClean="0"/>
              <a:t>Awards not included in the monthly batch process for populating Grant Flag 08:</a:t>
            </a:r>
          </a:p>
          <a:p>
            <a:pPr lvl="3">
              <a:lnSpc>
                <a:spcPct val="110000"/>
              </a:lnSpc>
            </a:pPr>
            <a:r>
              <a:rPr lang="en-US" sz="2100" dirty="0" smtClean="0"/>
              <a:t>DHHS awards subject to Executive Level I salary cap which require a value of ‘1’</a:t>
            </a:r>
          </a:p>
          <a:p>
            <a:pPr lvl="3">
              <a:lnSpc>
                <a:spcPct val="110000"/>
              </a:lnSpc>
            </a:pPr>
            <a:r>
              <a:rPr lang="en-US" sz="2100" dirty="0" smtClean="0"/>
              <a:t>Awards from non-DHHS agencies which require a value of ‘7’</a:t>
            </a:r>
          </a:p>
          <a:p>
            <a:pPr lvl="3">
              <a:lnSpc>
                <a:spcPct val="110000"/>
              </a:lnSpc>
            </a:pPr>
            <a:r>
              <a:rPr lang="en-US" sz="2100" dirty="0" smtClean="0"/>
              <a:t>CDC/HRSA awards not subject to salary cap which require a value of ‘9’</a:t>
            </a:r>
          </a:p>
          <a:p>
            <a:pPr lvl="1"/>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555</TotalTime>
  <Words>1797</Words>
  <Application>Microsoft Office PowerPoint</Application>
  <PresentationFormat>On-screen Show (4:3)</PresentationFormat>
  <Paragraphs>194</Paragraphs>
  <Slides>24</Slides>
  <Notes>15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Implementation of New DHHS Executive Level II Salary Cap</vt:lpstr>
      <vt:lpstr>Issue - Implementation of New DHHS Executive Level II Salary Cap </vt:lpstr>
      <vt:lpstr>  Implementation of New DHHS  Executive Level II Salary Cap</vt:lpstr>
      <vt:lpstr>Implementation of New DHHS  Executive Level II Salary Cap</vt:lpstr>
      <vt:lpstr>Implementation of New DHHS  Executive Level II Salary Cap</vt:lpstr>
      <vt:lpstr>Implementation of New DHHS  Executive Level II Salary Cap</vt:lpstr>
      <vt:lpstr>Implementation of New DHHS  Executive Level II Salary Cap</vt:lpstr>
      <vt:lpstr>Implementation of New DHHS  Executive Level II Salary Cap</vt:lpstr>
      <vt:lpstr>Implementation of New DHHS  Executive Level II Salary Cap</vt:lpstr>
      <vt:lpstr>Implementation of New DHHS Salary Cap  New Awards, Non-Competing Continuations</vt:lpstr>
      <vt:lpstr>Implementation of New DHHS Salary Cap  New Awards, Non-Competing Continuations (cont’d)</vt:lpstr>
      <vt:lpstr>Implementation of New DHHS Salary Cap Roles &amp; Responsibilities (cont’d)</vt:lpstr>
      <vt:lpstr>Implementation of New DHHS Salary Cap  SNAP Awards</vt:lpstr>
      <vt:lpstr>Implementation of New DHHS Salary Cap SNAP Awards</vt:lpstr>
      <vt:lpstr>Implementation of New DHHS Salary Cap SNAP Awards (Cont’d)</vt:lpstr>
      <vt:lpstr>Implementation of New DHHS Salary Cap SNAP Awards (Cont’d)</vt:lpstr>
      <vt:lpstr>Implementation of New DHHS Salary Cap  Supplements (Issue Date on or after 12/23/2011)</vt:lpstr>
      <vt:lpstr>Implementation of New DHHS Salary Cap Supplements (cont’d)</vt:lpstr>
      <vt:lpstr>Implementation of New DHHS Salary Cap Supplements (cont’d)</vt:lpstr>
      <vt:lpstr>Implementation of New DHHS Salary Cap  Carry Forwards</vt:lpstr>
      <vt:lpstr>Implementation of New DHHS Salary Cap Carry Forwards (cont’d)</vt:lpstr>
      <vt:lpstr>Implementation of New DHHS Salary Cap Carry Forwards (cont’d)</vt:lpstr>
      <vt:lpstr>Implementation of New DHHS Salary Cap  Multi-year Awards</vt:lpstr>
      <vt:lpstr>Implementation of New DHHS Salary Cap  No Cost Extension</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New DHHS Executive Level II Salary Cap</dc:title>
  <dc:creator>mda1213</dc:creator>
  <cp:lastModifiedBy>mda1213</cp:lastModifiedBy>
  <cp:revision>62</cp:revision>
  <dcterms:created xsi:type="dcterms:W3CDTF">2012-04-23T15:18:10Z</dcterms:created>
  <dcterms:modified xsi:type="dcterms:W3CDTF">2012-04-27T19:17:08Z</dcterms:modified>
</cp:coreProperties>
</file>