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59" r:id="rId3"/>
    <p:sldId id="262" r:id="rId4"/>
    <p:sldId id="265" r:id="rId5"/>
    <p:sldId id="256" r:id="rId6"/>
    <p:sldId id="257" r:id="rId7"/>
    <p:sldId id="261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48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540DB4-0757-4D51-891F-B21824F26C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BC5A4A-58CC-4B2A-A6B3-FA243F3B4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51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54E8B4-E3E7-45E8-8B04-FD26B94F014E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AECC48-D101-4C77-811D-7857C185A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811FE-37F5-4DB6-8227-713356FE1E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ECC48-D101-4C77-811D-7857C185AD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32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ECC48-D101-4C77-811D-7857C185AD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3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3FB7-20CE-44C0-AE00-71EE3893EB20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4ABB-F378-4026-BCC1-34EEF74813C0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051F-9E2D-450E-9BE8-6F3A49783C15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3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BEBB-2E94-4E62-B428-1D6D38E7BCBE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29A1-C8B2-486B-8517-856D20067C88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5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FFF7-23CB-4259-8209-F31106C4BEDF}" type="datetime1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514F-1924-49A4-A7F1-D728E7AA85B1}" type="datetime1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7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2879-0C06-4F89-B671-A08358B11EBF}" type="datetime1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3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C5ED-A945-4A99-A9DF-0E8536B310A6}" type="datetime1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8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AAD8-AFD6-4707-94DA-2DB0011D87B4}" type="datetime1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4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ED8-B1C4-4523-9408-C8DFF5B960AE}" type="datetime1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1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7DC61-1500-405F-8FCD-F687671F4EC8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A44AD-E0FE-4756-B718-D692DCA89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.edu/research/gca/budget/granttracker.html" TargetMode="External"/><Relationship Id="rId2" Type="http://schemas.openxmlformats.org/officeDocument/2006/relationships/hyperlink" Target="http://f2.washington.edu/fm/gca/close-budget/gca-follow-proces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gebren@uw.edu" TargetMode="External"/><Relationship Id="rId5" Type="http://schemas.openxmlformats.org/officeDocument/2006/relationships/hyperlink" Target="mailto:kirsten5@uw.edu" TargetMode="External"/><Relationship Id="rId4" Type="http://schemas.openxmlformats.org/officeDocument/2006/relationships/hyperlink" Target="mailto:GCAHelp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Grant and Contract Accounting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Follow Up </a:t>
            </a:r>
            <a:r>
              <a:rPr lang="en-US" dirty="0" smtClean="0">
                <a:solidFill>
                  <a:schemeClr val="bg1"/>
                </a:solidFill>
              </a:rPr>
              <a:t>Process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MRAM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January 10,2013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6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GCA 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for 2012: Eliminate backlogs</a:t>
            </a:r>
          </a:p>
          <a:p>
            <a:r>
              <a:rPr lang="en-US" dirty="0" smtClean="0"/>
              <a:t>Reduced backlogs significantly but some are still left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28718"/>
            <a:ext cx="8229600" cy="646331"/>
          </a:xfrm>
          <a:prstGeom prst="rect">
            <a:avLst/>
          </a:prstGeom>
          <a:solidFill>
            <a:schemeClr val="accent4"/>
          </a:solidFill>
        </p:spPr>
        <p:txBody>
          <a:bodyPr anchor="ctr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6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GCA Backlog Update</a:t>
            </a:r>
            <a:endParaRPr lang="en-US" sz="36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61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72597"/>
              </p:ext>
            </p:extLst>
          </p:nvPr>
        </p:nvGraphicFramePr>
        <p:xfrm>
          <a:off x="360362" y="1219200"/>
          <a:ext cx="8448676" cy="52577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82838"/>
                <a:gridCol w="2133600"/>
                <a:gridCol w="1981200"/>
                <a:gridCol w="1951038"/>
              </a:tblGrid>
              <a:tr h="635318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Before Change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After Change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% Change</a:t>
                      </a:r>
                      <a:endParaRPr lang="en-US" sz="2000" dirty="0"/>
                    </a:p>
                  </a:txBody>
                  <a:tcPr anchor="ctr"/>
                </a:tc>
              </a:tr>
              <a:tr h="802690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Closing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5478</a:t>
                      </a:r>
                      <a:r>
                        <a:rPr lang="en-US" sz="1800" baseline="0" dirty="0" smtClean="0"/>
                        <a:t> budgets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(Feb 2010)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784 budgets</a:t>
                      </a:r>
                    </a:p>
                    <a:p>
                      <a:pPr algn="ctr"/>
                      <a:r>
                        <a:rPr lang="en-US" sz="1800" dirty="0" smtClean="0"/>
                        <a:t>(Dec 2012)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06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Cost Reimbursable</a:t>
                      </a:r>
                      <a:r>
                        <a:rPr lang="en-US" sz="2000" baseline="0" dirty="0" smtClean="0"/>
                        <a:t> Billing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$8.5 M</a:t>
                      </a:r>
                    </a:p>
                    <a:p>
                      <a:pPr algn="ctr"/>
                      <a:r>
                        <a:rPr lang="en-US" sz="1800" dirty="0" smtClean="0"/>
                        <a:t>(July 2010)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$3.9 M</a:t>
                      </a:r>
                    </a:p>
                    <a:p>
                      <a:pPr algn="ctr"/>
                      <a:r>
                        <a:rPr lang="en-US" sz="1800" dirty="0" smtClean="0"/>
                        <a:t>(Dec 2012)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22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Budget Set-Up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564</a:t>
                      </a:r>
                    </a:p>
                    <a:p>
                      <a:pPr algn="ctr"/>
                      <a:r>
                        <a:rPr lang="en-US" sz="1800" dirty="0" smtClean="0"/>
                        <a:t>(Oct</a:t>
                      </a:r>
                      <a:r>
                        <a:rPr lang="en-US" sz="1800" baseline="0" dirty="0" smtClean="0"/>
                        <a:t> 2010)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</a:p>
                    <a:p>
                      <a:pPr algn="ctr"/>
                      <a:r>
                        <a:rPr lang="en-US" sz="1800" dirty="0" smtClean="0"/>
                        <a:t>(Dec</a:t>
                      </a:r>
                      <a:r>
                        <a:rPr lang="en-US" sz="1800" baseline="0" dirty="0" smtClean="0"/>
                        <a:t> 2012)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150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Fiscal</a:t>
                      </a:r>
                      <a:r>
                        <a:rPr lang="en-US" sz="2000" baseline="0" dirty="0" smtClean="0"/>
                        <a:t> Reports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404 Reports</a:t>
                      </a:r>
                    </a:p>
                    <a:p>
                      <a:pPr algn="ctr"/>
                      <a:r>
                        <a:rPr lang="en-US" sz="1800" dirty="0" smtClean="0"/>
                        <a:t>(Sep 2010)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 Reports</a:t>
                      </a:r>
                    </a:p>
                    <a:p>
                      <a:pPr algn="ctr"/>
                      <a:r>
                        <a:rPr lang="en-US" sz="1800" dirty="0" smtClean="0"/>
                        <a:t>(Dec 2012)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26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Cash</a:t>
                      </a:r>
                      <a:r>
                        <a:rPr lang="en-US" sz="2000" baseline="0" dirty="0" smtClean="0"/>
                        <a:t> in Suspense</a:t>
                      </a:r>
                    </a:p>
                    <a:p>
                      <a:r>
                        <a:rPr lang="en-US" sz="1200" baseline="0" dirty="0" smtClean="0"/>
                        <a:t>(over 30 days in suspense)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$12.6 M</a:t>
                      </a:r>
                    </a:p>
                    <a:p>
                      <a:pPr algn="ctr"/>
                      <a:r>
                        <a:rPr lang="en-US" sz="1800" dirty="0" smtClean="0"/>
                        <a:t>(Sep 2010)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$ 3.4 M</a:t>
                      </a:r>
                    </a:p>
                    <a:p>
                      <a:pPr algn="ctr"/>
                      <a:r>
                        <a:rPr lang="en-US" sz="1800" dirty="0" smtClean="0"/>
                        <a:t>(Dec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2012)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26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Aged</a:t>
                      </a:r>
                      <a:r>
                        <a:rPr lang="en-US" sz="2000" baseline="0" dirty="0" smtClean="0"/>
                        <a:t> Receivables</a:t>
                      </a:r>
                    </a:p>
                    <a:p>
                      <a:r>
                        <a:rPr lang="en-US" sz="1200" baseline="0" dirty="0" smtClean="0"/>
                        <a:t>(over 150 days from Invoice Date)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$10.8 M</a:t>
                      </a:r>
                    </a:p>
                    <a:p>
                      <a:pPr algn="ctr"/>
                      <a:r>
                        <a:rPr lang="en-US" sz="1800" dirty="0" smtClean="0"/>
                        <a:t>(Sep</a:t>
                      </a:r>
                      <a:r>
                        <a:rPr lang="en-US" sz="1800" baseline="0" dirty="0" smtClean="0"/>
                        <a:t> 2010)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$4.9</a:t>
                      </a:r>
                      <a:r>
                        <a:rPr lang="en-US" sz="1800" baseline="0" dirty="0" smtClean="0"/>
                        <a:t> M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(Dec 2012)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7162800" y="4267200"/>
            <a:ext cx="1313124" cy="457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87%</a:t>
            </a:r>
            <a:endParaRPr lang="en-US" sz="1400" b="1" dirty="0"/>
          </a:p>
        </p:txBody>
      </p:sp>
      <p:sp>
        <p:nvSpPr>
          <p:cNvPr id="9" name="Down Arrow 8"/>
          <p:cNvSpPr/>
          <p:nvPr/>
        </p:nvSpPr>
        <p:spPr>
          <a:xfrm>
            <a:off x="7162800" y="5029200"/>
            <a:ext cx="1364125" cy="457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73%</a:t>
            </a:r>
            <a:endParaRPr lang="en-US" sz="1400" b="1" dirty="0"/>
          </a:p>
        </p:txBody>
      </p:sp>
      <p:sp>
        <p:nvSpPr>
          <p:cNvPr id="10" name="Down Arrow 9"/>
          <p:cNvSpPr/>
          <p:nvPr/>
        </p:nvSpPr>
        <p:spPr>
          <a:xfrm>
            <a:off x="7162800" y="2667000"/>
            <a:ext cx="1228725" cy="457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54%</a:t>
            </a:r>
            <a:endParaRPr lang="en-US" sz="1400" b="1" dirty="0"/>
          </a:p>
        </p:txBody>
      </p:sp>
      <p:sp>
        <p:nvSpPr>
          <p:cNvPr id="11" name="Down Arrow 10"/>
          <p:cNvSpPr/>
          <p:nvPr/>
        </p:nvSpPr>
        <p:spPr>
          <a:xfrm>
            <a:off x="7162800" y="3505201"/>
            <a:ext cx="1266825" cy="457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100%</a:t>
            </a:r>
            <a:endParaRPr lang="en-US" sz="1400" b="1" dirty="0"/>
          </a:p>
        </p:txBody>
      </p:sp>
      <p:sp>
        <p:nvSpPr>
          <p:cNvPr id="13" name="Title 6"/>
          <p:cNvSpPr txBox="1">
            <a:spLocks/>
          </p:cNvSpPr>
          <p:nvPr/>
        </p:nvSpPr>
        <p:spPr>
          <a:xfrm>
            <a:off x="380999" y="152400"/>
            <a:ext cx="8416925" cy="954107"/>
          </a:xfrm>
          <a:prstGeom prst="rect">
            <a:avLst/>
          </a:prstGeom>
          <a:solidFill>
            <a:schemeClr val="accent4"/>
          </a:solidFill>
        </p:spPr>
        <p:txBody>
          <a:bodyPr vert="horz" wrap="square" anchor="ctr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Backlog</a:t>
            </a: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Metrics – December 2012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Goal:  Eliminate backlogs by December 2012</a:t>
            </a:r>
            <a:endParaRPr kumimoji="0" lang="en-US" sz="2400" b="1" i="1" strike="noStrike" kern="1200" cap="none" spc="0" normalizeH="0" baseline="0" noProof="0" dirty="0">
              <a:ln w="6350">
                <a:noFill/>
              </a:ln>
              <a:solidFill>
                <a:srgbClr val="FFFF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7172325" y="1981200"/>
            <a:ext cx="1219200" cy="457200"/>
          </a:xfrm>
          <a:prstGeom prst="downArrow">
            <a:avLst>
              <a:gd name="adj1" fmla="val 50000"/>
              <a:gd name="adj2" fmla="val 575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86%</a:t>
            </a:r>
            <a:endParaRPr lang="en-US" sz="1400" b="1" dirty="0"/>
          </a:p>
        </p:txBody>
      </p:sp>
      <p:sp>
        <p:nvSpPr>
          <p:cNvPr id="14" name="Down Arrow 13"/>
          <p:cNvSpPr/>
          <p:nvPr/>
        </p:nvSpPr>
        <p:spPr>
          <a:xfrm>
            <a:off x="7162800" y="5867400"/>
            <a:ext cx="1364125" cy="457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55%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022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GCA FOLLOW UP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Identified 8 topics that are current roadblocks</a:t>
            </a:r>
          </a:p>
          <a:p>
            <a:r>
              <a:rPr lang="en-US" dirty="0"/>
              <a:t>Phased approach:</a:t>
            </a:r>
          </a:p>
          <a:p>
            <a:pPr lvl="1"/>
            <a:r>
              <a:rPr lang="en-US" dirty="0"/>
              <a:t>Phase 1: GCA will implement this </a:t>
            </a:r>
            <a:r>
              <a:rPr lang="en-US" dirty="0" smtClean="0"/>
              <a:t>month</a:t>
            </a:r>
            <a:endParaRPr lang="en-US" dirty="0"/>
          </a:p>
          <a:p>
            <a:pPr lvl="1"/>
            <a:r>
              <a:rPr lang="en-US" dirty="0"/>
              <a:t>Phase 2: Requires coordination with process </a:t>
            </a:r>
            <a:r>
              <a:rPr lang="en-US" dirty="0" smtClean="0"/>
              <a:t>partners</a:t>
            </a:r>
          </a:p>
          <a:p>
            <a:r>
              <a:rPr lang="en-US" dirty="0" smtClean="0"/>
              <a:t>Effective for budgets expiring after 12/31/2012</a:t>
            </a:r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28718"/>
            <a:ext cx="8229600" cy="646331"/>
          </a:xfrm>
          <a:prstGeom prst="rect">
            <a:avLst/>
          </a:prstGeom>
          <a:solidFill>
            <a:schemeClr val="accent4"/>
          </a:solidFill>
        </p:spPr>
        <p:txBody>
          <a:bodyPr anchor="ctr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6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Follow Up Topics</a:t>
            </a:r>
            <a:endParaRPr lang="en-US" sz="36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81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Deficits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invoices pending PI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Unmet cost share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Unmet milestones/deliverables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Fabrication journal vouchers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Balances of funds with programmatic restrictions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Information on sponsor-specific financial reports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28718"/>
            <a:ext cx="8229600" cy="646331"/>
          </a:xfrm>
          <a:prstGeom prst="rect">
            <a:avLst/>
          </a:prstGeom>
          <a:solidFill>
            <a:schemeClr val="accent4"/>
          </a:solidFill>
        </p:spPr>
        <p:txBody>
          <a:bodyPr anchor="ctr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6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Phase 1 Topics</a:t>
            </a:r>
            <a:endParaRPr lang="en-US" sz="36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80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2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sz="3000" dirty="0" smtClean="0"/>
              <a:t>8</a:t>
            </a:r>
            <a:r>
              <a:rPr lang="en-US" dirty="0" smtClean="0"/>
              <a:t>. Open encumbrances</a:t>
            </a:r>
          </a:p>
          <a:p>
            <a:pPr lvl="1"/>
            <a:r>
              <a:rPr lang="en-US" dirty="0" smtClean="0"/>
              <a:t>General purchase order encumbrances</a:t>
            </a:r>
          </a:p>
          <a:p>
            <a:pPr lvl="1"/>
            <a:r>
              <a:rPr lang="en-US" dirty="0" smtClean="0"/>
              <a:t>Field Advances</a:t>
            </a:r>
          </a:p>
          <a:p>
            <a:pPr lvl="1"/>
            <a:r>
              <a:rPr lang="en-US" dirty="0" smtClean="0"/>
              <a:t>Checking Accounts</a:t>
            </a:r>
          </a:p>
          <a:p>
            <a:pPr lvl="1"/>
            <a:r>
              <a:rPr lang="en-US" dirty="0" smtClean="0"/>
              <a:t>03-62 Subcontracts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28718"/>
            <a:ext cx="8229600" cy="646331"/>
          </a:xfrm>
          <a:prstGeom prst="rect">
            <a:avLst/>
          </a:prstGeom>
          <a:solidFill>
            <a:schemeClr val="accent4"/>
          </a:solidFill>
        </p:spPr>
        <p:txBody>
          <a:bodyPr anchor="ctr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6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Phase 2 Topic</a:t>
            </a:r>
            <a:endParaRPr lang="en-US" sz="36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31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Contact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en-US" dirty="0" smtClean="0"/>
              <a:t>First Attempt:</a:t>
            </a:r>
          </a:p>
          <a:p>
            <a:pPr marL="914400" lvl="1" indent="-457200"/>
            <a:r>
              <a:rPr lang="en-US" dirty="0" smtClean="0"/>
              <a:t>Initial </a:t>
            </a:r>
            <a:r>
              <a:rPr lang="en-US" dirty="0" err="1" smtClean="0"/>
              <a:t>GrantTracker</a:t>
            </a:r>
            <a:r>
              <a:rPr lang="en-US" dirty="0" smtClean="0"/>
              <a:t> sent to departmental email account or fiscal contact with 2 week timeline for needed actions to be completed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Second Attempt:</a:t>
            </a:r>
          </a:p>
          <a:p>
            <a:pPr lvl="1"/>
            <a:r>
              <a:rPr lang="en-US" dirty="0" smtClean="0"/>
              <a:t>Follow-up message sent to department administrator and PI, providing 1 additional week for action</a:t>
            </a:r>
          </a:p>
          <a:p>
            <a:pPr marL="57150" indent="0">
              <a:buNone/>
            </a:pPr>
            <a:r>
              <a:rPr lang="en-US" dirty="0" smtClean="0"/>
              <a:t>No response, GCA will take appropriate next step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MRAM JANUARY 2013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28718"/>
            <a:ext cx="8229600" cy="646331"/>
          </a:xfrm>
          <a:prstGeom prst="rect">
            <a:avLst/>
          </a:prstGeom>
          <a:solidFill>
            <a:schemeClr val="accent4"/>
          </a:solidFill>
        </p:spPr>
        <p:txBody>
          <a:bodyPr anchor="ctr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6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Campus Contact Process</a:t>
            </a:r>
            <a:endParaRPr lang="en-US" sz="36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22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28718"/>
            <a:ext cx="8229600" cy="646331"/>
          </a:xfrm>
          <a:prstGeom prst="rect">
            <a:avLst/>
          </a:prstGeom>
          <a:solidFill>
            <a:schemeClr val="accent4"/>
          </a:solidFill>
        </p:spPr>
        <p:txBody>
          <a:bodyPr anchor="ctr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Who do I contact?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1295400"/>
            <a:ext cx="7953375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800" dirty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000" dirty="0" smtClean="0"/>
              <a:t>For more information on GCA’s follow up process, please visit our new webpage: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>
                <a:hlinkClick r:id="rId2"/>
              </a:rPr>
              <a:t>://f2.washington.edu/fm/gca/close-budget/gca-follow-process</a:t>
            </a:r>
            <a:r>
              <a:rPr lang="en-US" sz="2000" dirty="0"/>
              <a:t> </a:t>
            </a:r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000" dirty="0" smtClean="0"/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000" dirty="0" smtClean="0"/>
              <a:t>For </a:t>
            </a:r>
            <a:r>
              <a:rPr lang="en-US" sz="2000" dirty="0"/>
              <a:t>inquiries related to an existing budget number, submit inquiries through GrantTracker:</a:t>
            </a:r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://</a:t>
            </a:r>
            <a:r>
              <a:rPr lang="en-US" sz="19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www.washington.edu/research/gca/budget/granttracker.html</a:t>
            </a:r>
            <a:endParaRPr lang="en-US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en-US" dirty="0"/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000" dirty="0"/>
              <a:t>Or send inquiries to:</a:t>
            </a:r>
            <a:r>
              <a:rPr lang="en-US" dirty="0"/>
              <a:t>	</a:t>
            </a:r>
            <a:r>
              <a:rPr lang="en-US" dirty="0" smtClean="0">
                <a:hlinkClick r:id="rId4"/>
              </a:rPr>
              <a:t>GCAHelp@uw.edu</a:t>
            </a:r>
            <a:r>
              <a:rPr lang="en-US" dirty="0" smtClean="0"/>
              <a:t> </a:t>
            </a:r>
            <a:endParaRPr lang="en-US" dirty="0"/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dirty="0"/>
              <a:t>			</a:t>
            </a:r>
            <a:r>
              <a:rPr lang="en-US" sz="2000" dirty="0"/>
              <a:t>206-616-9995</a:t>
            </a:r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000" dirty="0" smtClean="0"/>
              <a:t>Feedback </a:t>
            </a:r>
            <a:r>
              <a:rPr lang="en-US" sz="2000" dirty="0"/>
              <a:t>for GCA?  Please contact:</a:t>
            </a:r>
          </a:p>
          <a:p>
            <a:pPr lvl="2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000" dirty="0"/>
              <a:t>Kirsten DeFries		</a:t>
            </a:r>
            <a:r>
              <a:rPr lang="en-US" sz="2000" dirty="0" smtClean="0">
                <a:hlinkClick r:id="rId5"/>
              </a:rPr>
              <a:t>kirsten5@uw.edu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543-2597</a:t>
            </a:r>
            <a:endParaRPr lang="en-US" sz="2000" dirty="0"/>
          </a:p>
          <a:p>
            <a:pPr lvl="2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000" dirty="0"/>
              <a:t>Lily </a:t>
            </a:r>
            <a:r>
              <a:rPr lang="en-US" sz="2000" dirty="0" smtClean="0"/>
              <a:t>Gebrenegus	</a:t>
            </a:r>
            <a:r>
              <a:rPr lang="en-US" sz="2000" dirty="0"/>
              <a:t>	</a:t>
            </a:r>
            <a:r>
              <a:rPr lang="en-US" sz="2000" dirty="0" smtClean="0">
                <a:hlinkClick r:id="rId6"/>
              </a:rPr>
              <a:t>lgebren@uw.edu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	543-0817</a:t>
            </a:r>
            <a:endParaRPr lang="en-US" sz="2000" dirty="0"/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800" dirty="0"/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800" dirty="0"/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800" dirty="0">
              <a:cs typeface="Arial" pitchFamily="34" charset="0"/>
            </a:endParaRPr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800" dirty="0">
              <a:cs typeface="Arial" pitchFamily="34" charset="0"/>
            </a:endParaRPr>
          </a:p>
          <a:p>
            <a:pPr lvl="1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800" dirty="0"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6036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372</Words>
  <Application>Microsoft Office PowerPoint</Application>
  <PresentationFormat>On-screen Show (4:3)</PresentationFormat>
  <Paragraphs>108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Grant and Contract Accounting Follow Up Process</vt:lpstr>
      <vt:lpstr>GCA FOLLOW UP</vt:lpstr>
      <vt:lpstr>PowerPoint Presentation</vt:lpstr>
      <vt:lpstr>GCA FOLLOW UP</vt:lpstr>
      <vt:lpstr>PHASE 1 TOPICS</vt:lpstr>
      <vt:lpstr>PHASE 2 TOPIC</vt:lpstr>
      <vt:lpstr>Campus Contact Process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Lily Gebrenegus</dc:creator>
  <cp:lastModifiedBy>SUSAN STONE WILBANKS</cp:lastModifiedBy>
  <cp:revision>15</cp:revision>
  <cp:lastPrinted>2013-01-10T16:31:45Z</cp:lastPrinted>
  <dcterms:created xsi:type="dcterms:W3CDTF">2013-01-09T16:24:49Z</dcterms:created>
  <dcterms:modified xsi:type="dcterms:W3CDTF">2013-01-24T23:28:51Z</dcterms:modified>
</cp:coreProperties>
</file>