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2" r:id="rId5"/>
    <p:sldId id="266" r:id="rId6"/>
    <p:sldId id="268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5204" autoAdjust="0"/>
  </p:normalViewPr>
  <p:slideViewPr>
    <p:cSldViewPr>
      <p:cViewPr>
        <p:scale>
          <a:sx n="95" d="100"/>
          <a:sy n="95" d="100"/>
        </p:scale>
        <p:origin x="-74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F5F7D-8E70-43B3-BEB6-5D2D63F955C1}" type="doc">
      <dgm:prSet loTypeId="urn:microsoft.com/office/officeart/2005/8/layout/hChevron3" loCatId="process" qsTypeId="urn:microsoft.com/office/officeart/2005/8/quickstyle/simple1" qsCatId="simple" csTypeId="urn:microsoft.com/office/officeart/2005/8/colors/accent4_2" csCatId="accent4" phldr="1"/>
      <dgm:spPr/>
    </dgm:pt>
    <dgm:pt modelId="{7C6DEACB-5891-4647-93A8-09CA1F47F2F9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/>
            <a:t>FY12	</a:t>
          </a:r>
          <a:endParaRPr lang="en-US" dirty="0"/>
        </a:p>
      </dgm:t>
    </dgm:pt>
    <dgm:pt modelId="{360928BF-69C9-4546-BF80-B17C4495D0D7}" type="parTrans" cxnId="{3CEFCA86-21D1-4180-874A-1784DFCEFA26}">
      <dgm:prSet/>
      <dgm:spPr/>
      <dgm:t>
        <a:bodyPr/>
        <a:lstStyle/>
        <a:p>
          <a:endParaRPr lang="en-US"/>
        </a:p>
      </dgm:t>
    </dgm:pt>
    <dgm:pt modelId="{B33B69BB-A1FD-4ED5-A081-7C2F18B8D4B6}" type="sibTrans" cxnId="{3CEFCA86-21D1-4180-874A-1784DFCEFA26}">
      <dgm:prSet/>
      <dgm:spPr/>
      <dgm:t>
        <a:bodyPr/>
        <a:lstStyle/>
        <a:p>
          <a:endParaRPr lang="en-US"/>
        </a:p>
      </dgm:t>
    </dgm:pt>
    <dgm:pt modelId="{9DC5EB3E-0F90-4CB9-B1A9-4D7D329F0C8D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/>
            <a:t>FY13</a:t>
          </a:r>
          <a:endParaRPr lang="en-US" dirty="0"/>
        </a:p>
      </dgm:t>
    </dgm:pt>
    <dgm:pt modelId="{82BE86DC-EE32-4C53-9C0B-0FC033D620D8}" type="parTrans" cxnId="{9D4FE500-3752-4473-8BBC-5EE420468292}">
      <dgm:prSet/>
      <dgm:spPr/>
      <dgm:t>
        <a:bodyPr/>
        <a:lstStyle/>
        <a:p>
          <a:endParaRPr lang="en-US"/>
        </a:p>
      </dgm:t>
    </dgm:pt>
    <dgm:pt modelId="{664A46D0-1935-4D05-B175-B55A0AFD8CC5}" type="sibTrans" cxnId="{9D4FE500-3752-4473-8BBC-5EE420468292}">
      <dgm:prSet/>
      <dgm:spPr/>
      <dgm:t>
        <a:bodyPr/>
        <a:lstStyle/>
        <a:p>
          <a:endParaRPr lang="en-US"/>
        </a:p>
      </dgm:t>
    </dgm:pt>
    <dgm:pt modelId="{C2ABBB32-B8A6-485A-8BF5-E2FDC9432522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/>
            <a:t>FY14</a:t>
          </a:r>
          <a:endParaRPr lang="en-US" dirty="0"/>
        </a:p>
      </dgm:t>
    </dgm:pt>
    <dgm:pt modelId="{BEBC6A73-7093-4E51-B5F4-32F313639AB1}" type="parTrans" cxnId="{DD1279F3-FFD5-413B-99AB-A1B6FA4AA271}">
      <dgm:prSet/>
      <dgm:spPr/>
      <dgm:t>
        <a:bodyPr/>
        <a:lstStyle/>
        <a:p>
          <a:endParaRPr lang="en-US"/>
        </a:p>
      </dgm:t>
    </dgm:pt>
    <dgm:pt modelId="{FAE8B95F-3204-4DD7-AFEF-CBC7995556BD}" type="sibTrans" cxnId="{DD1279F3-FFD5-413B-99AB-A1B6FA4AA271}">
      <dgm:prSet/>
      <dgm:spPr/>
      <dgm:t>
        <a:bodyPr/>
        <a:lstStyle/>
        <a:p>
          <a:endParaRPr lang="en-US"/>
        </a:p>
      </dgm:t>
    </dgm:pt>
    <dgm:pt modelId="{51E0429C-3F25-4D8D-9341-D8B07392D9CE}">
      <dgm:prSet/>
      <dgm:spPr>
        <a:solidFill>
          <a:schemeClr val="bg2">
            <a:lumMod val="25000"/>
          </a:schemeClr>
        </a:solidFill>
      </dgm:spPr>
      <dgm:t>
        <a:bodyPr anchor="ctr"/>
        <a:lstStyle/>
        <a:p>
          <a:r>
            <a:rPr lang="en-US" dirty="0" smtClean="0"/>
            <a:t>FY15</a:t>
          </a:r>
          <a:endParaRPr lang="en-US" dirty="0"/>
        </a:p>
      </dgm:t>
    </dgm:pt>
    <dgm:pt modelId="{41291C58-D29D-4715-B0FD-ED6ADC01EEB9}" type="parTrans" cxnId="{8984F6CF-5903-4B60-B72A-F36753EA2407}">
      <dgm:prSet/>
      <dgm:spPr/>
      <dgm:t>
        <a:bodyPr/>
        <a:lstStyle/>
        <a:p>
          <a:endParaRPr lang="en-US"/>
        </a:p>
      </dgm:t>
    </dgm:pt>
    <dgm:pt modelId="{9E54B7D7-4F7A-4C54-8207-3FE8ADC76031}" type="sibTrans" cxnId="{8984F6CF-5903-4B60-B72A-F36753EA2407}">
      <dgm:prSet/>
      <dgm:spPr/>
      <dgm:t>
        <a:bodyPr/>
        <a:lstStyle/>
        <a:p>
          <a:endParaRPr lang="en-US"/>
        </a:p>
      </dgm:t>
    </dgm:pt>
    <dgm:pt modelId="{EACB9177-1579-41EA-823B-94D4EE1525B6}">
      <dgm:prSet/>
      <dgm:spPr>
        <a:solidFill>
          <a:schemeClr val="bg2">
            <a:lumMod val="25000"/>
          </a:schemeClr>
        </a:solidFill>
      </dgm:spPr>
      <dgm:t>
        <a:bodyPr anchor="ctr"/>
        <a:lstStyle/>
        <a:p>
          <a:r>
            <a:rPr lang="en-US" dirty="0" smtClean="0"/>
            <a:t>FY16</a:t>
          </a:r>
          <a:endParaRPr lang="en-US" dirty="0"/>
        </a:p>
      </dgm:t>
    </dgm:pt>
    <dgm:pt modelId="{1E335757-F7C6-4F73-BD10-07B78159EFDB}" type="parTrans" cxnId="{12EA5E37-4367-4DE5-B4C1-731FB203738B}">
      <dgm:prSet/>
      <dgm:spPr/>
      <dgm:t>
        <a:bodyPr/>
        <a:lstStyle/>
        <a:p>
          <a:endParaRPr lang="en-US"/>
        </a:p>
      </dgm:t>
    </dgm:pt>
    <dgm:pt modelId="{25ECA8B6-A216-492A-B2A0-D289CE50C5B0}" type="sibTrans" cxnId="{12EA5E37-4367-4DE5-B4C1-731FB203738B}">
      <dgm:prSet/>
      <dgm:spPr/>
      <dgm:t>
        <a:bodyPr/>
        <a:lstStyle/>
        <a:p>
          <a:endParaRPr lang="en-US"/>
        </a:p>
      </dgm:t>
    </dgm:pt>
    <dgm:pt modelId="{280726EB-C05F-4C55-8BBB-FEB0ED09515E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/>
            <a:t>FY17</a:t>
          </a:r>
          <a:endParaRPr lang="en-US" dirty="0"/>
        </a:p>
      </dgm:t>
    </dgm:pt>
    <dgm:pt modelId="{2D8102E8-F595-42AC-8009-FA5C55CA1069}" type="parTrans" cxnId="{BB6A239D-BBFE-46B3-924D-3E997F117565}">
      <dgm:prSet/>
      <dgm:spPr/>
      <dgm:t>
        <a:bodyPr/>
        <a:lstStyle/>
        <a:p>
          <a:endParaRPr lang="en-US"/>
        </a:p>
      </dgm:t>
    </dgm:pt>
    <dgm:pt modelId="{6F70C725-8DAC-477E-BD43-73DA6185925E}" type="sibTrans" cxnId="{BB6A239D-BBFE-46B3-924D-3E997F117565}">
      <dgm:prSet/>
      <dgm:spPr/>
      <dgm:t>
        <a:bodyPr/>
        <a:lstStyle/>
        <a:p>
          <a:endParaRPr lang="en-US"/>
        </a:p>
      </dgm:t>
    </dgm:pt>
    <dgm:pt modelId="{1F68123D-3852-4E0D-B720-E825BEEEFDEE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/>
            <a:t>FY18</a:t>
          </a:r>
          <a:endParaRPr lang="en-US" dirty="0"/>
        </a:p>
      </dgm:t>
    </dgm:pt>
    <dgm:pt modelId="{ED3805A4-A95A-44E2-8F02-6484B6102AA5}" type="parTrans" cxnId="{B46049E3-D850-4529-99B7-BD93B65809F1}">
      <dgm:prSet/>
      <dgm:spPr/>
      <dgm:t>
        <a:bodyPr/>
        <a:lstStyle/>
        <a:p>
          <a:endParaRPr lang="en-US"/>
        </a:p>
      </dgm:t>
    </dgm:pt>
    <dgm:pt modelId="{86882091-BB44-492D-837F-2CADF81DB40C}" type="sibTrans" cxnId="{B46049E3-D850-4529-99B7-BD93B65809F1}">
      <dgm:prSet/>
      <dgm:spPr/>
      <dgm:t>
        <a:bodyPr/>
        <a:lstStyle/>
        <a:p>
          <a:endParaRPr lang="en-US"/>
        </a:p>
      </dgm:t>
    </dgm:pt>
    <dgm:pt modelId="{140BDF0F-6CBB-4229-AF87-635E1DCB652A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pPr algn="l"/>
          <a:r>
            <a:rPr lang="en-US" dirty="0" smtClean="0"/>
            <a:t>FY11</a:t>
          </a:r>
          <a:endParaRPr lang="en-US" dirty="0"/>
        </a:p>
      </dgm:t>
    </dgm:pt>
    <dgm:pt modelId="{07F580DE-EC7B-490D-BEC7-75CE622FF65E}" type="sibTrans" cxnId="{78E8CEA8-D382-4386-AAAC-FFBEF654D30B}">
      <dgm:prSet/>
      <dgm:spPr/>
      <dgm:t>
        <a:bodyPr/>
        <a:lstStyle/>
        <a:p>
          <a:endParaRPr lang="en-US"/>
        </a:p>
      </dgm:t>
    </dgm:pt>
    <dgm:pt modelId="{01443C63-765E-4380-AB82-207B369AE363}" type="parTrans" cxnId="{78E8CEA8-D382-4386-AAAC-FFBEF654D30B}">
      <dgm:prSet/>
      <dgm:spPr/>
      <dgm:t>
        <a:bodyPr/>
        <a:lstStyle/>
        <a:p>
          <a:endParaRPr lang="en-US"/>
        </a:p>
      </dgm:t>
    </dgm:pt>
    <dgm:pt modelId="{F23FA924-2C6B-4124-9522-AD60981E39D3}" type="pres">
      <dgm:prSet presAssocID="{A30F5F7D-8E70-43B3-BEB6-5D2D63F955C1}" presName="Name0" presStyleCnt="0">
        <dgm:presLayoutVars>
          <dgm:dir/>
          <dgm:resizeHandles val="exact"/>
        </dgm:presLayoutVars>
      </dgm:prSet>
      <dgm:spPr/>
    </dgm:pt>
    <dgm:pt modelId="{355540E0-4F54-42CF-B818-FC18F0AE68B9}" type="pres">
      <dgm:prSet presAssocID="{140BDF0F-6CBB-4229-AF87-635E1DCB652A}" presName="parTxOnly" presStyleLbl="node1" presStyleIdx="0" presStyleCnt="8" custScaleX="59776" custScaleY="75715" custLinFactNeighborX="-29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35610-10C9-4422-ACF4-96C0193E9200}" type="pres">
      <dgm:prSet presAssocID="{07F580DE-EC7B-490D-BEC7-75CE622FF65E}" presName="parSpace" presStyleCnt="0"/>
      <dgm:spPr/>
    </dgm:pt>
    <dgm:pt modelId="{5727FD52-1555-4B30-A244-35D31A54D2EA}" type="pres">
      <dgm:prSet presAssocID="{7C6DEACB-5891-4647-93A8-09CA1F47F2F9}" presName="parTxOnly" presStyleLbl="node1" presStyleIdx="1" presStyleCnt="8" custScaleY="75715" custLinFactNeighborY="-2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772E6-7988-45E5-91E3-E0995A620C8E}" type="pres">
      <dgm:prSet presAssocID="{B33B69BB-A1FD-4ED5-A081-7C2F18B8D4B6}" presName="parSpace" presStyleCnt="0"/>
      <dgm:spPr/>
    </dgm:pt>
    <dgm:pt modelId="{EF10E9B2-FB80-4411-94BA-37574CE5D8EA}" type="pres">
      <dgm:prSet presAssocID="{9DC5EB3E-0F90-4CB9-B1A9-4D7D329F0C8D}" presName="parTxOnly" presStyleLbl="node1" presStyleIdx="2" presStyleCnt="8" custScaleY="75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3732F-E877-4F2C-BCCF-E800ADEEE2E0}" type="pres">
      <dgm:prSet presAssocID="{664A46D0-1935-4D05-B175-B55A0AFD8CC5}" presName="parSpace" presStyleCnt="0"/>
      <dgm:spPr/>
    </dgm:pt>
    <dgm:pt modelId="{973F0810-3C04-447E-AA7C-51CBFA8C8F4C}" type="pres">
      <dgm:prSet presAssocID="{C2ABBB32-B8A6-485A-8BF5-E2FDC9432522}" presName="parTxOnly" presStyleLbl="node1" presStyleIdx="3" presStyleCnt="8" custScaleY="75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8A0B3-3968-4F69-8FD2-89547EF9EE5F}" type="pres">
      <dgm:prSet presAssocID="{FAE8B95F-3204-4DD7-AFEF-CBC7995556BD}" presName="parSpace" presStyleCnt="0"/>
      <dgm:spPr/>
    </dgm:pt>
    <dgm:pt modelId="{88C9E688-5D68-4014-B0AC-7387E9BCAA24}" type="pres">
      <dgm:prSet presAssocID="{51E0429C-3F25-4D8D-9341-D8B07392D9CE}" presName="parTxOnly" presStyleLbl="node1" presStyleIdx="4" presStyleCnt="8" custScaleY="75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8C7A7-AFBC-474A-BC4D-180FA9D4DAAE}" type="pres">
      <dgm:prSet presAssocID="{9E54B7D7-4F7A-4C54-8207-3FE8ADC76031}" presName="parSpace" presStyleCnt="0"/>
      <dgm:spPr/>
    </dgm:pt>
    <dgm:pt modelId="{F024FE68-0122-43FA-989F-7DF9DA791879}" type="pres">
      <dgm:prSet presAssocID="{EACB9177-1579-41EA-823B-94D4EE1525B6}" presName="parTxOnly" presStyleLbl="node1" presStyleIdx="5" presStyleCnt="8" custScaleY="75715" custLinFactNeighborY="-2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3DA0B-8AE2-45BD-AF3C-EF7CD3C95647}" type="pres">
      <dgm:prSet presAssocID="{25ECA8B6-A216-492A-B2A0-D289CE50C5B0}" presName="parSpace" presStyleCnt="0"/>
      <dgm:spPr/>
    </dgm:pt>
    <dgm:pt modelId="{DD96C818-0321-4E1E-AC38-423CAE49549E}" type="pres">
      <dgm:prSet presAssocID="{280726EB-C05F-4C55-8BBB-FEB0ED09515E}" presName="parTxOnly" presStyleLbl="node1" presStyleIdx="6" presStyleCnt="8" custScaleY="75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D40A4-EFCA-4C0A-AD98-F48F3E3C1837}" type="pres">
      <dgm:prSet presAssocID="{6F70C725-8DAC-477E-BD43-73DA6185925E}" presName="parSpace" presStyleCnt="0"/>
      <dgm:spPr/>
    </dgm:pt>
    <dgm:pt modelId="{9FDEE222-9F49-4EC5-B5A7-5712FA81BE14}" type="pres">
      <dgm:prSet presAssocID="{1F68123D-3852-4E0D-B720-E825BEEEFDEE}" presName="parTxOnly" presStyleLbl="node1" presStyleIdx="7" presStyleCnt="8" custScaleY="75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6A239D-BBFE-46B3-924D-3E997F117565}" srcId="{A30F5F7D-8E70-43B3-BEB6-5D2D63F955C1}" destId="{280726EB-C05F-4C55-8BBB-FEB0ED09515E}" srcOrd="6" destOrd="0" parTransId="{2D8102E8-F595-42AC-8009-FA5C55CA1069}" sibTransId="{6F70C725-8DAC-477E-BD43-73DA6185925E}"/>
    <dgm:cxn modelId="{8984F6CF-5903-4B60-B72A-F36753EA2407}" srcId="{A30F5F7D-8E70-43B3-BEB6-5D2D63F955C1}" destId="{51E0429C-3F25-4D8D-9341-D8B07392D9CE}" srcOrd="4" destOrd="0" parTransId="{41291C58-D29D-4715-B0FD-ED6ADC01EEB9}" sibTransId="{9E54B7D7-4F7A-4C54-8207-3FE8ADC76031}"/>
    <dgm:cxn modelId="{8BBA00A0-E957-47CA-B1A6-6EED63F37CC6}" type="presOf" srcId="{EACB9177-1579-41EA-823B-94D4EE1525B6}" destId="{F024FE68-0122-43FA-989F-7DF9DA791879}" srcOrd="0" destOrd="0" presId="urn:microsoft.com/office/officeart/2005/8/layout/hChevron3"/>
    <dgm:cxn modelId="{8C4B9AEA-2049-4EF7-B241-5DD82835B050}" type="presOf" srcId="{A30F5F7D-8E70-43B3-BEB6-5D2D63F955C1}" destId="{F23FA924-2C6B-4124-9522-AD60981E39D3}" srcOrd="0" destOrd="0" presId="urn:microsoft.com/office/officeart/2005/8/layout/hChevron3"/>
    <dgm:cxn modelId="{B46049E3-D850-4529-99B7-BD93B65809F1}" srcId="{A30F5F7D-8E70-43B3-BEB6-5D2D63F955C1}" destId="{1F68123D-3852-4E0D-B720-E825BEEEFDEE}" srcOrd="7" destOrd="0" parTransId="{ED3805A4-A95A-44E2-8F02-6484B6102AA5}" sibTransId="{86882091-BB44-492D-837F-2CADF81DB40C}"/>
    <dgm:cxn modelId="{12EA5E37-4367-4DE5-B4C1-731FB203738B}" srcId="{A30F5F7D-8E70-43B3-BEB6-5D2D63F955C1}" destId="{EACB9177-1579-41EA-823B-94D4EE1525B6}" srcOrd="5" destOrd="0" parTransId="{1E335757-F7C6-4F73-BD10-07B78159EFDB}" sibTransId="{25ECA8B6-A216-492A-B2A0-D289CE50C5B0}"/>
    <dgm:cxn modelId="{9D4FE500-3752-4473-8BBC-5EE420468292}" srcId="{A30F5F7D-8E70-43B3-BEB6-5D2D63F955C1}" destId="{9DC5EB3E-0F90-4CB9-B1A9-4D7D329F0C8D}" srcOrd="2" destOrd="0" parTransId="{82BE86DC-EE32-4C53-9C0B-0FC033D620D8}" sibTransId="{664A46D0-1935-4D05-B175-B55A0AFD8CC5}"/>
    <dgm:cxn modelId="{EC0F3494-4984-4BC7-8BB4-3104BDAFF002}" type="presOf" srcId="{280726EB-C05F-4C55-8BBB-FEB0ED09515E}" destId="{DD96C818-0321-4E1E-AC38-423CAE49549E}" srcOrd="0" destOrd="0" presId="urn:microsoft.com/office/officeart/2005/8/layout/hChevron3"/>
    <dgm:cxn modelId="{78E8CEA8-D382-4386-AAAC-FFBEF654D30B}" srcId="{A30F5F7D-8E70-43B3-BEB6-5D2D63F955C1}" destId="{140BDF0F-6CBB-4229-AF87-635E1DCB652A}" srcOrd="0" destOrd="0" parTransId="{01443C63-765E-4380-AB82-207B369AE363}" sibTransId="{07F580DE-EC7B-490D-BEC7-75CE622FF65E}"/>
    <dgm:cxn modelId="{DD1279F3-FFD5-413B-99AB-A1B6FA4AA271}" srcId="{A30F5F7D-8E70-43B3-BEB6-5D2D63F955C1}" destId="{C2ABBB32-B8A6-485A-8BF5-E2FDC9432522}" srcOrd="3" destOrd="0" parTransId="{BEBC6A73-7093-4E51-B5F4-32F313639AB1}" sibTransId="{FAE8B95F-3204-4DD7-AFEF-CBC7995556BD}"/>
    <dgm:cxn modelId="{6F757D34-216B-468D-B5BC-185424A61E78}" type="presOf" srcId="{7C6DEACB-5891-4647-93A8-09CA1F47F2F9}" destId="{5727FD52-1555-4B30-A244-35D31A54D2EA}" srcOrd="0" destOrd="0" presId="urn:microsoft.com/office/officeart/2005/8/layout/hChevron3"/>
    <dgm:cxn modelId="{2DA0CA43-B65B-4EA6-976D-5FD16AE45F36}" type="presOf" srcId="{C2ABBB32-B8A6-485A-8BF5-E2FDC9432522}" destId="{973F0810-3C04-447E-AA7C-51CBFA8C8F4C}" srcOrd="0" destOrd="0" presId="urn:microsoft.com/office/officeart/2005/8/layout/hChevron3"/>
    <dgm:cxn modelId="{3CEFCA86-21D1-4180-874A-1784DFCEFA26}" srcId="{A30F5F7D-8E70-43B3-BEB6-5D2D63F955C1}" destId="{7C6DEACB-5891-4647-93A8-09CA1F47F2F9}" srcOrd="1" destOrd="0" parTransId="{360928BF-69C9-4546-BF80-B17C4495D0D7}" sibTransId="{B33B69BB-A1FD-4ED5-A081-7C2F18B8D4B6}"/>
    <dgm:cxn modelId="{3E4D349B-3077-4167-9105-6C7DBF7AC181}" type="presOf" srcId="{140BDF0F-6CBB-4229-AF87-635E1DCB652A}" destId="{355540E0-4F54-42CF-B818-FC18F0AE68B9}" srcOrd="0" destOrd="0" presId="urn:microsoft.com/office/officeart/2005/8/layout/hChevron3"/>
    <dgm:cxn modelId="{A6CDD192-8CF2-4EF3-9771-5CD6CE92436F}" type="presOf" srcId="{9DC5EB3E-0F90-4CB9-B1A9-4D7D329F0C8D}" destId="{EF10E9B2-FB80-4411-94BA-37574CE5D8EA}" srcOrd="0" destOrd="0" presId="urn:microsoft.com/office/officeart/2005/8/layout/hChevron3"/>
    <dgm:cxn modelId="{9440ADF0-D75E-420C-993C-37CE3562FCBC}" type="presOf" srcId="{1F68123D-3852-4E0D-B720-E825BEEEFDEE}" destId="{9FDEE222-9F49-4EC5-B5A7-5712FA81BE14}" srcOrd="0" destOrd="0" presId="urn:microsoft.com/office/officeart/2005/8/layout/hChevron3"/>
    <dgm:cxn modelId="{C15D349C-86AE-4D68-A45A-45C94655FC0A}" type="presOf" srcId="{51E0429C-3F25-4D8D-9341-D8B07392D9CE}" destId="{88C9E688-5D68-4014-B0AC-7387E9BCAA24}" srcOrd="0" destOrd="0" presId="urn:microsoft.com/office/officeart/2005/8/layout/hChevron3"/>
    <dgm:cxn modelId="{8AAB1594-1D69-4FDD-BB48-1984CE57B266}" type="presParOf" srcId="{F23FA924-2C6B-4124-9522-AD60981E39D3}" destId="{355540E0-4F54-42CF-B818-FC18F0AE68B9}" srcOrd="0" destOrd="0" presId="urn:microsoft.com/office/officeart/2005/8/layout/hChevron3"/>
    <dgm:cxn modelId="{3BC6CBAF-203A-4ECA-B0EE-12649992E39F}" type="presParOf" srcId="{F23FA924-2C6B-4124-9522-AD60981E39D3}" destId="{54935610-10C9-4422-ACF4-96C0193E9200}" srcOrd="1" destOrd="0" presId="urn:microsoft.com/office/officeart/2005/8/layout/hChevron3"/>
    <dgm:cxn modelId="{65EFCE91-0BA3-4381-993E-162DE950B114}" type="presParOf" srcId="{F23FA924-2C6B-4124-9522-AD60981E39D3}" destId="{5727FD52-1555-4B30-A244-35D31A54D2EA}" srcOrd="2" destOrd="0" presId="urn:microsoft.com/office/officeart/2005/8/layout/hChevron3"/>
    <dgm:cxn modelId="{0054644C-3C50-4D52-949F-958C58A0CF49}" type="presParOf" srcId="{F23FA924-2C6B-4124-9522-AD60981E39D3}" destId="{495772E6-7988-45E5-91E3-E0995A620C8E}" srcOrd="3" destOrd="0" presId="urn:microsoft.com/office/officeart/2005/8/layout/hChevron3"/>
    <dgm:cxn modelId="{33BD674A-DC9F-4D8F-AD73-57AD712B8A4F}" type="presParOf" srcId="{F23FA924-2C6B-4124-9522-AD60981E39D3}" destId="{EF10E9B2-FB80-4411-94BA-37574CE5D8EA}" srcOrd="4" destOrd="0" presId="urn:microsoft.com/office/officeart/2005/8/layout/hChevron3"/>
    <dgm:cxn modelId="{0D89D510-25D9-47BD-B9A3-AEF0E3749D27}" type="presParOf" srcId="{F23FA924-2C6B-4124-9522-AD60981E39D3}" destId="{DE43732F-E877-4F2C-BCCF-E800ADEEE2E0}" srcOrd="5" destOrd="0" presId="urn:microsoft.com/office/officeart/2005/8/layout/hChevron3"/>
    <dgm:cxn modelId="{5B9E3293-F710-4D21-9695-F4434CC6FD80}" type="presParOf" srcId="{F23FA924-2C6B-4124-9522-AD60981E39D3}" destId="{973F0810-3C04-447E-AA7C-51CBFA8C8F4C}" srcOrd="6" destOrd="0" presId="urn:microsoft.com/office/officeart/2005/8/layout/hChevron3"/>
    <dgm:cxn modelId="{9B3894B0-6FC1-4E62-8164-AA33F04C291D}" type="presParOf" srcId="{F23FA924-2C6B-4124-9522-AD60981E39D3}" destId="{3528A0B3-3968-4F69-8FD2-89547EF9EE5F}" srcOrd="7" destOrd="0" presId="urn:microsoft.com/office/officeart/2005/8/layout/hChevron3"/>
    <dgm:cxn modelId="{46185E9A-6E8F-4E1B-A7C3-5234ECCA0D30}" type="presParOf" srcId="{F23FA924-2C6B-4124-9522-AD60981E39D3}" destId="{88C9E688-5D68-4014-B0AC-7387E9BCAA24}" srcOrd="8" destOrd="0" presId="urn:microsoft.com/office/officeart/2005/8/layout/hChevron3"/>
    <dgm:cxn modelId="{B8D81574-ED18-4470-A3BB-A800C5B04447}" type="presParOf" srcId="{F23FA924-2C6B-4124-9522-AD60981E39D3}" destId="{CCA8C7A7-AFBC-474A-BC4D-180FA9D4DAAE}" srcOrd="9" destOrd="0" presId="urn:microsoft.com/office/officeart/2005/8/layout/hChevron3"/>
    <dgm:cxn modelId="{CC0B7B5B-F6D9-4DF1-85E2-DE07551AE8C0}" type="presParOf" srcId="{F23FA924-2C6B-4124-9522-AD60981E39D3}" destId="{F024FE68-0122-43FA-989F-7DF9DA791879}" srcOrd="10" destOrd="0" presId="urn:microsoft.com/office/officeart/2005/8/layout/hChevron3"/>
    <dgm:cxn modelId="{95667423-A5DF-481E-988F-9442C4188A4F}" type="presParOf" srcId="{F23FA924-2C6B-4124-9522-AD60981E39D3}" destId="{9853DA0B-8AE2-45BD-AF3C-EF7CD3C95647}" srcOrd="11" destOrd="0" presId="urn:microsoft.com/office/officeart/2005/8/layout/hChevron3"/>
    <dgm:cxn modelId="{5C903E40-94AC-4508-A852-463A44494B97}" type="presParOf" srcId="{F23FA924-2C6B-4124-9522-AD60981E39D3}" destId="{DD96C818-0321-4E1E-AC38-423CAE49549E}" srcOrd="12" destOrd="0" presId="urn:microsoft.com/office/officeart/2005/8/layout/hChevron3"/>
    <dgm:cxn modelId="{5C91D253-38CF-4AD6-AFFA-E6239DDE6B5D}" type="presParOf" srcId="{F23FA924-2C6B-4124-9522-AD60981E39D3}" destId="{2E1D40A4-EFCA-4C0A-AD98-F48F3E3C1837}" srcOrd="13" destOrd="0" presId="urn:microsoft.com/office/officeart/2005/8/layout/hChevron3"/>
    <dgm:cxn modelId="{06CB371B-D13A-4CCF-87AE-A97A92CF0D95}" type="presParOf" srcId="{F23FA924-2C6B-4124-9522-AD60981E39D3}" destId="{9FDEE222-9F49-4EC5-B5A7-5712FA81BE14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540E0-4F54-42CF-B818-FC18F0AE68B9}">
      <dsp:nvSpPr>
        <dsp:cNvPr id="0" name=""/>
        <dsp:cNvSpPr/>
      </dsp:nvSpPr>
      <dsp:spPr>
        <a:xfrm>
          <a:off x="0" y="169039"/>
          <a:ext cx="836701" cy="423921"/>
        </a:xfrm>
        <a:prstGeom prst="homePlat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FY11</a:t>
          </a:r>
          <a:endParaRPr lang="en-US" sz="1900" kern="1200" dirty="0"/>
        </a:p>
      </dsp:txBody>
      <dsp:txXfrm>
        <a:off x="0" y="169039"/>
        <a:ext cx="730721" cy="423921"/>
      </dsp:txXfrm>
    </dsp:sp>
    <dsp:sp modelId="{5727FD52-1555-4B30-A244-35D31A54D2EA}">
      <dsp:nvSpPr>
        <dsp:cNvPr id="0" name=""/>
        <dsp:cNvSpPr/>
      </dsp:nvSpPr>
      <dsp:spPr>
        <a:xfrm>
          <a:off x="562565" y="156771"/>
          <a:ext cx="1399728" cy="423921"/>
        </a:xfrm>
        <a:prstGeom prst="chevron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FY12	</a:t>
          </a:r>
          <a:endParaRPr lang="en-US" sz="1900" kern="1200" dirty="0"/>
        </a:p>
      </dsp:txBody>
      <dsp:txXfrm>
        <a:off x="774526" y="156771"/>
        <a:ext cx="975807" cy="423921"/>
      </dsp:txXfrm>
    </dsp:sp>
    <dsp:sp modelId="{EF10E9B2-FB80-4411-94BA-37574CE5D8EA}">
      <dsp:nvSpPr>
        <dsp:cNvPr id="0" name=""/>
        <dsp:cNvSpPr/>
      </dsp:nvSpPr>
      <dsp:spPr>
        <a:xfrm>
          <a:off x="1682348" y="169039"/>
          <a:ext cx="1399728" cy="423921"/>
        </a:xfrm>
        <a:prstGeom prst="chevron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FY13</a:t>
          </a:r>
          <a:endParaRPr lang="en-US" sz="1900" kern="1200" dirty="0"/>
        </a:p>
      </dsp:txBody>
      <dsp:txXfrm>
        <a:off x="1894309" y="169039"/>
        <a:ext cx="975807" cy="423921"/>
      </dsp:txXfrm>
    </dsp:sp>
    <dsp:sp modelId="{973F0810-3C04-447E-AA7C-51CBFA8C8F4C}">
      <dsp:nvSpPr>
        <dsp:cNvPr id="0" name=""/>
        <dsp:cNvSpPr/>
      </dsp:nvSpPr>
      <dsp:spPr>
        <a:xfrm>
          <a:off x="2802130" y="169039"/>
          <a:ext cx="1399728" cy="423921"/>
        </a:xfrm>
        <a:prstGeom prst="chevron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FY14</a:t>
          </a:r>
          <a:endParaRPr lang="en-US" sz="1900" kern="1200" dirty="0"/>
        </a:p>
      </dsp:txBody>
      <dsp:txXfrm>
        <a:off x="3014091" y="169039"/>
        <a:ext cx="975807" cy="423921"/>
      </dsp:txXfrm>
    </dsp:sp>
    <dsp:sp modelId="{88C9E688-5D68-4014-B0AC-7387E9BCAA24}">
      <dsp:nvSpPr>
        <dsp:cNvPr id="0" name=""/>
        <dsp:cNvSpPr/>
      </dsp:nvSpPr>
      <dsp:spPr>
        <a:xfrm>
          <a:off x="3921913" y="169039"/>
          <a:ext cx="1399728" cy="423921"/>
        </a:xfrm>
        <a:prstGeom prst="chevron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FY15</a:t>
          </a:r>
          <a:endParaRPr lang="en-US" sz="1900" kern="1200" dirty="0"/>
        </a:p>
      </dsp:txBody>
      <dsp:txXfrm>
        <a:off x="4133874" y="169039"/>
        <a:ext cx="975807" cy="423921"/>
      </dsp:txXfrm>
    </dsp:sp>
    <dsp:sp modelId="{F024FE68-0122-43FA-989F-7DF9DA791879}">
      <dsp:nvSpPr>
        <dsp:cNvPr id="0" name=""/>
        <dsp:cNvSpPr/>
      </dsp:nvSpPr>
      <dsp:spPr>
        <a:xfrm>
          <a:off x="5041696" y="156771"/>
          <a:ext cx="1399728" cy="423921"/>
        </a:xfrm>
        <a:prstGeom prst="chevron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FY16</a:t>
          </a:r>
          <a:endParaRPr lang="en-US" sz="1900" kern="1200" dirty="0"/>
        </a:p>
      </dsp:txBody>
      <dsp:txXfrm>
        <a:off x="5253657" y="156771"/>
        <a:ext cx="975807" cy="423921"/>
      </dsp:txXfrm>
    </dsp:sp>
    <dsp:sp modelId="{DD96C818-0321-4E1E-AC38-423CAE49549E}">
      <dsp:nvSpPr>
        <dsp:cNvPr id="0" name=""/>
        <dsp:cNvSpPr/>
      </dsp:nvSpPr>
      <dsp:spPr>
        <a:xfrm>
          <a:off x="6161479" y="169039"/>
          <a:ext cx="1399728" cy="423921"/>
        </a:xfrm>
        <a:prstGeom prst="chevron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FY17</a:t>
          </a:r>
          <a:endParaRPr lang="en-US" sz="1900" kern="1200" dirty="0"/>
        </a:p>
      </dsp:txBody>
      <dsp:txXfrm>
        <a:off x="6373440" y="169039"/>
        <a:ext cx="975807" cy="423921"/>
      </dsp:txXfrm>
    </dsp:sp>
    <dsp:sp modelId="{9FDEE222-9F49-4EC5-B5A7-5712FA81BE14}">
      <dsp:nvSpPr>
        <dsp:cNvPr id="0" name=""/>
        <dsp:cNvSpPr/>
      </dsp:nvSpPr>
      <dsp:spPr>
        <a:xfrm>
          <a:off x="7281262" y="168826"/>
          <a:ext cx="1399728" cy="424347"/>
        </a:xfrm>
        <a:prstGeom prst="chevron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FY18</a:t>
          </a:r>
          <a:endParaRPr lang="en-US" sz="1900" kern="1200" dirty="0"/>
        </a:p>
      </dsp:txBody>
      <dsp:txXfrm>
        <a:off x="7493436" y="168826"/>
        <a:ext cx="975381" cy="424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E1153-FA86-46DF-B544-36F877690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3437E-15C9-4B23-95D2-B1FC3746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8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3437E-15C9-4B23-95D2-B1FC37462F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0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95C8C-D555-4188-B5EA-F10533022A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3437E-15C9-4B23-95D2-B1FC37462F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3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684412_high_Purp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0"/>
            <a:ext cx="9144000" cy="6858000"/>
          </a:xfrm>
          <a:prstGeom prst="rect">
            <a:avLst/>
          </a:prstGeom>
          <a:solidFill>
            <a:srgbClr val="39275B">
              <a:alpha val="5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8" name="Picture 8" descr="UW_W-Logo_RG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83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5943600"/>
            <a:ext cx="21336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5943600"/>
            <a:ext cx="28956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Monthly Research Administrators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3675" y="5943600"/>
            <a:ext cx="21336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17255"/>
            <a:ext cx="2419350" cy="30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8116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8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959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49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11" name="Picture 10" descr="UW_W-Logo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0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 kern="1200" dirty="0">
                <a:solidFill>
                  <a:srgbClr val="3B185A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10" name="Picture 9" descr="UW_W-Logo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1"/>
            <a:ext cx="2057400" cy="5410200"/>
          </a:xfrm>
        </p:spPr>
        <p:txBody>
          <a:bodyPr vert="eaVert"/>
          <a:lstStyle>
            <a:lvl1pPr>
              <a:defRPr lang="en-US" sz="4400" kern="1200" dirty="0">
                <a:solidFill>
                  <a:srgbClr val="3B185A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10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10" name="Picture 9" descr="UW_W-Logo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3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239000" cy="1143000"/>
          </a:xfrm>
        </p:spPr>
        <p:txBody>
          <a:bodyPr/>
          <a:lstStyle>
            <a:lvl1pPr>
              <a:defRPr lang="en-US" sz="4400" kern="1200" dirty="0">
                <a:solidFill>
                  <a:srgbClr val="3B185A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04850" y="1762125"/>
            <a:ext cx="7600950" cy="448627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7" name="Picture 6" descr="UW_W-Logo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9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6" name="Picture 8" descr="UW_W-Logo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18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1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114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1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4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18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246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3615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11" name="Picture 8" descr="UW_W-Logo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74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18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13" name="Picture 8" descr="UW_W-Logo_RG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539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400" kern="1200" dirty="0">
                <a:solidFill>
                  <a:srgbClr val="3B185A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9" name="Picture 8" descr="UW_W-Logo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9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8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 userDrawn="1"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 userDrawn="1"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21" name="Picture 20" descr="UW_W-Logo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6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066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2672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7018"/>
            <a:ext cx="1939924" cy="24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6686550"/>
            <a:ext cx="9144000" cy="17145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162925" y="6345238"/>
            <a:ext cx="514350" cy="512762"/>
          </a:xfrm>
          <a:prstGeom prst="rect">
            <a:avLst/>
          </a:prstGeom>
          <a:solidFill>
            <a:srgbClr val="39275B"/>
          </a:solidFill>
          <a:ln w="9525">
            <a:noFill/>
            <a:miter lim="800000"/>
            <a:headEnd/>
            <a:tailEnd/>
          </a:ln>
          <a:effectLst>
            <a:outerShdw dist="23000" dir="12660004" rotWithShape="0">
              <a:srgbClr val="808080">
                <a:alpha val="26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charset="-128"/>
            </a:endParaRPr>
          </a:p>
        </p:txBody>
      </p:sp>
      <p:pic>
        <p:nvPicPr>
          <p:cNvPr id="11" name="Picture 10" descr="UW_W-Logo_RG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50238" y="6488113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340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40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675" y="60960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r>
              <a:rPr lang="en-US" smtClean="0"/>
              <a:t>January 10,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4675" y="60960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ＭＳ Ｐゴシック" charset="-128"/>
              </a:defRPr>
            </a:lvl1pPr>
          </a:lstStyle>
          <a:p>
            <a:r>
              <a:rPr lang="en-US" smtClean="0"/>
              <a:t>Monthly Research Administrators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3675" y="60960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CB19E45-1655-4537-9346-FD4A20D5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9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3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HR/Payroll Replacement Project Overview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990600" y="3508375"/>
            <a:ext cx="73152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Monthly Research Administrators Meeting</a:t>
            </a:r>
          </a:p>
          <a:p>
            <a:r>
              <a:rPr lang="en-US" dirty="0" smtClean="0"/>
              <a:t>Presenter: Ryan </a:t>
            </a:r>
            <a:r>
              <a:rPr lang="en-US" dirty="0" err="1" smtClean="0"/>
              <a:t>Markowski</a:t>
            </a:r>
            <a:r>
              <a:rPr lang="en-US" dirty="0" smtClean="0"/>
              <a:t>, Redesign Project Lead  </a:t>
            </a:r>
            <a:endParaRPr lang="en-US" dirty="0"/>
          </a:p>
          <a:p>
            <a:r>
              <a:rPr lang="en-US" sz="2000" dirty="0" smtClean="0"/>
              <a:t>January 10, 2013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9E45-1655-4537-9346-FD4A20D59BA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066800"/>
          </a:xfrm>
        </p:spPr>
        <p:txBody>
          <a:bodyPr/>
          <a:lstStyle/>
          <a:p>
            <a:r>
              <a:rPr lang="en-US" sz="3600" dirty="0" smtClean="0"/>
              <a:t>What is the HR/Payroll Replacement Project?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 </a:t>
            </a:r>
            <a:r>
              <a:rPr lang="en-US" dirty="0" smtClean="0"/>
              <a:t>modern, central Human </a:t>
            </a:r>
            <a:r>
              <a:rPr lang="en-US" dirty="0"/>
              <a:t>Resources </a:t>
            </a:r>
            <a:r>
              <a:rPr lang="en-US" dirty="0" smtClean="0"/>
              <a:t>system and replace many enterprise and departmental systems</a:t>
            </a:r>
          </a:p>
          <a:p>
            <a:r>
              <a:rPr lang="en-US" dirty="0" smtClean="0"/>
              <a:t>Replace HEPPS with modern payroll system</a:t>
            </a:r>
          </a:p>
          <a:p>
            <a:r>
              <a:rPr lang="en-US" dirty="0" smtClean="0"/>
              <a:t>Move to standardized HR and Payroll processes that adhere to higher-</a:t>
            </a:r>
            <a:r>
              <a:rPr lang="en-US" dirty="0" err="1" smtClean="0"/>
              <a:t>ed</a:t>
            </a:r>
            <a:r>
              <a:rPr lang="en-US" dirty="0" smtClean="0"/>
              <a:t> best practices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10, 2013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65855-32F0-425B-A115-509E68C588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Monthly Research Administrators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r>
              <a:rPr lang="en-US" sz="3600" dirty="0" smtClean="0"/>
              <a:t>What Systems will Change?</a:t>
            </a:r>
            <a:endParaRPr lang="en-US" sz="36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1425"/>
            <a:ext cx="2133600" cy="365125"/>
          </a:xfrm>
        </p:spPr>
        <p:txBody>
          <a:bodyPr/>
          <a:lstStyle/>
          <a:p>
            <a:pPr>
              <a:defRPr/>
            </a:pPr>
            <a:fld id="{50865855-32F0-425B-A115-509E68C588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28" y="914400"/>
            <a:ext cx="8002772" cy="592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5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228600" y="1752600"/>
            <a:ext cx="8610601" cy="2933700"/>
          </a:xfrm>
          <a:prstGeom prst="roundRect">
            <a:avLst>
              <a:gd name="adj" fmla="val 7465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266700" y="533400"/>
            <a:ext cx="86868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3B185A"/>
                </a:solidFill>
                <a:latin typeface="+mj-lt"/>
                <a:ea typeface="ＭＳ Ｐゴシック" charset="-128"/>
                <a:cs typeface="ＭＳ Ｐゴシック" charset="-128"/>
              </a:rPr>
              <a:t>Opportunities for Campus Involvement</a:t>
            </a:r>
            <a:endParaRPr lang="en-US" sz="4000" dirty="0">
              <a:solidFill>
                <a:srgbClr val="3B185A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28600" y="1981200"/>
            <a:ext cx="1981200" cy="45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400" b="1" dirty="0" smtClean="0"/>
              <a:t>Feasibility Study</a:t>
            </a:r>
            <a:endParaRPr lang="en-US" sz="1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2438400" y="1981200"/>
            <a:ext cx="1066800" cy="45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400" b="1" dirty="0" smtClean="0"/>
              <a:t>Selection &amp; IPS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191000" y="2667000"/>
            <a:ext cx="838200" cy="3048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Fit/Gap</a:t>
            </a:r>
          </a:p>
        </p:txBody>
      </p:sp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3803502180"/>
              </p:ext>
            </p:extLst>
          </p:nvPr>
        </p:nvGraphicFramePr>
        <p:xfrm>
          <a:off x="228600" y="1238250"/>
          <a:ext cx="86868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" name="5-Point Star 50"/>
          <p:cNvSpPr/>
          <p:nvPr/>
        </p:nvSpPr>
        <p:spPr>
          <a:xfrm>
            <a:off x="2286000" y="2209800"/>
            <a:ext cx="76200" cy="7315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981200" y="2362200"/>
            <a:ext cx="713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Release RFP</a:t>
            </a:r>
            <a:endParaRPr lang="en-US" sz="1000" b="1" dirty="0"/>
          </a:p>
        </p:txBody>
      </p:sp>
      <p:sp>
        <p:nvSpPr>
          <p:cNvPr id="54" name="5-Point Star 53"/>
          <p:cNvSpPr/>
          <p:nvPr/>
        </p:nvSpPr>
        <p:spPr>
          <a:xfrm>
            <a:off x="3581400" y="2209800"/>
            <a:ext cx="76200" cy="7315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124200" y="2362200"/>
            <a:ext cx="685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Contract Signed</a:t>
            </a:r>
          </a:p>
          <a:p>
            <a:pPr algn="ctr"/>
            <a:r>
              <a:rPr lang="en-US" sz="900" b="1" dirty="0" smtClean="0"/>
              <a:t> </a:t>
            </a:r>
            <a:endParaRPr lang="en-US" sz="900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1981200" y="3271319"/>
            <a:ext cx="1066800" cy="381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Redesign Processes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810000" y="2209800"/>
            <a:ext cx="838200" cy="3048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Plan/Kick-Off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572000" y="3200400"/>
            <a:ext cx="838200" cy="3048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Design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029200" y="3657600"/>
            <a:ext cx="838200" cy="381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Configure &amp; Build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486400" y="2590800"/>
            <a:ext cx="1524000" cy="6096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Unit, System, Integration,  &amp; Regression Testing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858000" y="3276600"/>
            <a:ext cx="838200" cy="381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Parallel Processing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467600" y="3733800"/>
            <a:ext cx="838200" cy="2286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Cutover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772400" y="4038600"/>
            <a:ext cx="1066800" cy="381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algn="ctr"/>
            <a:r>
              <a:rPr lang="en-US" sz="1200" b="1" dirty="0" smtClean="0"/>
              <a:t>Stabilization &amp; Optimization</a:t>
            </a:r>
          </a:p>
        </p:txBody>
      </p:sp>
      <p:sp>
        <p:nvSpPr>
          <p:cNvPr id="2" name="Oval 1"/>
          <p:cNvSpPr/>
          <p:nvPr/>
        </p:nvSpPr>
        <p:spPr>
          <a:xfrm>
            <a:off x="1752600" y="2971800"/>
            <a:ext cx="1485900" cy="95778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45629" y="3029894"/>
            <a:ext cx="1116971" cy="6562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4953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Indicates key periods for HR/Payroll Professional input into process and system design</a:t>
            </a:r>
          </a:p>
        </p:txBody>
      </p:sp>
      <p:sp>
        <p:nvSpPr>
          <p:cNvPr id="60" name="Oval 59"/>
          <p:cNvSpPr/>
          <p:nvPr/>
        </p:nvSpPr>
        <p:spPr>
          <a:xfrm>
            <a:off x="323850" y="5029200"/>
            <a:ext cx="514350" cy="43495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21425"/>
            <a:ext cx="2133600" cy="365125"/>
          </a:xfrm>
        </p:spPr>
        <p:txBody>
          <a:bodyPr/>
          <a:lstStyle/>
          <a:p>
            <a:r>
              <a:rPr lang="en-US" smtClean="0"/>
              <a:t>January 10, 2013</a:t>
            </a:r>
            <a:endParaRPr lang="en-US" dirty="0"/>
          </a:p>
        </p:txBody>
      </p:sp>
      <p:sp>
        <p:nvSpPr>
          <p:cNvPr id="28" name="Slide Number Placeholder 5"/>
          <p:cNvSpPr txBox="1">
            <a:spLocks/>
          </p:cNvSpPr>
          <p:nvPr/>
        </p:nvSpPr>
        <p:spPr>
          <a:xfrm>
            <a:off x="6934200" y="63214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50865855-32F0-425B-A115-509E68C588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9E45-1655-4537-9346-FD4A20D59BAF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Monthly Research Administrators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49788" y="76200"/>
            <a:ext cx="6284612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Business Process Redesign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268588" y="3941380"/>
            <a:ext cx="8538243" cy="1926020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Keys to Achieving Objectives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Start with a process that is already working well at other higher-</a:t>
            </a:r>
            <a:r>
              <a:rPr lang="en-US" sz="1600" dirty="0" err="1" smtClean="0">
                <a:solidFill>
                  <a:schemeClr val="tx1"/>
                </a:solidFill>
              </a:rPr>
              <a:t>ed</a:t>
            </a:r>
            <a:r>
              <a:rPr lang="en-US" sz="1600" dirty="0" smtClean="0">
                <a:solidFill>
                  <a:schemeClr val="tx1"/>
                </a:solidFill>
              </a:rPr>
              <a:t> institutions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Select owners for each process, who: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Select process leads and focus group </a:t>
            </a:r>
            <a:r>
              <a:rPr lang="en-US" sz="1600" dirty="0" smtClean="0">
                <a:solidFill>
                  <a:schemeClr val="tx1"/>
                </a:solidFill>
              </a:rPr>
              <a:t>members who, as a group, form a good representation of all units across the University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Sign-off that the objectives are met for each process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Invite involvement in the workshops from all Academic and University units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1037" y="914400"/>
            <a:ext cx="8585794" cy="990600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Objectives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Design standard HR/Payroll processes the meet the needs of the University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Understand and document the change impact of moving to new processes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21425"/>
            <a:ext cx="2133600" cy="365125"/>
          </a:xfrm>
        </p:spPr>
        <p:txBody>
          <a:bodyPr/>
          <a:lstStyle/>
          <a:p>
            <a:r>
              <a:rPr lang="en-US" smtClean="0"/>
              <a:t>January 10, 2013</a:t>
            </a:r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/>
        </p:nvSpPr>
        <p:spPr>
          <a:xfrm>
            <a:off x="6934200" y="63214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50865855-32F0-425B-A115-509E68C588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1037" y="2160759"/>
            <a:ext cx="8658151" cy="1496841"/>
            <a:chOff x="221037" y="1703559"/>
            <a:chExt cx="8658151" cy="1496841"/>
          </a:xfrm>
        </p:grpSpPr>
        <p:grpSp>
          <p:nvGrpSpPr>
            <p:cNvPr id="2" name="Group 1"/>
            <p:cNvGrpSpPr/>
            <p:nvPr/>
          </p:nvGrpSpPr>
          <p:grpSpPr>
            <a:xfrm>
              <a:off x="268588" y="2112596"/>
              <a:ext cx="8610600" cy="1087804"/>
              <a:chOff x="196231" y="2632403"/>
              <a:chExt cx="8610600" cy="1087804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gray">
              <a:xfrm>
                <a:off x="1948831" y="2632403"/>
                <a:ext cx="1481138" cy="104933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500" b="1" dirty="0" smtClean="0">
                    <a:solidFill>
                      <a:schemeClr val="bg1"/>
                    </a:solidFill>
                  </a:rPr>
                  <a:t>Process Leads Adapt Process 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(1- 4 people)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gray">
              <a:xfrm>
                <a:off x="3777631" y="2635031"/>
                <a:ext cx="1481138" cy="104933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lang="en-US" sz="1500" b="1" dirty="0" smtClean="0">
                    <a:solidFill>
                      <a:schemeClr val="bg1"/>
                    </a:solidFill>
                  </a:rPr>
                  <a:t>Focus Group to </a:t>
                </a:r>
                <a:r>
                  <a:rPr lang="en-US" sz="1400" b="1" dirty="0" smtClean="0">
                    <a:solidFill>
                      <a:schemeClr val="bg1"/>
                    </a:solidFill>
                  </a:rPr>
                  <a:t>Adapt Process &amp; Assess Changes</a:t>
                </a:r>
              </a:p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lang="en-US" sz="16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(5 – 20 people)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gray">
              <a:xfrm>
                <a:off x="5530231" y="2635031"/>
                <a:ext cx="1479793" cy="104933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lang="en-US" sz="1500" b="1" dirty="0" smtClean="0">
                    <a:solidFill>
                      <a:schemeClr val="bg1"/>
                    </a:solidFill>
                  </a:rPr>
                  <a:t>Accenture Technical Review of Process Flow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gray">
              <a:xfrm>
                <a:off x="7325693" y="2632403"/>
                <a:ext cx="1481138" cy="104933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lang="en-US" sz="1400" b="1" dirty="0" smtClean="0">
                    <a:solidFill>
                      <a:schemeClr val="bg1"/>
                    </a:solidFill>
                  </a:rPr>
                  <a:t>Workshop To Validate Process &amp; Change Impact</a:t>
                </a:r>
              </a:p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lang="en-US" sz="1400" dirty="0" smtClean="0">
                    <a:solidFill>
                      <a:schemeClr val="bg1"/>
                    </a:solidFill>
                  </a:rPr>
                  <a:t>(20 – 50 people)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AutoShape 8"/>
              <p:cNvSpPr>
                <a:spLocks noChangeArrowheads="1"/>
              </p:cNvSpPr>
              <p:nvPr/>
            </p:nvSpPr>
            <p:spPr bwMode="gray">
              <a:xfrm rot="5400000">
                <a:off x="3195565" y="3098343"/>
                <a:ext cx="752107" cy="197575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10" name="AutoShape 9"/>
              <p:cNvSpPr>
                <a:spLocks noChangeArrowheads="1"/>
              </p:cNvSpPr>
              <p:nvPr/>
            </p:nvSpPr>
            <p:spPr bwMode="gray">
              <a:xfrm rot="5400000">
                <a:off x="5023691" y="3099011"/>
                <a:ext cx="752111" cy="196231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11" name="AutoShape 10"/>
              <p:cNvSpPr>
                <a:spLocks noChangeArrowheads="1"/>
              </p:cNvSpPr>
              <p:nvPr/>
            </p:nvSpPr>
            <p:spPr bwMode="gray">
              <a:xfrm rot="5400000">
                <a:off x="6776291" y="3097423"/>
                <a:ext cx="752111" cy="196231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16" name="Flowchart: Document 15"/>
              <p:cNvSpPr/>
              <p:nvPr/>
            </p:nvSpPr>
            <p:spPr>
              <a:xfrm>
                <a:off x="196231" y="2660266"/>
                <a:ext cx="1478824" cy="1059941"/>
              </a:xfrm>
              <a:prstGeom prst="flowChartDocumen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1" dirty="0" smtClean="0"/>
                  <a:t>Accenture Best Practice Process Inputs</a:t>
                </a:r>
                <a:endParaRPr lang="en-US" sz="1500" b="1" dirty="0"/>
              </a:p>
            </p:txBody>
          </p:sp>
          <p:sp>
            <p:nvSpPr>
              <p:cNvPr id="17" name="AutoShape 8"/>
              <p:cNvSpPr>
                <a:spLocks noChangeArrowheads="1"/>
              </p:cNvSpPr>
              <p:nvPr/>
            </p:nvSpPr>
            <p:spPr bwMode="gray">
              <a:xfrm rot="5400000">
                <a:off x="1442965" y="3058285"/>
                <a:ext cx="752107" cy="197575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221037" y="1703559"/>
              <a:ext cx="3893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+mn-lt"/>
                </a:rPr>
                <a:t>Process for Achieving Objectives</a:t>
              </a:r>
              <a:endParaRPr lang="en-US" sz="2000" b="1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742765" y="3581400"/>
            <a:ext cx="1729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Unit Representation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262262" y="3581400"/>
            <a:ext cx="1729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Unit Representatives</a:t>
            </a:r>
            <a:endParaRPr lang="en-US" sz="1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9E45-1655-4537-9346-FD4A20D59BAF}" type="slidenum">
              <a:rPr lang="en-US" smtClean="0"/>
              <a:t>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Monthly Research Administrators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78388" y="76200"/>
            <a:ext cx="6284612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Workshop Schedule &amp; Involvement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268588" y="4800600"/>
            <a:ext cx="8799212" cy="1368425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How do we ensure each unit has the opportunity to participate in the workshops?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Sent out survey request to admin forum attendees on the first four workshops (12 of 29 responded)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Working with unit leadership to select person to serve as project liaisons to: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Recommend participants </a:t>
            </a:r>
            <a:r>
              <a:rPr lang="en-US" sz="1600" dirty="0" smtClean="0">
                <a:solidFill>
                  <a:schemeClr val="tx1"/>
                </a:solidFill>
              </a:rPr>
              <a:t>for each of the remaining workshops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Serve as long-term unit representative for HR/Payroll replacement project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47675" y="6321425"/>
            <a:ext cx="2133600" cy="365125"/>
          </a:xfrm>
        </p:spPr>
        <p:txBody>
          <a:bodyPr/>
          <a:lstStyle/>
          <a:p>
            <a:r>
              <a:rPr lang="en-US" smtClean="0"/>
              <a:t>January 10, 2013</a:t>
            </a:r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/>
        </p:nvSpPr>
        <p:spPr>
          <a:xfrm>
            <a:off x="6934200" y="63214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50865855-32F0-425B-A115-509E68C5885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97280"/>
              </p:ext>
            </p:extLst>
          </p:nvPr>
        </p:nvGraphicFramePr>
        <p:xfrm>
          <a:off x="221038" y="762000"/>
          <a:ext cx="8705699" cy="38195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3671"/>
                <a:gridCol w="2040491"/>
                <a:gridCol w="838200"/>
                <a:gridCol w="228600"/>
                <a:gridCol w="1447800"/>
                <a:gridCol w="2057400"/>
                <a:gridCol w="849537"/>
              </a:tblGrid>
              <a:tr h="2336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Workshop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Owners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Workshop</a:t>
                      </a:r>
                      <a:endParaRPr lang="en-US" sz="1200" dirty="0"/>
                    </a:p>
                  </a:txBody>
                  <a:tcPr/>
                </a:tc>
              </a:tr>
              <a:tr h="18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On-Cycle Payroll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Cindy Gregovich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Violence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Prevention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Liz Coveney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26-Mar</a:t>
                      </a: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Off-Cycle Payroll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Cindy Gregovich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19-Dec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On-Going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Year-End Payroll Processing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Cindy Gregovich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27-Mar</a:t>
                      </a: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Shelley Middlebrooks, Rhonda Forman, Shelley Kostrinsky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7-Jan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Talent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Acquisition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Jessie Garcia, Nicki McCraw, Rhonda Forman, Shelley Kostrinsky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28-Mar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Katy Dwyer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16-Jan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Administering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 Relations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Peter Denis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 (Mar)</a:t>
                      </a:r>
                    </a:p>
                  </a:txBody>
                  <a:tcPr marL="9525" marR="9525" marT="9525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Workforce Mgmt.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Jessie Garcia, Nicki McCraw, Rhonda Forman, Cindy Gregovich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4-Mar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Collection and Timekeeping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Jessie Garcia, Nicki McCraw, Cindy Gregovich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1-Apr</a:t>
                      </a:r>
                    </a:p>
                  </a:txBody>
                  <a:tcPr marL="9525" marR="9525" marT="9525" marB="0" anchor="b"/>
                </a:tc>
              </a:tr>
              <a:tr h="121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Leave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Jessie Garcia, Nicki McCraw, Shelley Kostrinsky, Elizabeth Cherry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7-Mar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Jessie Garcia, Nicki McCraw, Rhonda Forman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9-Apr</a:t>
                      </a: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Ujima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Donalson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Nicki McCraw, Rhonda Forman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12-Mar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Jessie Garcia, Nicki McCraw, Rhonda Forman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15-Apr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Mgmt.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Jessie Garcia, Nicki McCraw, Rhonda Forman, Shelley Kostrinsky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14-Mar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Position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Gary Quarforth, Shelley Middlebrooks, Rhonda Forman, Shelley Kostrinsky, Cindy Gregovich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 (Apr)</a:t>
                      </a:r>
                    </a:p>
                  </a:txBody>
                  <a:tcPr marL="9525" marR="9525" marT="9525" marB="0" anchor="b"/>
                </a:tc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EH&amp;S - Hazards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Incidents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Colleen Pike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19-Mar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Liz Coveney, Rhonda Forman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 (Apr)</a:t>
                      </a:r>
                    </a:p>
                  </a:txBody>
                  <a:tcPr marL="9525" marR="9525" marT="9525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Disability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Accommodation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Jessie Garcia, Liz Coveney, Nicki McCraw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21-Mar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905000" y="6268928"/>
            <a:ext cx="5319205" cy="383404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Questions about BPR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</a:rPr>
              <a:t>Ryan Markowski, BPR Project Lead, 206-221-5065 or pmarkows@u.washington.edu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9E45-1655-4537-9346-FD4A20D59B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P Replacement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685BE6350EDC449D27CFC123FD6DE5" ma:contentTypeVersion="9" ma:contentTypeDescription="Create a new document." ma:contentTypeScope="" ma:versionID="3d764649ea4b045bacad4c4a5013e054">
  <xsd:schema xmlns:xsd="http://www.w3.org/2001/XMLSchema" xmlns:xs="http://www.w3.org/2001/XMLSchema" xmlns:p="http://schemas.microsoft.com/office/2006/metadata/properties" xmlns:ns2="602dd30e-acfb-417b-96eb-823f74e52c74" targetNamespace="http://schemas.microsoft.com/office/2006/metadata/properties" ma:root="true" ma:fieldsID="46d6bc7787887a8e42c91f53e4dbe5e9" ns2:_="">
    <xsd:import namespace="602dd30e-acfb-417b-96eb-823f74e52c74"/>
    <xsd:element name="properties">
      <xsd:complexType>
        <xsd:sequence>
          <xsd:element name="documentManagement">
            <xsd:complexType>
              <xsd:all>
                <xsd:element ref="ns2:Frequently_x0020_Used_x0020_Document_x003f_" minOccurs="0"/>
                <xsd:element ref="ns2:PM_x0020_Cateogry" minOccurs="0"/>
                <xsd:element ref="ns2:Related_x0020_Business_x0020_Process" minOccurs="0"/>
                <xsd:element ref="ns2:Related_x0020_Organization" minOccurs="0"/>
                <xsd:element ref="ns2:Related_x0020_Meeting" minOccurs="0"/>
                <xsd:element ref="ns2:Related_x0020_Meeting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dd30e-acfb-417b-96eb-823f74e52c74" elementFormDefault="qualified">
    <xsd:import namespace="http://schemas.microsoft.com/office/2006/documentManagement/types"/>
    <xsd:import namespace="http://schemas.microsoft.com/office/infopath/2007/PartnerControls"/>
    <xsd:element name="Frequently_x0020_Used_x0020_Document_x003f_" ma:index="1" nillable="true" ma:displayName="Frequently Used Document?" ma:default="0" ma:description="Check to display in Frequently Used View" ma:internalName="Frequently_x0020_Used_x0020_Document_x003f_">
      <xsd:simpleType>
        <xsd:restriction base="dms:Boolean"/>
      </xsd:simpleType>
    </xsd:element>
    <xsd:element name="PM_x0020_Cateogry" ma:index="2" nillable="true" ma:displayName="PM Category" ma:format="Dropdown" ma:internalName="PM_x0020_Cateogry">
      <xsd:simpleType>
        <xsd:union memberTypes="dms:Text">
          <xsd:simpleType>
            <xsd:restriction base="dms:Choice">
              <xsd:enumeration value="Business Processes"/>
              <xsd:enumeration value="Business Process Statements"/>
              <xsd:enumeration value="Change Management: Change Network"/>
              <xsd:enumeration value="Change Management: Plans"/>
              <xsd:enumeration value="Change Management: Stakeholder Management"/>
              <xsd:enumeration value="Change Management: Supporting Documents"/>
              <xsd:enumeration value="Communications: BPR"/>
              <xsd:enumeration value="Communications: Charter"/>
              <xsd:enumeration value="Communications: General"/>
              <xsd:enumeration value="Communications: Graphics"/>
              <xsd:enumeration value="Communications: Other Materials"/>
              <xsd:enumeration value="Communications: Plans"/>
              <xsd:enumeration value="Communications: Presentations"/>
              <xsd:enumeration value="Communications: RFP"/>
              <xsd:enumeration value="Communications: Supporting Documents"/>
              <xsd:enumeration value="Communications: Templates"/>
              <xsd:enumeration value="Evaluation"/>
              <xsd:enumeration value="Feasibility Study Documents"/>
              <xsd:enumeration value="HRP Teams/Committees"/>
              <xsd:enumeration value="Interfaces"/>
              <xsd:enumeration value="Issues &amp; Action Items"/>
              <xsd:enumeration value="Laws &amp; Regulations"/>
              <xsd:enumeration value="Maintenance Projects"/>
              <xsd:enumeration value="Meeting Materials (Agenda/Preso/Minutes)"/>
              <xsd:enumeration value="NDAs"/>
              <xsd:enumeration value="Other Requirement Sources"/>
              <xsd:enumeration value="Peer Research"/>
              <xsd:enumeration value="Position Papers/Issue Briefing"/>
              <xsd:enumeration value="Pre-Transition"/>
              <xsd:enumeration value="Program Management"/>
              <xsd:enumeration value="Project Scope/Decomposition"/>
              <xsd:enumeration value="Project Sequencing"/>
              <xsd:enumeration value="Requirements"/>
              <xsd:enumeration value="Requirements Validation"/>
              <xsd:enumeration value="Research/Informative Documents"/>
              <xsd:enumeration value="RFI Examples"/>
              <xsd:enumeration value="RFP"/>
              <xsd:enumeration value="RFP Demos"/>
              <xsd:enumeration value="RFP Guidebooks"/>
              <xsd:enumeration value="RFP Weighting/Scoring"/>
              <xsd:enumeration value="Solution Documents"/>
              <xsd:enumeration value="Stakeholder Meeting Notes"/>
              <xsd:enumeration value="Vendor Phone Interview Results"/>
              <xsd:enumeration value="Vendor Sessions - Informal"/>
              <xsd:enumeration value="Vendor Session Results"/>
            </xsd:restriction>
          </xsd:simpleType>
        </xsd:union>
      </xsd:simpleType>
    </xsd:element>
    <xsd:element name="Related_x0020_Business_x0020_Process" ma:index="3" nillable="true" ma:displayName="Related Business Process" ma:format="Dropdown" ma:internalName="Related_x0020_Business_x0020_Process">
      <xsd:simpleType>
        <xsd:union memberTypes="dms:Text">
          <xsd:simpleType>
            <xsd:restriction base="dms:Choice">
              <xsd:enumeration value="All"/>
              <xsd:enumeration value="Benefits Administration"/>
              <xsd:enumeration value="Compensation Management"/>
              <xsd:enumeration value="Employee Relations"/>
              <xsd:enumeration value="Labor Relations"/>
              <xsd:enumeration value="Labor Distribution"/>
              <xsd:enumeration value="Payroll"/>
              <xsd:enumeration value="Position Management"/>
              <xsd:enumeration value="Regulatory/Compliance Data &amp; Reporting"/>
              <xsd:enumeration value="Records (Appointee/Employee)"/>
              <xsd:enumeration value="Recruiting &amp; Hiring"/>
              <xsd:enumeration value="Salary Increase"/>
              <xsd:enumeration value="Tenure &amp; Promotion"/>
              <xsd:enumeration value="Time &amp; Leave"/>
              <xsd:enumeration value="Training &amp; Development"/>
            </xsd:restriction>
          </xsd:simpleType>
        </xsd:union>
      </xsd:simpleType>
    </xsd:element>
    <xsd:element name="Related_x0020_Organization" ma:index="4" nillable="true" ma:displayName="Related Organization" ma:format="Dropdown" ma:internalName="Related_x0020_Organization">
      <xsd:simpleType>
        <xsd:union memberTypes="dms:Text">
          <xsd:simpleType>
            <xsd:restriction base="dms:Choice">
              <xsd:enumeration value="UW Payroll"/>
              <xsd:enumeration value="Academic HR"/>
              <xsd:enumeration value="Staff HR"/>
              <xsd:enumeration value="Graduate School"/>
              <xsd:enumeration value="Benefits Office"/>
              <xsd:enumeration value="Medical Center"/>
              <xsd:enumeration value="UW Physicians"/>
              <xsd:enumeration value="Housing &amp; Food Services"/>
              <xsd:enumeration value="School of Medicine"/>
              <xsd:enumeration value="APL"/>
              <xsd:enumeration value="Env Health &amp; Safety"/>
              <xsd:enumeration value="POD"/>
              <xsd:enumeration value="GCA"/>
              <xsd:enumeration value="Risk Management"/>
              <xsd:enumeration value="UW IT"/>
            </xsd:restriction>
          </xsd:simpleType>
        </xsd:union>
      </xsd:simpleType>
    </xsd:element>
    <xsd:element name="Related_x0020_Meeting" ma:index="13" nillable="true" ma:displayName="Related Meeting" ma:format="Dropdown" ma:internalName="Related_x0020_Meeting">
      <xsd:simpleType>
        <xsd:union memberTypes="dms:Text">
          <xsd:simpleType>
            <xsd:restriction base="dms:Choice">
              <xsd:enumeration value="Academic Administrators Lunch"/>
              <xsd:enumeration value="Administrators Forum"/>
              <xsd:enumeration value="Advantiv"/>
              <xsd:enumeration value="ATR Meeting"/>
              <xsd:enumeration value="Board of Deans and Chancellors"/>
              <xsd:enumeration value="Board of Regents"/>
              <xsd:enumeration value="Business Process Redesign"/>
              <xsd:enumeration value="Campus Advisory Group"/>
              <xsd:enumeration value="Core Team"/>
              <xsd:enumeration value="Enterprise Risk Group"/>
              <xsd:enumeration value="Evaluation Team"/>
              <xsd:enumeration value="Executive Sponsors"/>
              <xsd:enumeration value="External Affairs"/>
              <xsd:enumeration value="Finance Program Core Group"/>
              <xsd:enumeration value="Gartner Readiness Assessment"/>
              <xsd:enumeration value="HR Administrators Forum"/>
              <xsd:enumeration value="Internal Audit"/>
              <xsd:enumeration value="Legal Team"/>
              <xsd:enumeration value="Org Code Committee"/>
              <xsd:enumeration value="Other"/>
              <xsd:enumeration value="Payroll Coordinators"/>
              <xsd:enumeration value="Postion Control Committee"/>
              <xsd:enumeration value="President's Cabinet"/>
              <xsd:enumeration value="Pre-Transition"/>
              <xsd:enumeration value="Prioritization Group"/>
              <xsd:enumeration value="President's Cabinet"/>
              <xsd:enumeration value="Procurement Team"/>
              <xsd:enumeration value="Production/Maintenance Team"/>
              <xsd:enumeration value="Project Team"/>
              <xsd:enumeration value="Tech Team"/>
              <xsd:enumeration value="School of Medicine Faculty Affairs Manager Workshop"/>
              <xsd:enumeration value="Vendor Phone Interviews"/>
              <xsd:enumeration value="Vendor Session"/>
              <xsd:enumeration value="UW Computing Directors"/>
              <xsd:enumeration value="UW-IT/IM"/>
              <xsd:enumeration value="UW-IT Forum"/>
              <xsd:enumeration value="None"/>
            </xsd:restriction>
          </xsd:simpleType>
        </xsd:union>
      </xsd:simpleType>
    </xsd:element>
    <xsd:element name="Related_x0020_Meeting_x0020_Date" ma:index="14" nillable="true" ma:displayName="Related Meeting Date" ma:format="DateOnly" ma:internalName="Related_x0020_Meet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5" ma:displayName="Keyword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lated_x0020_Meeting_x0020_Date xmlns="602dd30e-acfb-417b-96eb-823f74e52c74">2013-01-10T08:00:00+00:00</Related_x0020_Meeting_x0020_Date>
    <Frequently_x0020_Used_x0020_Document_x003f_ xmlns="602dd30e-acfb-417b-96eb-823f74e52c74">false</Frequently_x0020_Used_x0020_Document_x003f_>
    <Related_x0020_Meeting xmlns="602dd30e-acfb-417b-96eb-823f74e52c74">Monthly Research Administrators Meeting</Related_x0020_Meeting>
    <Related_x0020_Business_x0020_Process xmlns="602dd30e-acfb-417b-96eb-823f74e52c74" xsi:nil="true"/>
    <PM_x0020_Cateogry xmlns="602dd30e-acfb-417b-96eb-823f74e52c74">Communications: Presentations</PM_x0020_Cateogry>
    <Related_x0020_Organization xmlns="602dd30e-acfb-417b-96eb-823f74e52c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641B8E-62D0-4F94-B8EC-D8E75A297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2dd30e-acfb-417b-96eb-823f74e52c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42EE3F-53C6-47B4-B5CD-63CEABA39BE3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02dd30e-acfb-417b-96eb-823f74e52c7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1C4995-2E3C-4CDF-8EEC-5998153102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HRP Replacement PowerPoint Template</Template>
  <TotalTime>519</TotalTime>
  <Words>601</Words>
  <Application>Microsoft Office PowerPoint</Application>
  <PresentationFormat>On-screen Show (4:3)</PresentationFormat>
  <Paragraphs>146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HRP Replacement PowerPoint Template</vt:lpstr>
      <vt:lpstr>HR/Payroll Replacement Project Overview</vt:lpstr>
      <vt:lpstr>What is the HR/Payroll Replacement Project?</vt:lpstr>
      <vt:lpstr>What Systems will Change?</vt:lpstr>
      <vt:lpstr>PowerPoint Presentation</vt:lpstr>
      <vt:lpstr>Business Process Redesign</vt:lpstr>
      <vt:lpstr>Workshop Schedule &amp; Involvement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kira.v.connell</dc:creator>
  <cp:lastModifiedBy>SUSAN STONE WILBANKS</cp:lastModifiedBy>
  <cp:revision>64</cp:revision>
  <dcterms:created xsi:type="dcterms:W3CDTF">2013-01-04T18:24:33Z</dcterms:created>
  <dcterms:modified xsi:type="dcterms:W3CDTF">2013-01-24T23:22:29Z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0x01010049685BE6350EDC449D27CFC123FD6DE5</vt:lpwstr>
  </property>
</Properties>
</file>