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84" r:id="rId3"/>
    <p:sldId id="298" r:id="rId4"/>
    <p:sldId id="279" r:id="rId5"/>
    <p:sldId id="293" r:id="rId6"/>
    <p:sldId id="285" r:id="rId7"/>
    <p:sldId id="283" r:id="rId8"/>
    <p:sldId id="286" r:id="rId9"/>
    <p:sldId id="295" r:id="rId10"/>
    <p:sldId id="299" r:id="rId11"/>
    <p:sldId id="300" r:id="rId12"/>
    <p:sldId id="292" r:id="rId13"/>
    <p:sldId id="297" r:id="rId14"/>
    <p:sldId id="29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SAN S. WILBANKS" initials="SSW" lastIdx="4" clrIdx="0">
    <p:extLst>
      <p:ext uri="{19B8F6BF-5375-455C-9EA6-DF929625EA0E}">
        <p15:presenceInfo xmlns:p15="http://schemas.microsoft.com/office/powerpoint/2012/main" userId="S-1-5-21-1478355014-127360780-1969717230-2645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9100"/>
    <a:srgbClr val="C4C4C4"/>
    <a:srgbClr val="FBD6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44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9B22-3D33-44E9-AD43-0D51B6611DEF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EFE8-2B5B-44E8-8D9F-96870B626EE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9B22-3D33-44E9-AD43-0D51B6611DEF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EFE8-2B5B-44E8-8D9F-96870B626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9B22-3D33-44E9-AD43-0D51B6611DEF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EFE8-2B5B-44E8-8D9F-96870B626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9B22-3D33-44E9-AD43-0D51B6611DEF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EFE8-2B5B-44E8-8D9F-96870B626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9B22-3D33-44E9-AD43-0D51B6611DEF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EFE8-2B5B-44E8-8D9F-96870B626EE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9B22-3D33-44E9-AD43-0D51B6611DEF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EFE8-2B5B-44E8-8D9F-96870B626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9B22-3D33-44E9-AD43-0D51B6611DEF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EFE8-2B5B-44E8-8D9F-96870B626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9B22-3D33-44E9-AD43-0D51B6611DEF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EFE8-2B5B-44E8-8D9F-96870B626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9B22-3D33-44E9-AD43-0D51B6611DEF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EFE8-2B5B-44E8-8D9F-96870B626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9B22-3D33-44E9-AD43-0D51B6611DEF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EFE8-2B5B-44E8-8D9F-96870B626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9B22-3D33-44E9-AD43-0D51B6611DEF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8A6EFE8-2B5B-44E8-8D9F-96870B626EE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879B22-3D33-44E9-AD43-0D51B6611DEF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A6EFE8-2B5B-44E8-8D9F-96870B626EE4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f2.washington.edu/fm/myfd/pc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way.com/n1E9HzHA7XoViEO3" TargetMode="External"/><Relationship Id="rId2" Type="http://schemas.openxmlformats.org/officeDocument/2006/relationships/hyperlink" Target="https://gcaserver.finance.washington.edu/gca/workflow_apps/TPU/budget/66674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6781800" cy="299843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Grant and Contract Accounting</a:t>
            </a:r>
            <a:br>
              <a:rPr lang="en-US" sz="3600" dirty="0" smtClean="0"/>
            </a:br>
            <a:r>
              <a:rPr lang="en-US" sz="3600" dirty="0" smtClean="0"/>
              <a:t>Brown Bag</a:t>
            </a:r>
            <a:br>
              <a:rPr lang="en-US" sz="3600" dirty="0" smtClean="0"/>
            </a:br>
            <a:r>
              <a:rPr lang="en-US" sz="3600" dirty="0" smtClean="0"/>
              <a:t>April 25, 2017</a:t>
            </a:r>
            <a:r>
              <a:rPr lang="en-US" sz="2400" dirty="0" smtClean="0"/>
              <a:t> </a:t>
            </a:r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6629400" cy="106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Presenters: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Nathaniel Clark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Angie Mullen</a:t>
            </a: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21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TPU Request Statuses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b="1" dirty="0"/>
              <a:t>New-Not Yet Submitted </a:t>
            </a:r>
            <a:r>
              <a:rPr lang="en-US" dirty="0"/>
              <a:t>– set when you Save your request (at this point you can see it in My </a:t>
            </a:r>
            <a:r>
              <a:rPr lang="en-US" dirty="0" err="1"/>
              <a:t>Transpasu</a:t>
            </a:r>
            <a:r>
              <a:rPr lang="en-US" dirty="0"/>
              <a:t> Requests) </a:t>
            </a:r>
          </a:p>
          <a:p>
            <a:r>
              <a:rPr lang="en-US" b="1" dirty="0" smtClean="0"/>
              <a:t>Awaiting </a:t>
            </a:r>
            <a:r>
              <a:rPr lang="en-US" b="1" dirty="0"/>
              <a:t>Approval </a:t>
            </a:r>
            <a:r>
              <a:rPr lang="en-US" dirty="0"/>
              <a:t>– set when you click Submit (request is Editable) </a:t>
            </a:r>
          </a:p>
          <a:p>
            <a:r>
              <a:rPr lang="en-US" b="1" dirty="0" smtClean="0"/>
              <a:t>In </a:t>
            </a:r>
            <a:r>
              <a:rPr lang="en-US" b="1" dirty="0"/>
              <a:t>Review </a:t>
            </a:r>
            <a:r>
              <a:rPr lang="en-US" dirty="0"/>
              <a:t>– set when the first signatory approves the request (request is not Editable) </a:t>
            </a:r>
          </a:p>
          <a:p>
            <a:r>
              <a:rPr lang="en-US" b="1" dirty="0" smtClean="0"/>
              <a:t>Rejected</a:t>
            </a:r>
            <a:r>
              <a:rPr lang="en-US" dirty="0" smtClean="0"/>
              <a:t> </a:t>
            </a:r>
            <a:r>
              <a:rPr lang="en-US" dirty="0"/>
              <a:t>– set when any signatory rejects the request (request is Editable) </a:t>
            </a:r>
          </a:p>
          <a:p>
            <a:r>
              <a:rPr lang="en-US" b="1" dirty="0" smtClean="0"/>
              <a:t>Approved</a:t>
            </a:r>
            <a:r>
              <a:rPr lang="en-US" dirty="0" smtClean="0"/>
              <a:t> </a:t>
            </a:r>
            <a:r>
              <a:rPr lang="en-US" dirty="0"/>
              <a:t>– set after all signatories have approved the request. The request can no longer be edited. If you need to make changes to a request at this point in processing, you must contact GCAHelp. </a:t>
            </a:r>
          </a:p>
          <a:p>
            <a:r>
              <a:rPr lang="en-US" b="1" dirty="0" smtClean="0"/>
              <a:t>In </a:t>
            </a:r>
            <a:r>
              <a:rPr lang="en-US" b="1" dirty="0"/>
              <a:t>Process </a:t>
            </a:r>
            <a:r>
              <a:rPr lang="en-US" dirty="0"/>
              <a:t>– set when the GCA Grant Analyst sets GrantTracker to ‘In Process’ </a:t>
            </a:r>
          </a:p>
          <a:p>
            <a:r>
              <a:rPr lang="en-US" b="1" dirty="0" smtClean="0"/>
              <a:t>Completed</a:t>
            </a:r>
            <a:r>
              <a:rPr lang="en-US" dirty="0" smtClean="0"/>
              <a:t> </a:t>
            </a:r>
            <a:r>
              <a:rPr lang="en-US" dirty="0"/>
              <a:t>– set when GCA Budget Fiscal Analyst sets GrantTracker to ‘Completed’ after setting up the new budgets </a:t>
            </a:r>
          </a:p>
        </p:txBody>
      </p:sp>
    </p:spTree>
    <p:extLst>
      <p:ext uri="{BB962C8B-B14F-4D97-AF65-F5344CB8AC3E}">
        <p14:creationId xmlns:p14="http://schemas.microsoft.com/office/powerpoint/2010/main" val="1105153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Items NOT in Current Release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Aft>
                <a:spcPts val="1200"/>
              </a:spcAft>
            </a:pPr>
            <a:r>
              <a:rPr lang="en-US" altLang="en-US" dirty="0"/>
              <a:t>Override F&amp;A defaulted rate and calculated total amount per each Object Code on the new sub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Multiple requests in the pipeline for the same budget (Currently you need to wait 24 hours after Completed status)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Add a “Budget Manager</a:t>
            </a:r>
            <a:r>
              <a:rPr lang="en-US" altLang="en-US"/>
              <a:t>” </a:t>
            </a:r>
            <a:r>
              <a:rPr lang="en-US" altLang="en-US" smtClean="0"/>
              <a:t>to </a:t>
            </a:r>
            <a:r>
              <a:rPr lang="en-US" altLang="en-US" dirty="0"/>
              <a:t>the signatory process</a:t>
            </a:r>
          </a:p>
          <a:p>
            <a:pPr>
              <a:spcAft>
                <a:spcPts val="1200"/>
              </a:spcAft>
            </a:pPr>
            <a:r>
              <a:rPr lang="en-US" altLang="en-US" b="1" dirty="0"/>
              <a:t>View Approval Status of individual approvers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Edit your request until it is in “Ready for Processing” status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Create your own approval order(s), save and reuse</a:t>
            </a:r>
          </a:p>
          <a:p>
            <a:pPr>
              <a:spcAft>
                <a:spcPts val="1200"/>
              </a:spcAft>
            </a:pPr>
            <a:r>
              <a:rPr lang="en-US" altLang="en-US" dirty="0" smtClean="0"/>
              <a:t>Allocating </a:t>
            </a:r>
            <a:r>
              <a:rPr lang="en-US" altLang="en-US" dirty="0"/>
              <a:t>to any object code from Parent 38-99 Unallocated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Clone existing requests to make new </a:t>
            </a:r>
            <a:r>
              <a:rPr lang="en-US" altLang="en-US" dirty="0" smtClean="0"/>
              <a:t>requests to </a:t>
            </a:r>
            <a:r>
              <a:rPr lang="en-US" altLang="en-US" dirty="0"/>
              <a:t>edit and submit</a:t>
            </a:r>
            <a:endParaRPr lang="en-US" altLang="en-US" dirty="0">
              <a:solidFill>
                <a:srgbClr val="0000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802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95400"/>
            <a:ext cx="7772400" cy="3048000"/>
          </a:xfrm>
        </p:spPr>
        <p:txBody>
          <a:bodyPr/>
          <a:lstStyle/>
          <a:p>
            <a:pPr algn="ctr"/>
            <a:r>
              <a:rPr lang="en-US" dirty="0" smtClean="0"/>
              <a:t>Biennium Crossover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03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you need to know about Biennium crossover?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GrantTracker</a:t>
            </a:r>
            <a:r>
              <a:rPr lang="en-US" dirty="0" smtClean="0"/>
              <a:t> will remain available during the crossover period, but expenditure and receipt information may not be up to date</a:t>
            </a:r>
          </a:p>
          <a:p>
            <a:r>
              <a:rPr lang="en-US" dirty="0" smtClean="0"/>
              <a:t>Be mindful of UW Procurement cut off dates if in proximity to your final action date </a:t>
            </a:r>
          </a:p>
          <a:p>
            <a:r>
              <a:rPr lang="en-US" dirty="0" smtClean="0"/>
              <a:t>Budget setup - no impact</a:t>
            </a:r>
          </a:p>
          <a:p>
            <a:r>
              <a:rPr lang="en-US" dirty="0" smtClean="0"/>
              <a:t>Interim Invoices </a:t>
            </a:r>
            <a:r>
              <a:rPr lang="en-US" dirty="0"/>
              <a:t>and Reports </a:t>
            </a:r>
            <a:r>
              <a:rPr lang="en-US" dirty="0" smtClean="0"/>
              <a:t>may </a:t>
            </a:r>
            <a:r>
              <a:rPr lang="en-US" dirty="0"/>
              <a:t>not always match June 2017 </a:t>
            </a:r>
            <a:r>
              <a:rPr lang="en-US" dirty="0" smtClean="0"/>
              <a:t>MyFD</a:t>
            </a:r>
          </a:p>
          <a:p>
            <a:r>
              <a:rPr lang="en-US" dirty="0" smtClean="0"/>
              <a:t>MyFD is frozen in July until crossover is complete in August</a:t>
            </a:r>
          </a:p>
          <a:p>
            <a:r>
              <a:rPr lang="en-US" dirty="0" smtClean="0"/>
              <a:t>Cash processes, sponsor payments will be interrupted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80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34312"/>
          </a:xfrm>
        </p:spPr>
        <p:txBody>
          <a:bodyPr/>
          <a:lstStyle/>
          <a:p>
            <a:r>
              <a:rPr lang="en-US" dirty="0" smtClean="0"/>
              <a:t>Any other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200400"/>
          </a:xfrm>
        </p:spPr>
        <p:txBody>
          <a:bodyPr/>
          <a:lstStyle/>
          <a:p>
            <a:r>
              <a:rPr lang="en-US" dirty="0" smtClean="0"/>
              <a:t>Next GCA Brown Bag scheduled for Wednesday, </a:t>
            </a:r>
            <a:r>
              <a:rPr lang="en-US" smtClean="0"/>
              <a:t>July 19, </a:t>
            </a:r>
            <a:r>
              <a:rPr lang="en-US" dirty="0" smtClean="0"/>
              <a:t>2017 in </a:t>
            </a:r>
            <a:r>
              <a:rPr lang="en-US" dirty="0" err="1" smtClean="0"/>
              <a:t>Foege</a:t>
            </a:r>
            <a:r>
              <a:rPr lang="en-US" dirty="0" smtClean="0"/>
              <a:t> N130A.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75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295400"/>
            <a:ext cx="7772400" cy="2438400"/>
          </a:xfrm>
        </p:spPr>
        <p:txBody>
          <a:bodyPr/>
          <a:lstStyle/>
          <a:p>
            <a:pPr algn="ctr"/>
            <a:r>
              <a:rPr lang="en-US" dirty="0" smtClean="0"/>
              <a:t>Renewals</a:t>
            </a:r>
            <a:br>
              <a:rPr lang="en-US" dirty="0" smtClean="0"/>
            </a:br>
            <a:r>
              <a:rPr lang="en-US" dirty="0" smtClean="0"/>
              <a:t> vs. </a:t>
            </a:r>
            <a:br>
              <a:rPr lang="en-US" dirty="0" smtClean="0"/>
            </a:br>
            <a:r>
              <a:rPr lang="en-US" dirty="0" smtClean="0"/>
              <a:t>Supplement &amp; Extensions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67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Both renewals and supplement/extensions are mechanisms to continue a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project with more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time and money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awarded.  However, there are key components in the award agreement that determine whether a new budget number is required for the continuation period, or the same budget can be extended throughout the project/competing segment.</a:t>
            </a:r>
          </a:p>
        </p:txBody>
      </p:sp>
    </p:spTree>
    <p:extLst>
      <p:ext uri="{BB962C8B-B14F-4D97-AF65-F5344CB8AC3E}">
        <p14:creationId xmlns:p14="http://schemas.microsoft.com/office/powerpoint/2010/main" val="2011688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Renewals require a new budget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number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due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to: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Lack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of automatic carryover (i.e. prior year’s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remaining balance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cannot automatically be combined with current year’s funds).</a:t>
            </a:r>
          </a:p>
          <a:p>
            <a:pPr lvl="1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Separate final financial reports and/or invoices are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required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each year to close out the current period’s funding.</a:t>
            </a:r>
          </a:p>
          <a:p>
            <a:pPr lvl="1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A new PO or grant # is issued for the new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period.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Common examples of renewals:</a:t>
            </a:r>
          </a:p>
          <a:p>
            <a:pPr lvl="2"/>
            <a:r>
              <a:rPr lang="en-US" dirty="0" smtClean="0"/>
              <a:t>Non-SNAP NIH awards.</a:t>
            </a:r>
          </a:p>
          <a:p>
            <a:pPr lvl="2"/>
            <a:r>
              <a:rPr lang="en-US" dirty="0" smtClean="0"/>
              <a:t>T32 training grants.</a:t>
            </a:r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38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Supplement/Extension – same budget number is retained from prior period(s)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when: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Carryover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is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automatic or prior funds are not distinguished from new funding.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No requirement for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final financial reports or invoices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for each budget period.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Grant/PO numbers not drastically changed (i.e., an amendment # does not require a new budget number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).</a:t>
            </a:r>
          </a:p>
          <a:p>
            <a:pPr lvl="1"/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r>
              <a:rPr lang="en-US" dirty="0" smtClean="0"/>
              <a:t>Common </a:t>
            </a:r>
            <a:r>
              <a:rPr lang="en-US" dirty="0"/>
              <a:t>examples of </a:t>
            </a:r>
            <a:r>
              <a:rPr lang="en-US" dirty="0" smtClean="0"/>
              <a:t>supplement/extensions:</a:t>
            </a:r>
            <a:endParaRPr lang="en-US" dirty="0"/>
          </a:p>
          <a:p>
            <a:pPr lvl="2"/>
            <a:r>
              <a:rPr lang="en-US" dirty="0" smtClean="0"/>
              <a:t>Flow through SNAP awards</a:t>
            </a:r>
          </a:p>
          <a:p>
            <a:pPr lvl="2"/>
            <a:r>
              <a:rPr lang="en-US" dirty="0" smtClean="0"/>
              <a:t>Industry or foundation sponsored projects</a:t>
            </a:r>
          </a:p>
        </p:txBody>
      </p:sp>
    </p:spTree>
    <p:extLst>
      <p:ext uri="{BB962C8B-B14F-4D97-AF65-F5344CB8AC3E}">
        <p14:creationId xmlns:p14="http://schemas.microsoft.com/office/powerpoint/2010/main" val="3505060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95400"/>
            <a:ext cx="7772400" cy="1676400"/>
          </a:xfrm>
        </p:spPr>
        <p:txBody>
          <a:bodyPr/>
          <a:lstStyle/>
          <a:p>
            <a:pPr algn="ctr"/>
            <a:r>
              <a:rPr lang="en-US" dirty="0" smtClean="0"/>
              <a:t>Sub Budgets and the Online TRANSPASU Tool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67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establish sub budgets?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Portion of funds are restricted for a specific use</a:t>
            </a:r>
          </a:p>
          <a:p>
            <a:r>
              <a:rPr lang="en-US" dirty="0" smtClean="0"/>
              <a:t>Separate project periods required for funds awarded all at one time (as opposed to each year, when renewals would be established)</a:t>
            </a:r>
            <a:endParaRPr lang="en-US" dirty="0"/>
          </a:p>
          <a:p>
            <a:r>
              <a:rPr lang="en-US" dirty="0" smtClean="0"/>
              <a:t>Award has more than one F &amp; A rate</a:t>
            </a:r>
            <a:endParaRPr lang="en-US" dirty="0"/>
          </a:p>
          <a:p>
            <a:r>
              <a:rPr lang="en-US" dirty="0" smtClean="0"/>
              <a:t>Allocate funds to a co-PI, collaborator, or department</a:t>
            </a:r>
            <a:endParaRPr lang="en-US" dirty="0"/>
          </a:p>
          <a:p>
            <a:r>
              <a:rPr lang="en-US" dirty="0" smtClean="0"/>
              <a:t>Separate invoicing requirements (cost reimbursable &amp; milestone components within same award.)</a:t>
            </a:r>
          </a:p>
          <a:p>
            <a:r>
              <a:rPr lang="en-US" dirty="0" smtClean="0"/>
              <a:t>Department convenience of fiscal separation </a:t>
            </a:r>
          </a:p>
        </p:txBody>
      </p:sp>
    </p:spTree>
    <p:extLst>
      <p:ext uri="{BB962C8B-B14F-4D97-AF65-F5344CB8AC3E}">
        <p14:creationId xmlns:p14="http://schemas.microsoft.com/office/powerpoint/2010/main" val="79584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not a sub budget?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GCA does NOT establish sub-budgets for </a:t>
            </a:r>
            <a:r>
              <a:rPr lang="en-US" dirty="0" smtClean="0"/>
              <a:t>discretionary, gift, treasury, or </a:t>
            </a:r>
            <a:r>
              <a:rPr lang="en-US" dirty="0"/>
              <a:t>surplus </a:t>
            </a:r>
            <a:r>
              <a:rPr lang="en-US" dirty="0" smtClean="0"/>
              <a:t>budgets, without an approved business purpose since these funds </a:t>
            </a:r>
            <a:r>
              <a:rPr lang="en-US" dirty="0"/>
              <a:t>are not </a:t>
            </a:r>
            <a:r>
              <a:rPr lang="en-US" dirty="0" smtClean="0"/>
              <a:t>usually restricted </a:t>
            </a:r>
            <a:r>
              <a:rPr lang="en-US" dirty="0"/>
              <a:t>to support a specific activity, person or function, and because expenditure approval is granted at the highest level of the </a:t>
            </a:r>
            <a:r>
              <a:rPr lang="en-US" dirty="0" smtClean="0"/>
              <a:t>organization, not at a PI level.</a:t>
            </a:r>
          </a:p>
          <a:p>
            <a:r>
              <a:rPr lang="en-US" dirty="0" smtClean="0"/>
              <a:t>If </a:t>
            </a:r>
            <a:r>
              <a:rPr lang="en-US" dirty="0"/>
              <a:t>a department wishes to monitor funds </a:t>
            </a:r>
            <a:r>
              <a:rPr lang="en-US" dirty="0" smtClean="0"/>
              <a:t>separately within </a:t>
            </a:r>
            <a:r>
              <a:rPr lang="en-US" dirty="0"/>
              <a:t>such budgets, we recommend the use of </a:t>
            </a:r>
            <a:r>
              <a:rPr lang="en-US" dirty="0">
                <a:hlinkClick r:id="rId2"/>
              </a:rPr>
              <a:t>Project Cost </a:t>
            </a:r>
            <a:r>
              <a:rPr lang="en-US" dirty="0" smtClean="0">
                <a:hlinkClick r:id="rId2"/>
              </a:rPr>
              <a:t>Accounting </a:t>
            </a:r>
            <a:r>
              <a:rPr lang="en-US" dirty="0">
                <a:hlinkClick r:id="rId2"/>
              </a:rPr>
              <a:t>(PCA) codes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4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find the new TPU tool…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47502" y="2047719"/>
            <a:ext cx="609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At the top of GrantTracker look for the “Add New Sub Budget” link.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This link will only show on parent or standalone budges.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4629277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hlinkClick r:id="rId2"/>
              </a:rPr>
              <a:t>https://gcaserver.finance.washington.edu/gca/workflow_apps/TPU/budget/666743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u="sng" dirty="0" smtClean="0">
              <a:solidFill>
                <a:schemeClr val="accent2">
                  <a:lumMod val="50000"/>
                </a:schemeClr>
              </a:solidFill>
              <a:hlinkClick r:id="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 smtClean="0">
                <a:solidFill>
                  <a:schemeClr val="accent2">
                    <a:lumMod val="50000"/>
                  </a:schemeClr>
                </a:solidFill>
                <a:hlinkClick r:id=""/>
              </a:rPr>
              <a:t>https</a:t>
            </a:r>
            <a:r>
              <a:rPr lang="en-US" u="sng" dirty="0">
                <a:solidFill>
                  <a:schemeClr val="accent2">
                    <a:lumMod val="50000"/>
                  </a:schemeClr>
                </a:solidFill>
                <a:hlinkClick r:id="rId3"/>
              </a:rPr>
              <a:t>://</a:t>
            </a:r>
            <a:r>
              <a:rPr lang="en-US" u="sng" dirty="0" smtClean="0">
                <a:solidFill>
                  <a:schemeClr val="accent2">
                    <a:lumMod val="50000"/>
                  </a:schemeClr>
                </a:solidFill>
                <a:hlinkClick r:id="rId3"/>
              </a:rPr>
              <a:t>sway.com/n1E9HzHA7XoViEO3</a:t>
            </a:r>
            <a:endParaRPr lang="en-US" dirty="0" smtClean="0">
              <a:solidFill>
                <a:schemeClr val="accent2">
                  <a:lumMod val="50000"/>
                </a:schemeClr>
              </a:solidFill>
              <a:latin typeface="+mj-lt"/>
              <a:hlinkClick r:id="rId2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3061449"/>
            <a:ext cx="4048125" cy="1266825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1828800" y="3466262"/>
            <a:ext cx="457200" cy="4572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915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2590</TotalTime>
  <Words>760</Words>
  <Application>Microsoft Office PowerPoint</Application>
  <PresentationFormat>On-screen Show (4:3)</PresentationFormat>
  <Paragraphs>69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Constantia</vt:lpstr>
      <vt:lpstr>Wingdings 2</vt:lpstr>
      <vt:lpstr>Flow</vt:lpstr>
      <vt:lpstr>Grant and Contract Accounting Brown Bag April 25, 2017  </vt:lpstr>
      <vt:lpstr>Renewals  vs.  Supplement &amp; Extensions</vt:lpstr>
      <vt:lpstr>PowerPoint Presentation</vt:lpstr>
      <vt:lpstr>Renewals require a new budget number due to:</vt:lpstr>
      <vt:lpstr>Supplement/Extension – same budget number is retained from prior period(s) when:</vt:lpstr>
      <vt:lpstr>Sub Budgets and the Online TRANSPASU Tool</vt:lpstr>
      <vt:lpstr>Why establish sub budgets?</vt:lpstr>
      <vt:lpstr>Why not a sub budget?</vt:lpstr>
      <vt:lpstr>To find the new TPU tool…</vt:lpstr>
      <vt:lpstr>TPU Request Statuses</vt:lpstr>
      <vt:lpstr>Items NOT in Current Release</vt:lpstr>
      <vt:lpstr>Biennium Crossover </vt:lpstr>
      <vt:lpstr>What do you need to know about Biennium crossover?</vt:lpstr>
      <vt:lpstr>Any other questions?</vt:lpstr>
    </vt:vector>
  </TitlesOfParts>
  <Company>University of Washington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Grant and Contract Accounting  October 17, 2012  Brown-Bag Q&amp;A</dc:title>
  <dc:creator>Nathaniel Clark</dc:creator>
  <cp:lastModifiedBy>Nathaniel Clark</cp:lastModifiedBy>
  <cp:revision>103</cp:revision>
  <dcterms:created xsi:type="dcterms:W3CDTF">2012-10-15T21:43:59Z</dcterms:created>
  <dcterms:modified xsi:type="dcterms:W3CDTF">2017-04-25T21:40:52Z</dcterms:modified>
</cp:coreProperties>
</file>